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佐藤巧" initials="佐藤巧" lastIdx="6" clrIdx="0">
    <p:extLst>
      <p:ext uri="{19B8F6BF-5375-455C-9EA6-DF929625EA0E}">
        <p15:presenceInfo xmlns:p15="http://schemas.microsoft.com/office/powerpoint/2012/main" userId="S::sato.t.co@m.titech.ac.jp::6e14d505-a291-4831-855a-6b75053da9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D82D"/>
    <a:srgbClr val="85960A"/>
    <a:srgbClr val="5A65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37" d="100"/>
          <a:sy n="37" d="100"/>
        </p:scale>
        <p:origin x="629" y="-52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ja-JP" altLang="en-US"/>
              <a:t>マスター タイトルの書式設定</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1DF83C2-D781-4A11-B0B8-13461D9E344C}" type="datetimeFigureOut">
              <a:rPr kumimoji="1" lang="ja-JP" altLang="en-US" smtClean="0"/>
              <a:t>2023/9/11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5F6A8-E1DA-4087-8473-DF281DE502F0}" type="slidenum">
              <a:rPr kumimoji="1" lang="ja-JP" altLang="en-US" smtClean="0"/>
              <a:t>‹#›</a:t>
            </a:fld>
            <a:endParaRPr kumimoji="1" lang="ja-JP" altLang="en-US"/>
          </a:p>
        </p:txBody>
      </p:sp>
    </p:spTree>
    <p:extLst>
      <p:ext uri="{BB962C8B-B14F-4D97-AF65-F5344CB8AC3E}">
        <p14:creationId xmlns:p14="http://schemas.microsoft.com/office/powerpoint/2010/main" val="86974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DF83C2-D781-4A11-B0B8-13461D9E344C}" type="datetimeFigureOut">
              <a:rPr kumimoji="1" lang="ja-JP" altLang="en-US" smtClean="0"/>
              <a:t>2023/9/11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5F6A8-E1DA-4087-8473-DF281DE502F0}" type="slidenum">
              <a:rPr kumimoji="1" lang="ja-JP" altLang="en-US" smtClean="0"/>
              <a:t>‹#›</a:t>
            </a:fld>
            <a:endParaRPr kumimoji="1" lang="ja-JP" altLang="en-US"/>
          </a:p>
        </p:txBody>
      </p:sp>
    </p:spTree>
    <p:extLst>
      <p:ext uri="{BB962C8B-B14F-4D97-AF65-F5344CB8AC3E}">
        <p14:creationId xmlns:p14="http://schemas.microsoft.com/office/powerpoint/2010/main" val="15677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DF83C2-D781-4A11-B0B8-13461D9E344C}" type="datetimeFigureOut">
              <a:rPr kumimoji="1" lang="ja-JP" altLang="en-US" smtClean="0"/>
              <a:t>2023/9/11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5F6A8-E1DA-4087-8473-DF281DE502F0}" type="slidenum">
              <a:rPr kumimoji="1" lang="ja-JP" altLang="en-US" smtClean="0"/>
              <a:t>‹#›</a:t>
            </a:fld>
            <a:endParaRPr kumimoji="1" lang="ja-JP" altLang="en-US"/>
          </a:p>
        </p:txBody>
      </p:sp>
    </p:spTree>
    <p:extLst>
      <p:ext uri="{BB962C8B-B14F-4D97-AF65-F5344CB8AC3E}">
        <p14:creationId xmlns:p14="http://schemas.microsoft.com/office/powerpoint/2010/main" val="221163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DF83C2-D781-4A11-B0B8-13461D9E344C}" type="datetimeFigureOut">
              <a:rPr kumimoji="1" lang="ja-JP" altLang="en-US" smtClean="0"/>
              <a:t>2023/9/11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5F6A8-E1DA-4087-8473-DF281DE502F0}" type="slidenum">
              <a:rPr kumimoji="1" lang="ja-JP" altLang="en-US" smtClean="0"/>
              <a:t>‹#›</a:t>
            </a:fld>
            <a:endParaRPr kumimoji="1" lang="ja-JP" altLang="en-US"/>
          </a:p>
        </p:txBody>
      </p:sp>
    </p:spTree>
    <p:extLst>
      <p:ext uri="{BB962C8B-B14F-4D97-AF65-F5344CB8AC3E}">
        <p14:creationId xmlns:p14="http://schemas.microsoft.com/office/powerpoint/2010/main" val="330456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1DF83C2-D781-4A11-B0B8-13461D9E344C}" type="datetimeFigureOut">
              <a:rPr kumimoji="1" lang="ja-JP" altLang="en-US" smtClean="0"/>
              <a:t>2023/9/11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5F6A8-E1DA-4087-8473-DF281DE502F0}" type="slidenum">
              <a:rPr kumimoji="1" lang="ja-JP" altLang="en-US" smtClean="0"/>
              <a:t>‹#›</a:t>
            </a:fld>
            <a:endParaRPr kumimoji="1" lang="ja-JP" altLang="en-US"/>
          </a:p>
        </p:txBody>
      </p:sp>
    </p:spTree>
    <p:extLst>
      <p:ext uri="{BB962C8B-B14F-4D97-AF65-F5344CB8AC3E}">
        <p14:creationId xmlns:p14="http://schemas.microsoft.com/office/powerpoint/2010/main" val="336985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DF83C2-D781-4A11-B0B8-13461D9E344C}" type="datetimeFigureOut">
              <a:rPr kumimoji="1" lang="ja-JP" altLang="en-US" smtClean="0"/>
              <a:t>2023/9/11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B5F6A8-E1DA-4087-8473-DF281DE502F0}" type="slidenum">
              <a:rPr kumimoji="1" lang="ja-JP" altLang="en-US" smtClean="0"/>
              <a:t>‹#›</a:t>
            </a:fld>
            <a:endParaRPr kumimoji="1" lang="ja-JP" altLang="en-US"/>
          </a:p>
        </p:txBody>
      </p:sp>
    </p:spTree>
    <p:extLst>
      <p:ext uri="{BB962C8B-B14F-4D97-AF65-F5344CB8AC3E}">
        <p14:creationId xmlns:p14="http://schemas.microsoft.com/office/powerpoint/2010/main" val="1042779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a:t>マスター テキストの書式設定</a:t>
            </a:r>
          </a:p>
        </p:txBody>
      </p:sp>
      <p:sp>
        <p:nvSpPr>
          <p:cNvPr id="4" name="Content Placeholder 3"/>
          <p:cNvSpPr>
            <a:spLocks noGrp="1"/>
          </p:cNvSpPr>
          <p:nvPr>
            <p:ph sz="half" idx="2"/>
          </p:nvPr>
        </p:nvSpPr>
        <p:spPr>
          <a:xfrm>
            <a:off x="2085368" y="15635264"/>
            <a:ext cx="12807832" cy="22997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a:t>マスター テキストの書式設定</a:t>
            </a:r>
          </a:p>
        </p:txBody>
      </p:sp>
      <p:sp>
        <p:nvSpPr>
          <p:cNvPr id="6" name="Content Placeholder 5"/>
          <p:cNvSpPr>
            <a:spLocks noGrp="1"/>
          </p:cNvSpPr>
          <p:nvPr>
            <p:ph sz="quarter" idx="4"/>
          </p:nvPr>
        </p:nvSpPr>
        <p:spPr>
          <a:xfrm>
            <a:off x="15326828" y="15635264"/>
            <a:ext cx="12870909" cy="22997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1DF83C2-D781-4A11-B0B8-13461D9E344C}" type="datetimeFigureOut">
              <a:rPr kumimoji="1" lang="ja-JP" altLang="en-US" smtClean="0"/>
              <a:t>2023/9/11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4B5F6A8-E1DA-4087-8473-DF281DE502F0}" type="slidenum">
              <a:rPr kumimoji="1" lang="ja-JP" altLang="en-US" smtClean="0"/>
              <a:t>‹#›</a:t>
            </a:fld>
            <a:endParaRPr kumimoji="1" lang="ja-JP" altLang="en-US"/>
          </a:p>
        </p:txBody>
      </p:sp>
    </p:spTree>
    <p:extLst>
      <p:ext uri="{BB962C8B-B14F-4D97-AF65-F5344CB8AC3E}">
        <p14:creationId xmlns:p14="http://schemas.microsoft.com/office/powerpoint/2010/main" val="215284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1DF83C2-D781-4A11-B0B8-13461D9E344C}" type="datetimeFigureOut">
              <a:rPr kumimoji="1" lang="ja-JP" altLang="en-US" smtClean="0"/>
              <a:t>2023/9/11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4B5F6A8-E1DA-4087-8473-DF281DE502F0}" type="slidenum">
              <a:rPr kumimoji="1" lang="ja-JP" altLang="en-US" smtClean="0"/>
              <a:t>‹#›</a:t>
            </a:fld>
            <a:endParaRPr kumimoji="1" lang="ja-JP" altLang="en-US"/>
          </a:p>
        </p:txBody>
      </p:sp>
    </p:spTree>
    <p:extLst>
      <p:ext uri="{BB962C8B-B14F-4D97-AF65-F5344CB8AC3E}">
        <p14:creationId xmlns:p14="http://schemas.microsoft.com/office/powerpoint/2010/main" val="4252291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F83C2-D781-4A11-B0B8-13461D9E344C}" type="datetimeFigureOut">
              <a:rPr kumimoji="1" lang="ja-JP" altLang="en-US" smtClean="0"/>
              <a:t>2023/9/11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4B5F6A8-E1DA-4087-8473-DF281DE502F0}" type="slidenum">
              <a:rPr kumimoji="1" lang="ja-JP" altLang="en-US" smtClean="0"/>
              <a:t>‹#›</a:t>
            </a:fld>
            <a:endParaRPr kumimoji="1" lang="ja-JP" altLang="en-US"/>
          </a:p>
        </p:txBody>
      </p:sp>
    </p:spTree>
    <p:extLst>
      <p:ext uri="{BB962C8B-B14F-4D97-AF65-F5344CB8AC3E}">
        <p14:creationId xmlns:p14="http://schemas.microsoft.com/office/powerpoint/2010/main" val="147856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ja-JP" altLang="en-US"/>
              <a:t>マスター タイトルの書式設定</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DF83C2-D781-4A11-B0B8-13461D9E344C}" type="datetimeFigureOut">
              <a:rPr kumimoji="1" lang="ja-JP" altLang="en-US" smtClean="0"/>
              <a:t>2023/9/11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B5F6A8-E1DA-4087-8473-DF281DE502F0}" type="slidenum">
              <a:rPr kumimoji="1" lang="ja-JP" altLang="en-US" smtClean="0"/>
              <a:t>‹#›</a:t>
            </a:fld>
            <a:endParaRPr kumimoji="1" lang="ja-JP" altLang="en-US"/>
          </a:p>
        </p:txBody>
      </p:sp>
    </p:spTree>
    <p:extLst>
      <p:ext uri="{BB962C8B-B14F-4D97-AF65-F5344CB8AC3E}">
        <p14:creationId xmlns:p14="http://schemas.microsoft.com/office/powerpoint/2010/main" val="406342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DF83C2-D781-4A11-B0B8-13461D9E344C}" type="datetimeFigureOut">
              <a:rPr kumimoji="1" lang="ja-JP" altLang="en-US" smtClean="0"/>
              <a:t>2023/9/11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B5F6A8-E1DA-4087-8473-DF281DE502F0}" type="slidenum">
              <a:rPr kumimoji="1" lang="ja-JP" altLang="en-US" smtClean="0"/>
              <a:t>‹#›</a:t>
            </a:fld>
            <a:endParaRPr kumimoji="1" lang="ja-JP" altLang="en-US"/>
          </a:p>
        </p:txBody>
      </p:sp>
    </p:spTree>
    <p:extLst>
      <p:ext uri="{BB962C8B-B14F-4D97-AF65-F5344CB8AC3E}">
        <p14:creationId xmlns:p14="http://schemas.microsoft.com/office/powerpoint/2010/main" val="175216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E1DF83C2-D781-4A11-B0B8-13461D9E344C}" type="datetimeFigureOut">
              <a:rPr kumimoji="1" lang="ja-JP" altLang="en-US" smtClean="0"/>
              <a:t>2023/9/11</a:t>
            </a:fld>
            <a:endParaRPr kumimoji="1" lang="ja-JP"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14B5F6A8-E1DA-4087-8473-DF281DE502F0}" type="slidenum">
              <a:rPr kumimoji="1" lang="ja-JP" altLang="en-US" smtClean="0"/>
              <a:t>‹#›</a:t>
            </a:fld>
            <a:endParaRPr kumimoji="1" lang="ja-JP" altLang="en-US"/>
          </a:p>
        </p:txBody>
      </p:sp>
    </p:spTree>
    <p:extLst>
      <p:ext uri="{BB962C8B-B14F-4D97-AF65-F5344CB8AC3E}">
        <p14:creationId xmlns:p14="http://schemas.microsoft.com/office/powerpoint/2010/main" val="32188274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027487" rtl="0" eaLnBrk="1" latinLnBrk="0" hangingPunct="1">
        <a:lnSpc>
          <a:spcPct val="90000"/>
        </a:lnSpc>
        <a:spcBef>
          <a:spcPct val="0"/>
        </a:spcBef>
        <a:buNone/>
        <a:defRPr kumimoji="1"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kumimoji="1"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kumimoji="1"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kumimoji="1"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9pPr>
    </p:bodyStyle>
    <p:otherStyle>
      <a:defPPr>
        <a:defRPr lang="en-US"/>
      </a:defPPr>
      <a:lvl1pPr marL="0" algn="l" defTabSz="3027487" rtl="0" eaLnBrk="1" latinLnBrk="0" hangingPunct="1">
        <a:defRPr kumimoji="1" sz="5960" kern="1200">
          <a:solidFill>
            <a:schemeClr val="tx1"/>
          </a:solidFill>
          <a:latin typeface="+mn-lt"/>
          <a:ea typeface="+mn-ea"/>
          <a:cs typeface="+mn-cs"/>
        </a:defRPr>
      </a:lvl1pPr>
      <a:lvl2pPr marL="1513743" algn="l" defTabSz="3027487" rtl="0" eaLnBrk="1" latinLnBrk="0" hangingPunct="1">
        <a:defRPr kumimoji="1" sz="5960" kern="1200">
          <a:solidFill>
            <a:schemeClr val="tx1"/>
          </a:solidFill>
          <a:latin typeface="+mn-lt"/>
          <a:ea typeface="+mn-ea"/>
          <a:cs typeface="+mn-cs"/>
        </a:defRPr>
      </a:lvl2pPr>
      <a:lvl3pPr marL="3027487" algn="l" defTabSz="3027487" rtl="0" eaLnBrk="1" latinLnBrk="0" hangingPunct="1">
        <a:defRPr kumimoji="1" sz="5960" kern="1200">
          <a:solidFill>
            <a:schemeClr val="tx1"/>
          </a:solidFill>
          <a:latin typeface="+mn-lt"/>
          <a:ea typeface="+mn-ea"/>
          <a:cs typeface="+mn-cs"/>
        </a:defRPr>
      </a:lvl3pPr>
      <a:lvl4pPr marL="4541230" algn="l" defTabSz="3027487" rtl="0" eaLnBrk="1" latinLnBrk="0" hangingPunct="1">
        <a:defRPr kumimoji="1" sz="5960" kern="1200">
          <a:solidFill>
            <a:schemeClr val="tx1"/>
          </a:solidFill>
          <a:latin typeface="+mn-lt"/>
          <a:ea typeface="+mn-ea"/>
          <a:cs typeface="+mn-cs"/>
        </a:defRPr>
      </a:lvl4pPr>
      <a:lvl5pPr marL="6054974" algn="l" defTabSz="3027487" rtl="0" eaLnBrk="1" latinLnBrk="0" hangingPunct="1">
        <a:defRPr kumimoji="1" sz="5960" kern="1200">
          <a:solidFill>
            <a:schemeClr val="tx1"/>
          </a:solidFill>
          <a:latin typeface="+mn-lt"/>
          <a:ea typeface="+mn-ea"/>
          <a:cs typeface="+mn-cs"/>
        </a:defRPr>
      </a:lvl5pPr>
      <a:lvl6pPr marL="7568717" algn="l" defTabSz="3027487" rtl="0" eaLnBrk="1" latinLnBrk="0" hangingPunct="1">
        <a:defRPr kumimoji="1" sz="5960" kern="1200">
          <a:solidFill>
            <a:schemeClr val="tx1"/>
          </a:solidFill>
          <a:latin typeface="+mn-lt"/>
          <a:ea typeface="+mn-ea"/>
          <a:cs typeface="+mn-cs"/>
        </a:defRPr>
      </a:lvl6pPr>
      <a:lvl7pPr marL="9082461" algn="l" defTabSz="3027487" rtl="0" eaLnBrk="1" latinLnBrk="0" hangingPunct="1">
        <a:defRPr kumimoji="1" sz="5960" kern="1200">
          <a:solidFill>
            <a:schemeClr val="tx1"/>
          </a:solidFill>
          <a:latin typeface="+mn-lt"/>
          <a:ea typeface="+mn-ea"/>
          <a:cs typeface="+mn-cs"/>
        </a:defRPr>
      </a:lvl7pPr>
      <a:lvl8pPr marL="10596204" algn="l" defTabSz="3027487" rtl="0" eaLnBrk="1" latinLnBrk="0" hangingPunct="1">
        <a:defRPr kumimoji="1" sz="5960" kern="1200">
          <a:solidFill>
            <a:schemeClr val="tx1"/>
          </a:solidFill>
          <a:latin typeface="+mn-lt"/>
          <a:ea typeface="+mn-ea"/>
          <a:cs typeface="+mn-cs"/>
        </a:defRPr>
      </a:lvl8pPr>
      <a:lvl9pPr marL="12109948" algn="l" defTabSz="3027487" rtl="0" eaLnBrk="1" latinLnBrk="0" hangingPunct="1">
        <a:defRPr kumimoji="1"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DED9B321-D2D9-4990-9C4C-4056E70C8434}"/>
              </a:ext>
            </a:extLst>
          </p:cNvPr>
          <p:cNvSpPr/>
          <p:nvPr/>
        </p:nvSpPr>
        <p:spPr>
          <a:xfrm>
            <a:off x="15237260" y="10684228"/>
            <a:ext cx="14466183" cy="15602997"/>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l"/>
            <a:endParaRPr kumimoji="1" lang="ja-JP" altLang="en-US" sz="6593" dirty="0">
              <a:solidFill>
                <a:schemeClr val="tx1">
                  <a:lumMod val="65000"/>
                  <a:lumOff val="35000"/>
                </a:schemeClr>
              </a:solidFill>
            </a:endParaRPr>
          </a:p>
        </p:txBody>
      </p:sp>
      <p:sp>
        <p:nvSpPr>
          <p:cNvPr id="55" name="正方形/長方形 54">
            <a:extLst>
              <a:ext uri="{FF2B5EF4-FFF2-40B4-BE49-F238E27FC236}">
                <a16:creationId xmlns:a16="http://schemas.microsoft.com/office/drawing/2014/main" id="{D7876A1E-2CF7-8C93-F3A7-64FE8B19C5E5}"/>
              </a:ext>
            </a:extLst>
          </p:cNvPr>
          <p:cNvSpPr/>
          <p:nvPr/>
        </p:nvSpPr>
        <p:spPr>
          <a:xfrm>
            <a:off x="554682" y="23199569"/>
            <a:ext cx="14225934" cy="1917673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l"/>
            <a:endParaRPr kumimoji="1" lang="ja-JP" altLang="en-US" sz="6593" dirty="0"/>
          </a:p>
        </p:txBody>
      </p:sp>
      <p:sp>
        <p:nvSpPr>
          <p:cNvPr id="56" name="正方形/長方形 55">
            <a:extLst>
              <a:ext uri="{FF2B5EF4-FFF2-40B4-BE49-F238E27FC236}">
                <a16:creationId xmlns:a16="http://schemas.microsoft.com/office/drawing/2014/main" id="{D1EEBF1D-A1CF-6576-2287-9BDE98FF62D3}"/>
              </a:ext>
            </a:extLst>
          </p:cNvPr>
          <p:cNvSpPr/>
          <p:nvPr/>
        </p:nvSpPr>
        <p:spPr>
          <a:xfrm>
            <a:off x="579444" y="12239210"/>
            <a:ext cx="14232276" cy="9291718"/>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l"/>
            <a:endParaRPr kumimoji="1" lang="ja-JP" altLang="en-US" sz="6593" dirty="0"/>
          </a:p>
        </p:txBody>
      </p:sp>
      <p:sp>
        <p:nvSpPr>
          <p:cNvPr id="57" name="正方形/長方形 56">
            <a:extLst>
              <a:ext uri="{FF2B5EF4-FFF2-40B4-BE49-F238E27FC236}">
                <a16:creationId xmlns:a16="http://schemas.microsoft.com/office/drawing/2014/main" id="{8A0EDC2A-B681-9DA0-6038-BB70B54BF1F6}"/>
              </a:ext>
            </a:extLst>
          </p:cNvPr>
          <p:cNvSpPr/>
          <p:nvPr/>
        </p:nvSpPr>
        <p:spPr>
          <a:xfrm>
            <a:off x="21290" y="29246"/>
            <a:ext cx="30245325" cy="3798578"/>
          </a:xfrm>
          <a:prstGeom prst="rect">
            <a:avLst/>
          </a:prstGeom>
          <a:solidFill>
            <a:srgbClr val="E3904A"/>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1271">
              <a:solidFill>
                <a:srgbClr val="EB6120"/>
              </a:solidFill>
            </a:endParaRPr>
          </a:p>
        </p:txBody>
      </p:sp>
      <p:sp>
        <p:nvSpPr>
          <p:cNvPr id="58" name="タイトル 3">
            <a:extLst>
              <a:ext uri="{FF2B5EF4-FFF2-40B4-BE49-F238E27FC236}">
                <a16:creationId xmlns:a16="http://schemas.microsoft.com/office/drawing/2014/main" id="{DE61B7DB-60D6-D607-31F7-F17D0E228BC9}"/>
              </a:ext>
            </a:extLst>
          </p:cNvPr>
          <p:cNvSpPr txBox="1">
            <a:spLocks/>
          </p:cNvSpPr>
          <p:nvPr/>
        </p:nvSpPr>
        <p:spPr>
          <a:xfrm>
            <a:off x="579446" y="254484"/>
            <a:ext cx="29129004" cy="2252202"/>
          </a:xfrm>
          <a:prstGeom prst="rect">
            <a:avLst/>
          </a:prstGeom>
        </p:spPr>
        <p:txBody>
          <a:bodyPr vert="horz" lIns="91336" tIns="45668" rIns="91336" bIns="45668" rtlCol="0" anchor="b">
            <a:normAutofit fontScale="97500"/>
          </a:bodyPr>
          <a:lstStyle>
            <a:lvl1pPr algn="ctr" defTabSz="3026755" rtl="0" eaLnBrk="1" latinLnBrk="0" hangingPunct="1">
              <a:lnSpc>
                <a:spcPct val="90000"/>
              </a:lnSpc>
              <a:spcBef>
                <a:spcPct val="0"/>
              </a:spcBef>
              <a:buNone/>
              <a:defRPr kumimoji="1" sz="19861" kern="1200">
                <a:solidFill>
                  <a:schemeClr val="tx1"/>
                </a:solidFill>
                <a:latin typeface="+mj-lt"/>
                <a:ea typeface="+mj-ea"/>
                <a:cs typeface="+mj-cs"/>
              </a:defRPr>
            </a:lvl1pPr>
          </a:lstStyle>
          <a:p>
            <a:r>
              <a:rPr lang="ja-JP" altLang="en-US" sz="7776" dirty="0">
                <a:solidFill>
                  <a:schemeClr val="bg1"/>
                </a:solidFill>
              </a:rPr>
              <a:t>保育園の環境改善ワークショップの</a:t>
            </a:r>
            <a:endParaRPr lang="en-US" altLang="ja-JP" sz="7776" dirty="0">
              <a:solidFill>
                <a:schemeClr val="bg1"/>
              </a:solidFill>
            </a:endParaRPr>
          </a:p>
          <a:p>
            <a:r>
              <a:rPr lang="ja-JP" altLang="en-US" sz="7776" dirty="0">
                <a:solidFill>
                  <a:schemeClr val="bg1"/>
                </a:solidFill>
              </a:rPr>
              <a:t>ための協調バーチャル環境</a:t>
            </a:r>
            <a:endParaRPr lang="ja-JP" altLang="en-US" sz="5293" dirty="0">
              <a:solidFill>
                <a:schemeClr val="bg1"/>
              </a:solidFill>
            </a:endParaRPr>
          </a:p>
        </p:txBody>
      </p:sp>
      <p:sp>
        <p:nvSpPr>
          <p:cNvPr id="59" name="コンテンツ プレースホルダー 13">
            <a:extLst>
              <a:ext uri="{FF2B5EF4-FFF2-40B4-BE49-F238E27FC236}">
                <a16:creationId xmlns:a16="http://schemas.microsoft.com/office/drawing/2014/main" id="{F87BE04D-0041-3F86-D783-A79A43AC7206}"/>
              </a:ext>
            </a:extLst>
          </p:cNvPr>
          <p:cNvSpPr txBox="1">
            <a:spLocks/>
          </p:cNvSpPr>
          <p:nvPr/>
        </p:nvSpPr>
        <p:spPr>
          <a:xfrm>
            <a:off x="579450" y="5337512"/>
            <a:ext cx="14232272" cy="5284406"/>
          </a:xfrm>
          <a:prstGeom prst="rect">
            <a:avLst/>
          </a:prstGeom>
          <a:solidFill>
            <a:schemeClr val="bg1"/>
          </a:solidFill>
        </p:spPr>
        <p:txBody>
          <a:bodyPr>
            <a:normAutofit/>
          </a:bodyPr>
          <a:lstStyle>
            <a:lvl1pPr marL="756689" indent="-756689" algn="l" defTabSz="3026755" rtl="0" eaLnBrk="1" latinLnBrk="0" hangingPunct="1">
              <a:lnSpc>
                <a:spcPct val="90000"/>
              </a:lnSpc>
              <a:spcBef>
                <a:spcPts val="3310"/>
              </a:spcBef>
              <a:buFont typeface="Arial" panose="020B0604020202020204" pitchFamily="34" charset="0"/>
              <a:buChar char="•"/>
              <a:defRPr kumimoji="1" sz="9268" kern="1200">
                <a:solidFill>
                  <a:schemeClr val="tx1"/>
                </a:solidFill>
                <a:latin typeface="+mn-lt"/>
                <a:ea typeface="+mn-ea"/>
                <a:cs typeface="+mn-cs"/>
              </a:defRPr>
            </a:lvl1pPr>
            <a:lvl2pPr marL="2270067" indent="-756689" algn="l" defTabSz="3026755" rtl="0" eaLnBrk="1" latinLnBrk="0" hangingPunct="1">
              <a:lnSpc>
                <a:spcPct val="90000"/>
              </a:lnSpc>
              <a:spcBef>
                <a:spcPts val="1655"/>
              </a:spcBef>
              <a:buFont typeface="Arial" panose="020B0604020202020204" pitchFamily="34" charset="0"/>
              <a:buChar char="•"/>
              <a:defRPr kumimoji="1"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kumimoji="1"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9pPr>
          </a:lstStyle>
          <a:p>
            <a:endParaRPr lang="en-US" altLang="ja-JP" sz="2796" dirty="0">
              <a:solidFill>
                <a:schemeClr val="tx1">
                  <a:lumMod val="75000"/>
                  <a:lumOff val="25000"/>
                </a:schemeClr>
              </a:solidFill>
            </a:endParaRPr>
          </a:p>
        </p:txBody>
      </p:sp>
      <p:sp>
        <p:nvSpPr>
          <p:cNvPr id="60" name="コンテンツ プレースホルダー 14">
            <a:extLst>
              <a:ext uri="{FF2B5EF4-FFF2-40B4-BE49-F238E27FC236}">
                <a16:creationId xmlns:a16="http://schemas.microsoft.com/office/drawing/2014/main" id="{66CA9285-F422-1A52-C8BD-D66A9AB5BE61}"/>
              </a:ext>
            </a:extLst>
          </p:cNvPr>
          <p:cNvSpPr txBox="1">
            <a:spLocks/>
          </p:cNvSpPr>
          <p:nvPr/>
        </p:nvSpPr>
        <p:spPr>
          <a:xfrm>
            <a:off x="15249806" y="27831492"/>
            <a:ext cx="14401651" cy="10794426"/>
          </a:xfrm>
          <a:prstGeom prst="rect">
            <a:avLst/>
          </a:prstGeom>
          <a:solidFill>
            <a:schemeClr val="bg1"/>
          </a:solidFill>
        </p:spPr>
        <p:txBody>
          <a:bodyPr>
            <a:normAutofit/>
          </a:bodyPr>
          <a:lstStyle>
            <a:lvl1pPr marL="756689" indent="-756689" algn="l" defTabSz="3026755" rtl="0" eaLnBrk="1" latinLnBrk="0" hangingPunct="1">
              <a:lnSpc>
                <a:spcPct val="90000"/>
              </a:lnSpc>
              <a:spcBef>
                <a:spcPts val="3310"/>
              </a:spcBef>
              <a:buFont typeface="Arial" panose="020B0604020202020204" pitchFamily="34" charset="0"/>
              <a:buChar char="•"/>
              <a:defRPr kumimoji="1" sz="9268" kern="1200">
                <a:solidFill>
                  <a:schemeClr val="tx1"/>
                </a:solidFill>
                <a:latin typeface="+mn-lt"/>
                <a:ea typeface="+mn-ea"/>
                <a:cs typeface="+mn-cs"/>
              </a:defRPr>
            </a:lvl1pPr>
            <a:lvl2pPr marL="2270067" indent="-756689" algn="l" defTabSz="3026755" rtl="0" eaLnBrk="1" latinLnBrk="0" hangingPunct="1">
              <a:lnSpc>
                <a:spcPct val="90000"/>
              </a:lnSpc>
              <a:spcBef>
                <a:spcPts val="1655"/>
              </a:spcBef>
              <a:buFont typeface="Arial" panose="020B0604020202020204" pitchFamily="34" charset="0"/>
              <a:buChar char="•"/>
              <a:defRPr kumimoji="1"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kumimoji="1"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9pPr>
          </a:lstStyle>
          <a:p>
            <a:pPr marL="0" indent="0">
              <a:buNone/>
            </a:pPr>
            <a:endParaRPr lang="en-US" altLang="ja-JP" sz="2398" dirty="0">
              <a:solidFill>
                <a:schemeClr val="tx1">
                  <a:lumMod val="75000"/>
                  <a:lumOff val="25000"/>
                </a:schemeClr>
              </a:solidFill>
            </a:endParaRPr>
          </a:p>
        </p:txBody>
      </p:sp>
      <p:sp>
        <p:nvSpPr>
          <p:cNvPr id="62" name="コンテンツ プレースホルダー 17">
            <a:extLst>
              <a:ext uri="{FF2B5EF4-FFF2-40B4-BE49-F238E27FC236}">
                <a16:creationId xmlns:a16="http://schemas.microsoft.com/office/drawing/2014/main" id="{AC9B0291-264B-C07D-8144-766DDF315258}"/>
              </a:ext>
            </a:extLst>
          </p:cNvPr>
          <p:cNvSpPr txBox="1">
            <a:spLocks/>
          </p:cNvSpPr>
          <p:nvPr/>
        </p:nvSpPr>
        <p:spPr>
          <a:xfrm>
            <a:off x="-4336264" y="40507699"/>
            <a:ext cx="3555198" cy="1410897"/>
          </a:xfrm>
          <a:prstGeom prst="rect">
            <a:avLst/>
          </a:prstGeom>
          <a:noFill/>
        </p:spPr>
        <p:txBody>
          <a:bodyPr>
            <a:normAutofit/>
          </a:bodyPr>
          <a:lstStyle>
            <a:lvl1pPr marL="756689" indent="-756689" algn="l" defTabSz="3026755" rtl="0" eaLnBrk="1" latinLnBrk="0" hangingPunct="1">
              <a:lnSpc>
                <a:spcPct val="90000"/>
              </a:lnSpc>
              <a:spcBef>
                <a:spcPts val="3310"/>
              </a:spcBef>
              <a:buFont typeface="Arial" panose="020B0604020202020204" pitchFamily="34" charset="0"/>
              <a:buChar char="•"/>
              <a:defRPr kumimoji="1" sz="9268" kern="1200">
                <a:solidFill>
                  <a:schemeClr val="tx1"/>
                </a:solidFill>
                <a:latin typeface="+mn-lt"/>
                <a:ea typeface="+mn-ea"/>
                <a:cs typeface="+mn-cs"/>
              </a:defRPr>
            </a:lvl1pPr>
            <a:lvl2pPr marL="2270067" indent="-756689" algn="l" defTabSz="3026755" rtl="0" eaLnBrk="1" latinLnBrk="0" hangingPunct="1">
              <a:lnSpc>
                <a:spcPct val="90000"/>
              </a:lnSpc>
              <a:spcBef>
                <a:spcPts val="1655"/>
              </a:spcBef>
              <a:buFont typeface="Arial" panose="020B0604020202020204" pitchFamily="34" charset="0"/>
              <a:buChar char="•"/>
              <a:defRPr kumimoji="1"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kumimoji="1"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9pPr>
          </a:lstStyle>
          <a:p>
            <a:pPr marL="0" indent="0">
              <a:buNone/>
            </a:pPr>
            <a:endParaRPr lang="en-US" altLang="ja-JP" sz="2828" dirty="0"/>
          </a:p>
        </p:txBody>
      </p:sp>
      <p:sp>
        <p:nvSpPr>
          <p:cNvPr id="63" name="コンテンツ プレースホルダー 18">
            <a:extLst>
              <a:ext uri="{FF2B5EF4-FFF2-40B4-BE49-F238E27FC236}">
                <a16:creationId xmlns:a16="http://schemas.microsoft.com/office/drawing/2014/main" id="{EC278667-41D8-6DF6-3918-D74439C538A2}"/>
              </a:ext>
            </a:extLst>
          </p:cNvPr>
          <p:cNvSpPr txBox="1">
            <a:spLocks/>
          </p:cNvSpPr>
          <p:nvPr/>
        </p:nvSpPr>
        <p:spPr>
          <a:xfrm>
            <a:off x="15237256" y="40186395"/>
            <a:ext cx="14453636" cy="2156913"/>
          </a:xfrm>
          <a:prstGeom prst="rect">
            <a:avLst/>
          </a:prstGeom>
          <a:solidFill>
            <a:schemeClr val="bg1"/>
          </a:solidFill>
        </p:spPr>
        <p:txBody>
          <a:bodyPr>
            <a:normAutofit/>
          </a:bodyPr>
          <a:lstStyle>
            <a:lvl1pPr marL="756689" indent="-756689" algn="l" defTabSz="3026755" rtl="0" eaLnBrk="1" latinLnBrk="0" hangingPunct="1">
              <a:lnSpc>
                <a:spcPct val="90000"/>
              </a:lnSpc>
              <a:spcBef>
                <a:spcPts val="3310"/>
              </a:spcBef>
              <a:buFont typeface="Arial" panose="020B0604020202020204" pitchFamily="34" charset="0"/>
              <a:buChar char="•"/>
              <a:defRPr kumimoji="1" sz="9268" kern="1200">
                <a:solidFill>
                  <a:schemeClr val="tx1"/>
                </a:solidFill>
                <a:latin typeface="+mn-lt"/>
                <a:ea typeface="+mn-ea"/>
                <a:cs typeface="+mn-cs"/>
              </a:defRPr>
            </a:lvl1pPr>
            <a:lvl2pPr marL="2270067" indent="-756689" algn="l" defTabSz="3026755" rtl="0" eaLnBrk="1" latinLnBrk="0" hangingPunct="1">
              <a:lnSpc>
                <a:spcPct val="90000"/>
              </a:lnSpc>
              <a:spcBef>
                <a:spcPts val="1655"/>
              </a:spcBef>
              <a:buFont typeface="Arial" panose="020B0604020202020204" pitchFamily="34" charset="0"/>
              <a:buChar char="•"/>
              <a:defRPr kumimoji="1"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kumimoji="1"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kumimoji="1" sz="5958" kern="1200">
                <a:solidFill>
                  <a:schemeClr val="tx1"/>
                </a:solidFill>
                <a:latin typeface="+mn-lt"/>
                <a:ea typeface="+mn-ea"/>
                <a:cs typeface="+mn-cs"/>
              </a:defRPr>
            </a:lvl9pPr>
          </a:lstStyle>
          <a:p>
            <a:pPr marL="0" indent="0">
              <a:buNone/>
            </a:pPr>
            <a:endParaRPr lang="en-US" altLang="ja-JP" sz="3595" dirty="0">
              <a:solidFill>
                <a:schemeClr val="tx1">
                  <a:lumMod val="65000"/>
                  <a:lumOff val="35000"/>
                </a:schemeClr>
              </a:solidFill>
            </a:endParaRPr>
          </a:p>
        </p:txBody>
      </p:sp>
      <p:sp>
        <p:nvSpPr>
          <p:cNvPr id="64" name="正方形/長方形 63">
            <a:extLst>
              <a:ext uri="{FF2B5EF4-FFF2-40B4-BE49-F238E27FC236}">
                <a16:creationId xmlns:a16="http://schemas.microsoft.com/office/drawing/2014/main" id="{43625AB8-5BAB-FB4A-533C-4378AB1B3388}"/>
              </a:ext>
            </a:extLst>
          </p:cNvPr>
          <p:cNvSpPr/>
          <p:nvPr/>
        </p:nvSpPr>
        <p:spPr>
          <a:xfrm>
            <a:off x="579445" y="4124332"/>
            <a:ext cx="14232276" cy="1098715"/>
          </a:xfrm>
          <a:prstGeom prst="rect">
            <a:avLst/>
          </a:prstGeom>
          <a:solidFill>
            <a:srgbClr val="C3D82D"/>
          </a:solidFill>
          <a:ln>
            <a:noFill/>
          </a:ln>
        </p:spPr>
        <p:style>
          <a:lnRef idx="3">
            <a:schemeClr val="lt1"/>
          </a:lnRef>
          <a:fillRef idx="1">
            <a:schemeClr val="accent6"/>
          </a:fillRef>
          <a:effectRef idx="1">
            <a:schemeClr val="accent6"/>
          </a:effectRef>
          <a:fontRef idx="minor">
            <a:schemeClr val="lt1"/>
          </a:fontRef>
        </p:style>
        <p:txBody>
          <a:bodyPr rtlCol="0" anchor="ctr"/>
          <a:lstStyle/>
          <a:p>
            <a:r>
              <a:rPr kumimoji="1" lang="ja-JP" altLang="en-US" sz="4794" dirty="0"/>
              <a:t>　</a:t>
            </a:r>
            <a:r>
              <a:rPr kumimoji="1" lang="en-US" altLang="ja-JP" sz="4794" dirty="0">
                <a:latin typeface="Roboto" panose="02000000000000000000" pitchFamily="2" charset="0"/>
                <a:ea typeface="游ゴシック" panose="020B0400000000000000" pitchFamily="50" charset="-128"/>
              </a:rPr>
              <a:t>1. </a:t>
            </a:r>
            <a:r>
              <a:rPr kumimoji="1" lang="ja-JP" altLang="en-US" sz="4794" dirty="0">
                <a:latin typeface="+mj-ea"/>
                <a:ea typeface="+mj-ea"/>
              </a:rPr>
              <a:t>背景</a:t>
            </a:r>
          </a:p>
        </p:txBody>
      </p:sp>
      <p:sp>
        <p:nvSpPr>
          <p:cNvPr id="65" name="正方形/長方形 64">
            <a:extLst>
              <a:ext uri="{FF2B5EF4-FFF2-40B4-BE49-F238E27FC236}">
                <a16:creationId xmlns:a16="http://schemas.microsoft.com/office/drawing/2014/main" id="{D7C313A4-38F2-34E9-F714-5B27119FC2DC}"/>
              </a:ext>
            </a:extLst>
          </p:cNvPr>
          <p:cNvSpPr/>
          <p:nvPr/>
        </p:nvSpPr>
        <p:spPr>
          <a:xfrm>
            <a:off x="15237257" y="9763155"/>
            <a:ext cx="14466190" cy="1098715"/>
          </a:xfrm>
          <a:prstGeom prst="rect">
            <a:avLst/>
          </a:prstGeom>
          <a:solidFill>
            <a:srgbClr val="C3D82D"/>
          </a:solidFill>
          <a:ln>
            <a:noFill/>
          </a:ln>
        </p:spPr>
        <p:style>
          <a:lnRef idx="3">
            <a:schemeClr val="lt1"/>
          </a:lnRef>
          <a:fillRef idx="1">
            <a:schemeClr val="accent6"/>
          </a:fillRef>
          <a:effectRef idx="1">
            <a:schemeClr val="accent6"/>
          </a:effectRef>
          <a:fontRef idx="minor">
            <a:schemeClr val="lt1"/>
          </a:fontRef>
        </p:style>
        <p:txBody>
          <a:bodyPr rtlCol="0" anchor="ctr"/>
          <a:lstStyle/>
          <a:p>
            <a:r>
              <a:rPr kumimoji="1" lang="ja-JP" altLang="en-US" sz="5394" dirty="0"/>
              <a:t>　</a:t>
            </a:r>
            <a:r>
              <a:rPr kumimoji="1" lang="en-US" altLang="ja-JP" sz="5394" dirty="0"/>
              <a:t>4. </a:t>
            </a:r>
            <a:r>
              <a:rPr kumimoji="1" lang="ja-JP" altLang="en-US" sz="5394" dirty="0">
                <a:latin typeface="+mj-ea"/>
                <a:ea typeface="+mj-ea"/>
              </a:rPr>
              <a:t>結果</a:t>
            </a:r>
          </a:p>
        </p:txBody>
      </p:sp>
      <p:sp>
        <p:nvSpPr>
          <p:cNvPr id="66" name="正方形/長方形 65">
            <a:extLst>
              <a:ext uri="{FF2B5EF4-FFF2-40B4-BE49-F238E27FC236}">
                <a16:creationId xmlns:a16="http://schemas.microsoft.com/office/drawing/2014/main" id="{58265DDD-C97F-8925-C5F1-08D98C63DC7F}"/>
              </a:ext>
            </a:extLst>
          </p:cNvPr>
          <p:cNvSpPr/>
          <p:nvPr/>
        </p:nvSpPr>
        <p:spPr>
          <a:xfrm>
            <a:off x="579447" y="10891157"/>
            <a:ext cx="14232276" cy="1287653"/>
          </a:xfrm>
          <a:prstGeom prst="rect">
            <a:avLst/>
          </a:prstGeom>
          <a:solidFill>
            <a:srgbClr val="C3D82D"/>
          </a:solidFill>
          <a:ln>
            <a:noFill/>
          </a:ln>
        </p:spPr>
        <p:style>
          <a:lnRef idx="3">
            <a:schemeClr val="lt1"/>
          </a:lnRef>
          <a:fillRef idx="1">
            <a:schemeClr val="accent6"/>
          </a:fillRef>
          <a:effectRef idx="1">
            <a:schemeClr val="accent6"/>
          </a:effectRef>
          <a:fontRef idx="minor">
            <a:schemeClr val="lt1"/>
          </a:fontRef>
        </p:style>
        <p:txBody>
          <a:bodyPr rtlCol="0" anchor="ctr"/>
          <a:lstStyle/>
          <a:p>
            <a:r>
              <a:rPr kumimoji="1" lang="ja-JP" altLang="en-US" sz="5394" dirty="0">
                <a:latin typeface="+mj-ea"/>
                <a:ea typeface="+mj-ea"/>
              </a:rPr>
              <a:t>　</a:t>
            </a:r>
            <a:r>
              <a:rPr kumimoji="1" lang="en-US" altLang="ja-JP" sz="5394" dirty="0"/>
              <a:t>2. </a:t>
            </a:r>
            <a:r>
              <a:rPr kumimoji="1" lang="ja-JP" altLang="en-US" sz="5394" dirty="0">
                <a:latin typeface="+mj-ea"/>
                <a:ea typeface="+mj-ea"/>
              </a:rPr>
              <a:t>関連研究</a:t>
            </a:r>
          </a:p>
        </p:txBody>
      </p:sp>
      <p:sp>
        <p:nvSpPr>
          <p:cNvPr id="67" name="正方形/長方形 66">
            <a:extLst>
              <a:ext uri="{FF2B5EF4-FFF2-40B4-BE49-F238E27FC236}">
                <a16:creationId xmlns:a16="http://schemas.microsoft.com/office/drawing/2014/main" id="{A6BD2CED-4AC7-542A-89BC-AF33AAFAA35C}"/>
              </a:ext>
            </a:extLst>
          </p:cNvPr>
          <p:cNvSpPr/>
          <p:nvPr/>
        </p:nvSpPr>
        <p:spPr>
          <a:xfrm>
            <a:off x="500814" y="21804346"/>
            <a:ext cx="14225934" cy="1331926"/>
          </a:xfrm>
          <a:prstGeom prst="rect">
            <a:avLst/>
          </a:prstGeom>
          <a:solidFill>
            <a:srgbClr val="C3D82D"/>
          </a:solidFill>
          <a:ln>
            <a:noFill/>
          </a:ln>
        </p:spPr>
        <p:style>
          <a:lnRef idx="3">
            <a:schemeClr val="lt1"/>
          </a:lnRef>
          <a:fillRef idx="1">
            <a:schemeClr val="accent6"/>
          </a:fillRef>
          <a:effectRef idx="1">
            <a:schemeClr val="accent6"/>
          </a:effectRef>
          <a:fontRef idx="minor">
            <a:schemeClr val="lt1"/>
          </a:fontRef>
        </p:style>
        <p:txBody>
          <a:bodyPr rtlCol="0" anchor="ctr"/>
          <a:lstStyle/>
          <a:p>
            <a:r>
              <a:rPr kumimoji="1" lang="ja-JP" altLang="en-US" sz="5394" dirty="0"/>
              <a:t>　</a:t>
            </a:r>
            <a:r>
              <a:rPr kumimoji="1" lang="en-US" altLang="ja-JP" sz="5394" dirty="0"/>
              <a:t>3. </a:t>
            </a:r>
            <a:r>
              <a:rPr kumimoji="1" lang="ja-JP" altLang="en-US" sz="5394" dirty="0">
                <a:latin typeface="+mj-ea"/>
                <a:ea typeface="+mj-ea"/>
              </a:rPr>
              <a:t>手法</a:t>
            </a:r>
          </a:p>
        </p:txBody>
      </p:sp>
      <p:sp>
        <p:nvSpPr>
          <p:cNvPr id="68" name="正方形/長方形 67">
            <a:extLst>
              <a:ext uri="{FF2B5EF4-FFF2-40B4-BE49-F238E27FC236}">
                <a16:creationId xmlns:a16="http://schemas.microsoft.com/office/drawing/2014/main" id="{FF4A7778-7985-ADB2-104B-0C3724D97A96}"/>
              </a:ext>
            </a:extLst>
          </p:cNvPr>
          <p:cNvSpPr/>
          <p:nvPr/>
        </p:nvSpPr>
        <p:spPr>
          <a:xfrm>
            <a:off x="15249802" y="38768821"/>
            <a:ext cx="14453636" cy="1331926"/>
          </a:xfrm>
          <a:prstGeom prst="rect">
            <a:avLst/>
          </a:prstGeom>
          <a:solidFill>
            <a:srgbClr val="C3D82D"/>
          </a:solidFill>
          <a:ln>
            <a:noFill/>
          </a:ln>
        </p:spPr>
        <p:style>
          <a:lnRef idx="3">
            <a:schemeClr val="lt1"/>
          </a:lnRef>
          <a:fillRef idx="1">
            <a:schemeClr val="accent6"/>
          </a:fillRef>
          <a:effectRef idx="1">
            <a:schemeClr val="accent6"/>
          </a:effectRef>
          <a:fontRef idx="minor">
            <a:schemeClr val="lt1"/>
          </a:fontRef>
        </p:style>
        <p:txBody>
          <a:bodyPr rtlCol="0" anchor="ctr"/>
          <a:lstStyle/>
          <a:p>
            <a:r>
              <a:rPr kumimoji="1" lang="ja-JP" altLang="en-US" sz="5394" dirty="0">
                <a:latin typeface="+mj-ea"/>
                <a:ea typeface="+mj-ea"/>
              </a:rPr>
              <a:t>　</a:t>
            </a:r>
            <a:r>
              <a:rPr kumimoji="1" lang="en-US" altLang="ja-JP" sz="5394" dirty="0">
                <a:ea typeface="+mj-ea"/>
              </a:rPr>
              <a:t>6.</a:t>
            </a:r>
            <a:r>
              <a:rPr kumimoji="1" lang="en-US" altLang="ja-JP" sz="5394" dirty="0">
                <a:latin typeface="+mj-lt"/>
                <a:ea typeface="+mj-ea"/>
              </a:rPr>
              <a:t> </a:t>
            </a:r>
            <a:r>
              <a:rPr kumimoji="1" lang="ja-JP" altLang="en-US" sz="5394" dirty="0">
                <a:latin typeface="+mj-ea"/>
                <a:ea typeface="+mj-ea"/>
              </a:rPr>
              <a:t>まとめ</a:t>
            </a:r>
          </a:p>
        </p:txBody>
      </p:sp>
      <p:sp>
        <p:nvSpPr>
          <p:cNvPr id="104" name="正方形/長方形 103">
            <a:extLst>
              <a:ext uri="{FF2B5EF4-FFF2-40B4-BE49-F238E27FC236}">
                <a16:creationId xmlns:a16="http://schemas.microsoft.com/office/drawing/2014/main" id="{9E05CB59-8978-7004-40CF-AC77A49C1AE9}"/>
              </a:ext>
            </a:extLst>
          </p:cNvPr>
          <p:cNvSpPr/>
          <p:nvPr/>
        </p:nvSpPr>
        <p:spPr>
          <a:xfrm>
            <a:off x="15249805" y="26472385"/>
            <a:ext cx="14453636" cy="1287653"/>
          </a:xfrm>
          <a:prstGeom prst="rect">
            <a:avLst/>
          </a:prstGeom>
          <a:solidFill>
            <a:srgbClr val="C3D82D"/>
          </a:solidFill>
          <a:ln>
            <a:noFill/>
          </a:ln>
        </p:spPr>
        <p:style>
          <a:lnRef idx="3">
            <a:schemeClr val="lt1"/>
          </a:lnRef>
          <a:fillRef idx="1">
            <a:schemeClr val="accent6"/>
          </a:fillRef>
          <a:effectRef idx="1">
            <a:schemeClr val="accent6"/>
          </a:effectRef>
          <a:fontRef idx="minor">
            <a:schemeClr val="lt1"/>
          </a:fontRef>
        </p:style>
        <p:txBody>
          <a:bodyPr rtlCol="0" anchor="ctr"/>
          <a:lstStyle/>
          <a:p>
            <a:r>
              <a:rPr kumimoji="1" lang="ja-JP" altLang="en-US" sz="5394" dirty="0">
                <a:latin typeface="+mj-ea"/>
                <a:ea typeface="+mj-ea"/>
              </a:rPr>
              <a:t>　</a:t>
            </a:r>
            <a:r>
              <a:rPr kumimoji="1" lang="en-US" altLang="ja-JP" sz="5394" dirty="0">
                <a:ea typeface="+mj-ea"/>
              </a:rPr>
              <a:t>5. </a:t>
            </a:r>
            <a:r>
              <a:rPr kumimoji="1" lang="ja-JP" altLang="en-US" sz="5394" dirty="0">
                <a:latin typeface="+mj-ea"/>
                <a:ea typeface="+mj-ea"/>
              </a:rPr>
              <a:t>考察</a:t>
            </a:r>
            <a:endParaRPr kumimoji="1" lang="en-US" altLang="ja-JP" sz="5394" dirty="0">
              <a:latin typeface="+mj-ea"/>
              <a:ea typeface="+mj-ea"/>
            </a:endParaRPr>
          </a:p>
        </p:txBody>
      </p:sp>
      <p:sp>
        <p:nvSpPr>
          <p:cNvPr id="108" name="テキスト ボックス 107">
            <a:extLst>
              <a:ext uri="{FF2B5EF4-FFF2-40B4-BE49-F238E27FC236}">
                <a16:creationId xmlns:a16="http://schemas.microsoft.com/office/drawing/2014/main" id="{33162B30-EE91-B980-5AB7-C67E8717B1A1}"/>
              </a:ext>
            </a:extLst>
          </p:cNvPr>
          <p:cNvSpPr txBox="1"/>
          <p:nvPr/>
        </p:nvSpPr>
        <p:spPr>
          <a:xfrm>
            <a:off x="856221" y="12346135"/>
            <a:ext cx="13547455" cy="8969891"/>
          </a:xfrm>
          <a:prstGeom prst="rect">
            <a:avLst/>
          </a:prstGeom>
          <a:noFill/>
        </p:spPr>
        <p:txBody>
          <a:bodyPr wrap="square">
            <a:spAutoFit/>
          </a:bodyPr>
          <a:lstStyle/>
          <a:p>
            <a:r>
              <a:rPr lang="ja-JP" altLang="en-US" sz="3393" dirty="0">
                <a:solidFill>
                  <a:srgbClr val="85960A"/>
                </a:solidFill>
                <a:latin typeface="+mj-ea"/>
                <a:ea typeface="+mj-ea"/>
              </a:rPr>
              <a:t>ソーシャル</a:t>
            </a:r>
            <a:r>
              <a:rPr lang="en-US" altLang="ja-JP" sz="3393" dirty="0">
                <a:solidFill>
                  <a:srgbClr val="85960A"/>
                </a:solidFill>
                <a:latin typeface="+mj-ea"/>
                <a:ea typeface="+mj-ea"/>
              </a:rPr>
              <a:t>VR</a:t>
            </a:r>
            <a:r>
              <a:rPr lang="ja-JP" altLang="en-US" sz="3393" dirty="0">
                <a:solidFill>
                  <a:srgbClr val="85960A"/>
                </a:solidFill>
                <a:latin typeface="+mj-ea"/>
                <a:ea typeface="+mj-ea"/>
              </a:rPr>
              <a:t>での非言語コミュニケーション</a:t>
            </a:r>
            <a:endParaRPr lang="en-US" altLang="ja-JP" sz="3393" dirty="0">
              <a:solidFill>
                <a:srgbClr val="85960A"/>
              </a:solidFill>
              <a:latin typeface="+mj-ea"/>
              <a:ea typeface="+mj-ea"/>
            </a:endParaRPr>
          </a:p>
          <a:p>
            <a:r>
              <a:rPr lang="en-US" altLang="ja-JP" sz="2828" b="1" dirty="0">
                <a:solidFill>
                  <a:schemeClr val="tx1">
                    <a:lumMod val="75000"/>
                    <a:lumOff val="25000"/>
                  </a:schemeClr>
                </a:solidFill>
              </a:rPr>
              <a:t>	</a:t>
            </a:r>
          </a:p>
          <a:p>
            <a:endParaRPr lang="en-US" altLang="ja-JP" sz="2828" dirty="0">
              <a:solidFill>
                <a:schemeClr val="tx1">
                  <a:lumMod val="75000"/>
                  <a:lumOff val="25000"/>
                </a:schemeClr>
              </a:solidFill>
            </a:endParaRPr>
          </a:p>
          <a:p>
            <a:pPr marL="1131181" lvl="1" indent="-484792">
              <a:buFont typeface="Arial" panose="020B0604020202020204" pitchFamily="34" charset="0"/>
              <a:buChar char="•"/>
            </a:pPr>
            <a:endParaRPr lang="en-US" altLang="ja-JP" sz="2828" dirty="0">
              <a:solidFill>
                <a:schemeClr val="tx1">
                  <a:lumMod val="75000"/>
                  <a:lumOff val="25000"/>
                </a:schemeClr>
              </a:solidFill>
            </a:endParaRPr>
          </a:p>
          <a:p>
            <a:pPr marL="484792" indent="-484792">
              <a:buFont typeface="Arial" panose="020B0604020202020204" pitchFamily="34" charset="0"/>
              <a:buChar char="•"/>
            </a:pPr>
            <a:endParaRPr lang="en-US" altLang="ja-JP" sz="2828" dirty="0">
              <a:solidFill>
                <a:schemeClr val="tx1">
                  <a:lumMod val="75000"/>
                  <a:lumOff val="25000"/>
                </a:schemeClr>
              </a:solidFill>
            </a:endParaRPr>
          </a:p>
          <a:p>
            <a:pPr marL="484792" indent="-484792">
              <a:buFont typeface="Arial" panose="020B0604020202020204" pitchFamily="34" charset="0"/>
              <a:buChar char="•"/>
            </a:pPr>
            <a:r>
              <a:rPr lang="ja-JP" altLang="en-US" sz="2828" dirty="0">
                <a:solidFill>
                  <a:schemeClr val="tx1">
                    <a:lumMod val="75000"/>
                    <a:lumOff val="25000"/>
                  </a:schemeClr>
                </a:solidFill>
              </a:rPr>
              <a:t>ユーザの身体動作は実世界のものと類似している </a:t>
            </a:r>
            <a:r>
              <a:rPr lang="en-US" altLang="ja-JP" sz="2828" dirty="0">
                <a:solidFill>
                  <a:schemeClr val="tx1">
                    <a:lumMod val="75000"/>
                    <a:lumOff val="25000"/>
                  </a:schemeClr>
                </a:solidFill>
              </a:rPr>
              <a:t>[</a:t>
            </a:r>
            <a:r>
              <a:rPr lang="en-US" altLang="ja-JP" sz="2828" dirty="0" err="1">
                <a:solidFill>
                  <a:schemeClr val="tx1">
                    <a:lumMod val="75000"/>
                    <a:lumOff val="25000"/>
                  </a:schemeClr>
                </a:solidFill>
              </a:rPr>
              <a:t>D.Maloney</a:t>
            </a:r>
            <a:r>
              <a:rPr lang="en-US" altLang="ja-JP" sz="2828" dirty="0">
                <a:solidFill>
                  <a:schemeClr val="tx1">
                    <a:lumMod val="75000"/>
                    <a:lumOff val="25000"/>
                  </a:schemeClr>
                </a:solidFill>
              </a:rPr>
              <a:t> et al, 2020]</a:t>
            </a:r>
            <a:r>
              <a:rPr lang="ja-JP" altLang="en-US" sz="2828" dirty="0">
                <a:solidFill>
                  <a:schemeClr val="tx1">
                    <a:lumMod val="75000"/>
                    <a:lumOff val="25000"/>
                  </a:schemeClr>
                </a:solidFill>
              </a:rPr>
              <a:t>．</a:t>
            </a:r>
            <a:endParaRPr lang="en-US" altLang="ja-JP" sz="2828" dirty="0">
              <a:solidFill>
                <a:schemeClr val="tx1">
                  <a:lumMod val="75000"/>
                  <a:lumOff val="25000"/>
                </a:schemeClr>
              </a:solidFill>
            </a:endParaRPr>
          </a:p>
          <a:p>
            <a:pPr marL="484792" indent="-484792">
              <a:buFont typeface="Arial" panose="020B0604020202020204" pitchFamily="34" charset="0"/>
              <a:buChar char="•"/>
            </a:pPr>
            <a:r>
              <a:rPr lang="ja-JP" altLang="en-US" sz="2828" dirty="0">
                <a:solidFill>
                  <a:schemeClr val="tx1">
                    <a:lumMod val="75000"/>
                    <a:lumOff val="25000"/>
                  </a:schemeClr>
                </a:solidFill>
              </a:rPr>
              <a:t>ソーシャル </a:t>
            </a:r>
            <a:r>
              <a:rPr lang="en-US" altLang="ja-JP" sz="2828" dirty="0">
                <a:solidFill>
                  <a:schemeClr val="tx1">
                    <a:lumMod val="75000"/>
                    <a:lumOff val="25000"/>
                  </a:schemeClr>
                </a:solidFill>
              </a:rPr>
              <a:t>VR </a:t>
            </a:r>
            <a:r>
              <a:rPr lang="ja-JP" altLang="en-US" sz="2828" dirty="0">
                <a:solidFill>
                  <a:schemeClr val="tx1">
                    <a:lumMod val="75000"/>
                    <a:lumOff val="25000"/>
                  </a:schemeClr>
                </a:solidFill>
              </a:rPr>
              <a:t>における非言語コミュニケーションは従来の協調バーチャル環境と比較して意味を伝える効果が高く，気まずさが少なく，柔軟 </a:t>
            </a:r>
            <a:br>
              <a:rPr lang="en-US" altLang="ja-JP" sz="2828" dirty="0">
                <a:solidFill>
                  <a:schemeClr val="tx1">
                    <a:lumMod val="75000"/>
                    <a:lumOff val="25000"/>
                  </a:schemeClr>
                </a:solidFill>
              </a:rPr>
            </a:br>
            <a:r>
              <a:rPr lang="en-US" altLang="ja-JP" sz="2828" dirty="0">
                <a:solidFill>
                  <a:schemeClr val="tx1">
                    <a:lumMod val="75000"/>
                    <a:lumOff val="25000"/>
                  </a:schemeClr>
                </a:solidFill>
              </a:rPr>
              <a:t>[</a:t>
            </a:r>
            <a:r>
              <a:rPr lang="en-US" altLang="ja-JP" sz="2828" dirty="0" err="1">
                <a:solidFill>
                  <a:schemeClr val="tx1">
                    <a:lumMod val="75000"/>
                    <a:lumOff val="25000"/>
                  </a:schemeClr>
                </a:solidFill>
              </a:rPr>
              <a:t>D.Maloney</a:t>
            </a:r>
            <a:r>
              <a:rPr lang="en-US" altLang="ja-JP" sz="2828" dirty="0">
                <a:solidFill>
                  <a:schemeClr val="tx1">
                    <a:lumMod val="75000"/>
                    <a:lumOff val="25000"/>
                  </a:schemeClr>
                </a:solidFill>
              </a:rPr>
              <a:t> et al, 2020]</a:t>
            </a:r>
            <a:r>
              <a:rPr lang="ja-JP" altLang="en-US" sz="2828" dirty="0">
                <a:solidFill>
                  <a:schemeClr val="tx1">
                    <a:lumMod val="75000"/>
                    <a:lumOff val="25000"/>
                  </a:schemeClr>
                </a:solidFill>
              </a:rPr>
              <a:t>．</a:t>
            </a:r>
            <a:endParaRPr lang="en-US" altLang="ja-JP" sz="2828" dirty="0">
              <a:solidFill>
                <a:schemeClr val="tx1">
                  <a:lumMod val="75000"/>
                  <a:lumOff val="25000"/>
                </a:schemeClr>
              </a:solidFill>
            </a:endParaRPr>
          </a:p>
          <a:p>
            <a:pPr marL="484792" indent="-484792">
              <a:buFont typeface="Arial" panose="020B0604020202020204" pitchFamily="34" charset="0"/>
              <a:buChar char="•"/>
            </a:pPr>
            <a:r>
              <a:rPr lang="ja-JP" altLang="en-US" sz="2828" dirty="0">
                <a:solidFill>
                  <a:schemeClr val="tx1">
                    <a:lumMod val="75000"/>
                    <a:lumOff val="25000"/>
                  </a:schemeClr>
                </a:solidFill>
              </a:rPr>
              <a:t>コラボレーションにおいて音声とボディランゲージが </a:t>
            </a:r>
            <a:r>
              <a:rPr lang="en-US" altLang="ja-JP" sz="2828" dirty="0">
                <a:solidFill>
                  <a:schemeClr val="tx1">
                    <a:lumMod val="75000"/>
                    <a:lumOff val="25000"/>
                  </a:schemeClr>
                </a:solidFill>
              </a:rPr>
              <a:t>2 </a:t>
            </a:r>
            <a:r>
              <a:rPr lang="ja-JP" altLang="en-US" sz="2828" dirty="0">
                <a:solidFill>
                  <a:schemeClr val="tx1">
                    <a:lumMod val="75000"/>
                    <a:lumOff val="25000"/>
                  </a:schemeClr>
                </a:solidFill>
              </a:rPr>
              <a:t>つの重要な方法 </a:t>
            </a:r>
            <a:r>
              <a:rPr lang="en-US" altLang="ja-JP" sz="2828" dirty="0">
                <a:solidFill>
                  <a:schemeClr val="tx1">
                    <a:lumMod val="75000"/>
                    <a:lumOff val="25000"/>
                  </a:schemeClr>
                </a:solidFill>
              </a:rPr>
              <a:t>[</a:t>
            </a:r>
            <a:r>
              <a:rPr lang="en-US" altLang="ja-JP" sz="2828" dirty="0" err="1">
                <a:solidFill>
                  <a:schemeClr val="tx1">
                    <a:lumMod val="75000"/>
                    <a:lumOff val="25000"/>
                  </a:schemeClr>
                </a:solidFill>
              </a:rPr>
              <a:t>G.Freeman</a:t>
            </a:r>
            <a:r>
              <a:rPr lang="en-US" altLang="ja-JP" sz="2828" dirty="0">
                <a:solidFill>
                  <a:schemeClr val="tx1">
                    <a:lumMod val="75000"/>
                    <a:lumOff val="25000"/>
                  </a:schemeClr>
                </a:solidFill>
              </a:rPr>
              <a:t> et al., 2022]</a:t>
            </a:r>
            <a:r>
              <a:rPr lang="ja-JP" altLang="en-US" sz="2828" dirty="0">
                <a:solidFill>
                  <a:schemeClr val="tx1">
                    <a:lumMod val="75000"/>
                    <a:lumOff val="25000"/>
                  </a:schemeClr>
                </a:solidFill>
              </a:rPr>
              <a:t>．</a:t>
            </a:r>
            <a:endParaRPr lang="en-US" altLang="ja-JP" sz="2828" dirty="0">
              <a:solidFill>
                <a:schemeClr val="tx1">
                  <a:lumMod val="75000"/>
                  <a:lumOff val="25000"/>
                </a:schemeClr>
              </a:solidFill>
            </a:endParaRPr>
          </a:p>
          <a:p>
            <a:endParaRPr lang="en-US" altLang="ja-JP" sz="2828" dirty="0">
              <a:solidFill>
                <a:schemeClr val="tx1">
                  <a:lumMod val="75000"/>
                  <a:lumOff val="25000"/>
                </a:schemeClr>
              </a:solidFill>
            </a:endParaRPr>
          </a:p>
          <a:p>
            <a:r>
              <a:rPr lang="ja-JP" altLang="en-US" sz="3393" dirty="0">
                <a:solidFill>
                  <a:srgbClr val="85960A"/>
                </a:solidFill>
                <a:latin typeface="+mj-ea"/>
                <a:ea typeface="+mj-ea"/>
              </a:rPr>
              <a:t>共創デザイン</a:t>
            </a:r>
            <a:endParaRPr lang="en-US" altLang="ja-JP" sz="3393" dirty="0">
              <a:solidFill>
                <a:srgbClr val="85960A"/>
              </a:solidFill>
              <a:latin typeface="+mj-ea"/>
              <a:ea typeface="+mj-ea"/>
            </a:endParaRPr>
          </a:p>
          <a:p>
            <a:r>
              <a:rPr lang="en-US" altLang="ja-JP" sz="2828" b="1" dirty="0">
                <a:solidFill>
                  <a:schemeClr val="tx1">
                    <a:lumMod val="75000"/>
                    <a:lumOff val="25000"/>
                  </a:schemeClr>
                </a:solidFill>
              </a:rPr>
              <a:t>	</a:t>
            </a:r>
            <a:endParaRPr lang="en-US" altLang="ja-JP" sz="2828" b="1" dirty="0">
              <a:solidFill>
                <a:srgbClr val="85960A"/>
              </a:solidFill>
            </a:endParaRPr>
          </a:p>
          <a:p>
            <a:endParaRPr lang="en-US" altLang="ja-JP" sz="2828" dirty="0">
              <a:solidFill>
                <a:schemeClr val="tx1">
                  <a:lumMod val="75000"/>
                  <a:lumOff val="25000"/>
                </a:schemeClr>
              </a:solidFill>
            </a:endParaRPr>
          </a:p>
          <a:p>
            <a:pPr marL="1131181" lvl="1" indent="-484792">
              <a:buFont typeface="Arial" panose="020B0604020202020204" pitchFamily="34" charset="0"/>
              <a:buChar char="•"/>
            </a:pPr>
            <a:endParaRPr lang="en-US" altLang="ja-JP" sz="2828" dirty="0">
              <a:solidFill>
                <a:schemeClr val="tx1">
                  <a:lumMod val="75000"/>
                  <a:lumOff val="25000"/>
                </a:schemeClr>
              </a:solidFill>
            </a:endParaRPr>
          </a:p>
          <a:p>
            <a:pPr marL="484792" indent="-484792">
              <a:buFont typeface="Arial" panose="020B0604020202020204" pitchFamily="34" charset="0"/>
              <a:buChar char="•"/>
            </a:pPr>
            <a:endParaRPr lang="en-US" altLang="ja-JP" sz="2828" dirty="0">
              <a:solidFill>
                <a:schemeClr val="tx1">
                  <a:lumMod val="75000"/>
                  <a:lumOff val="25000"/>
                </a:schemeClr>
              </a:solidFill>
            </a:endParaRPr>
          </a:p>
          <a:p>
            <a:pPr marL="484792" indent="-484792">
              <a:buFont typeface="Arial" panose="020B0604020202020204" pitchFamily="34" charset="0"/>
              <a:buChar char="•"/>
            </a:pPr>
            <a:r>
              <a:rPr lang="ja-JP" altLang="en-US" sz="2828" dirty="0">
                <a:solidFill>
                  <a:schemeClr val="tx1">
                    <a:lumMod val="75000"/>
                    <a:lumOff val="25000"/>
                  </a:schemeClr>
                </a:solidFill>
              </a:rPr>
              <a:t>対面でのコミュニケーションが前提 </a:t>
            </a:r>
            <a:r>
              <a:rPr lang="en-US" altLang="ja-JP" sz="2828" dirty="0">
                <a:solidFill>
                  <a:schemeClr val="tx1">
                    <a:lumMod val="75000"/>
                    <a:lumOff val="25000"/>
                  </a:schemeClr>
                </a:solidFill>
              </a:rPr>
              <a:t>[Elizabeth et al., 2010]</a:t>
            </a:r>
          </a:p>
          <a:p>
            <a:pPr marL="484792" indent="-484792">
              <a:buFont typeface="Arial" panose="020B0604020202020204" pitchFamily="34" charset="0"/>
              <a:buChar char="•"/>
            </a:pPr>
            <a:r>
              <a:rPr lang="ja-JP" altLang="en-US" sz="2828" dirty="0">
                <a:solidFill>
                  <a:schemeClr val="tx1">
                    <a:lumMod val="75000"/>
                    <a:lumOff val="25000"/>
                  </a:schemeClr>
                </a:solidFill>
              </a:rPr>
              <a:t>デザイナーとコ・デザイナーが一緒に手を動かすことでデザインのプロセスを進める </a:t>
            </a:r>
            <a:r>
              <a:rPr lang="en-US" altLang="ja-JP" sz="2828" dirty="0">
                <a:solidFill>
                  <a:schemeClr val="tx1">
                    <a:lumMod val="75000"/>
                    <a:lumOff val="25000"/>
                  </a:schemeClr>
                </a:solidFill>
              </a:rPr>
              <a:t>[</a:t>
            </a:r>
            <a:r>
              <a:rPr lang="en-US" altLang="ja-JP" sz="2828" dirty="0" err="1">
                <a:solidFill>
                  <a:schemeClr val="tx1">
                    <a:lumMod val="75000"/>
                    <a:lumOff val="25000"/>
                  </a:schemeClr>
                </a:solidFill>
              </a:rPr>
              <a:t>E.B.Sanders</a:t>
            </a:r>
            <a:r>
              <a:rPr lang="en-US" altLang="ja-JP" sz="2828" dirty="0">
                <a:solidFill>
                  <a:schemeClr val="tx1">
                    <a:lumMod val="75000"/>
                    <a:lumOff val="25000"/>
                  </a:schemeClr>
                </a:solidFill>
              </a:rPr>
              <a:t>, </a:t>
            </a:r>
            <a:r>
              <a:rPr lang="en-US" altLang="ja-JP" sz="2828" dirty="0" err="1">
                <a:solidFill>
                  <a:schemeClr val="tx1">
                    <a:lumMod val="75000"/>
                    <a:lumOff val="25000"/>
                  </a:schemeClr>
                </a:solidFill>
              </a:rPr>
              <a:t>P.J.Stappers</a:t>
            </a:r>
            <a:r>
              <a:rPr lang="en-US" altLang="ja-JP" sz="2828" dirty="0">
                <a:solidFill>
                  <a:schemeClr val="tx1">
                    <a:lumMod val="75000"/>
                    <a:lumOff val="25000"/>
                  </a:schemeClr>
                </a:solidFill>
              </a:rPr>
              <a:t>, 2014]</a:t>
            </a:r>
            <a:r>
              <a:rPr lang="ja-JP" altLang="en-US" sz="2828" dirty="0">
                <a:solidFill>
                  <a:schemeClr val="tx1">
                    <a:lumMod val="75000"/>
                    <a:lumOff val="25000"/>
                  </a:schemeClr>
                </a:solidFill>
              </a:rPr>
              <a:t>．</a:t>
            </a:r>
            <a:endParaRPr lang="en-US" altLang="ja-JP" sz="2828" dirty="0">
              <a:solidFill>
                <a:schemeClr val="tx1">
                  <a:lumMod val="75000"/>
                  <a:lumOff val="25000"/>
                </a:schemeClr>
              </a:solidFill>
            </a:endParaRPr>
          </a:p>
        </p:txBody>
      </p:sp>
      <p:cxnSp>
        <p:nvCxnSpPr>
          <p:cNvPr id="3" name="直線コネクタ 2">
            <a:extLst>
              <a:ext uri="{FF2B5EF4-FFF2-40B4-BE49-F238E27FC236}">
                <a16:creationId xmlns:a16="http://schemas.microsoft.com/office/drawing/2014/main" id="{A0C19BD4-97DD-4056-84BF-C27328BCCCFD}"/>
              </a:ext>
            </a:extLst>
          </p:cNvPr>
          <p:cNvCxnSpPr/>
          <p:nvPr/>
        </p:nvCxnSpPr>
        <p:spPr>
          <a:xfrm>
            <a:off x="573108" y="2506685"/>
            <a:ext cx="28932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01B71A8D-7CCC-1580-FFE9-5C7E0694C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255" y="39234167"/>
            <a:ext cx="2593222" cy="1733159"/>
          </a:xfrm>
          <a:prstGeom prst="rect">
            <a:avLst/>
          </a:prstGeom>
        </p:spPr>
      </p:pic>
      <p:sp>
        <p:nvSpPr>
          <p:cNvPr id="13" name="テキスト ボックス 12">
            <a:extLst>
              <a:ext uri="{FF2B5EF4-FFF2-40B4-BE49-F238E27FC236}">
                <a16:creationId xmlns:a16="http://schemas.microsoft.com/office/drawing/2014/main" id="{2C7F3A71-18E0-D464-ECAA-D29A06D53D60}"/>
              </a:ext>
            </a:extLst>
          </p:cNvPr>
          <p:cNvSpPr txBox="1"/>
          <p:nvPr/>
        </p:nvSpPr>
        <p:spPr>
          <a:xfrm>
            <a:off x="778342" y="23244264"/>
            <a:ext cx="13948406" cy="8775929"/>
          </a:xfrm>
          <a:prstGeom prst="rect">
            <a:avLst/>
          </a:prstGeom>
          <a:noFill/>
        </p:spPr>
        <p:txBody>
          <a:bodyPr wrap="square" rtlCol="0">
            <a:spAutoFit/>
          </a:bodyPr>
          <a:lstStyle/>
          <a:p>
            <a:pPr>
              <a:lnSpc>
                <a:spcPct val="110000"/>
              </a:lnSpc>
            </a:pPr>
            <a:r>
              <a:rPr lang="ja-JP" altLang="en-US" sz="3393" dirty="0">
                <a:solidFill>
                  <a:srgbClr val="85960A"/>
                </a:solidFill>
                <a:latin typeface="+mj-ea"/>
                <a:ea typeface="+mj-ea"/>
              </a:rPr>
              <a:t>ワークショップの概要</a:t>
            </a:r>
            <a:endParaRPr lang="en-US" altLang="ja-JP" sz="3393" dirty="0">
              <a:solidFill>
                <a:srgbClr val="85960A"/>
              </a:solidFill>
            </a:endParaRPr>
          </a:p>
          <a:p>
            <a:pPr>
              <a:lnSpc>
                <a:spcPct val="110000"/>
              </a:lnSpc>
            </a:pPr>
            <a:r>
              <a:rPr lang="ja-JP" altLang="en-US" sz="2828" b="1" dirty="0">
                <a:solidFill>
                  <a:schemeClr val="tx1">
                    <a:lumMod val="75000"/>
                    <a:lumOff val="25000"/>
                  </a:schemeClr>
                </a:solidFill>
              </a:rPr>
              <a:t>目的</a:t>
            </a:r>
            <a:endParaRPr lang="en-US" altLang="ja-JP" sz="2828" b="1" dirty="0">
              <a:solidFill>
                <a:schemeClr val="tx1">
                  <a:lumMod val="75000"/>
                  <a:lumOff val="25000"/>
                </a:schemeClr>
              </a:solidFill>
            </a:endParaRPr>
          </a:p>
          <a:p>
            <a:pPr marL="484792" indent="-484792">
              <a:lnSpc>
                <a:spcPct val="110000"/>
              </a:lnSpc>
              <a:buFont typeface="Arial" panose="020B0604020202020204" pitchFamily="34" charset="0"/>
              <a:buChar char="•"/>
            </a:pPr>
            <a:r>
              <a:rPr lang="ja-JP" altLang="en-US" sz="2828" dirty="0">
                <a:solidFill>
                  <a:schemeClr val="tx1">
                    <a:lumMod val="75000"/>
                    <a:lumOff val="25000"/>
                  </a:schemeClr>
                </a:solidFill>
              </a:rPr>
              <a:t>ソーシャル</a:t>
            </a:r>
            <a:r>
              <a:rPr lang="en-US" altLang="ja-JP" sz="2828" dirty="0">
                <a:solidFill>
                  <a:schemeClr val="tx1">
                    <a:lumMod val="75000"/>
                    <a:lumOff val="25000"/>
                  </a:schemeClr>
                </a:solidFill>
              </a:rPr>
              <a:t>VR</a:t>
            </a:r>
            <a:r>
              <a:rPr lang="ja-JP" altLang="en-US" sz="2828" dirty="0">
                <a:solidFill>
                  <a:schemeClr val="tx1">
                    <a:lumMod val="75000"/>
                    <a:lumOff val="25000"/>
                  </a:schemeClr>
                </a:solidFill>
              </a:rPr>
              <a:t>空間内で保育の質向上の議論がどの程度できるか探索すること．</a:t>
            </a:r>
            <a:endParaRPr lang="en-US" altLang="ja-JP" sz="2828" dirty="0">
              <a:solidFill>
                <a:schemeClr val="tx1">
                  <a:lumMod val="75000"/>
                  <a:lumOff val="25000"/>
                </a:schemeClr>
              </a:solidFill>
            </a:endParaRPr>
          </a:p>
          <a:p>
            <a:pPr>
              <a:lnSpc>
                <a:spcPct val="110000"/>
              </a:lnSpc>
            </a:pPr>
            <a:r>
              <a:rPr lang="ja-JP" altLang="en-US" sz="2828" b="1" dirty="0">
                <a:solidFill>
                  <a:schemeClr val="tx1">
                    <a:lumMod val="75000"/>
                    <a:lumOff val="25000"/>
                  </a:schemeClr>
                </a:solidFill>
              </a:rPr>
              <a:t>参加者</a:t>
            </a:r>
            <a:endParaRPr lang="en-US" altLang="ja-JP" sz="2828" b="1" dirty="0">
              <a:solidFill>
                <a:schemeClr val="tx1">
                  <a:lumMod val="75000"/>
                  <a:lumOff val="25000"/>
                </a:schemeClr>
              </a:solidFill>
            </a:endParaRPr>
          </a:p>
          <a:p>
            <a:pPr marL="484792" indent="-484792">
              <a:lnSpc>
                <a:spcPct val="110000"/>
              </a:lnSpc>
              <a:buFont typeface="Arial" panose="020B0604020202020204" pitchFamily="34" charset="0"/>
              <a:buChar char="•"/>
            </a:pPr>
            <a:r>
              <a:rPr lang="ja-JP" altLang="en-US" sz="2828" dirty="0">
                <a:solidFill>
                  <a:schemeClr val="tx1">
                    <a:lumMod val="75000"/>
                    <a:lumOff val="25000"/>
                  </a:schemeClr>
                </a:solidFill>
              </a:rPr>
              <a:t>保育士</a:t>
            </a:r>
            <a:r>
              <a:rPr lang="en-US" altLang="ja-JP" sz="2828" dirty="0">
                <a:solidFill>
                  <a:schemeClr val="tx1">
                    <a:lumMod val="75000"/>
                    <a:lumOff val="25000"/>
                  </a:schemeClr>
                </a:solidFill>
              </a:rPr>
              <a:t>2</a:t>
            </a:r>
            <a:r>
              <a:rPr lang="ja-JP" altLang="en-US" sz="2828" dirty="0">
                <a:solidFill>
                  <a:schemeClr val="tx1">
                    <a:lumMod val="75000"/>
                    <a:lumOff val="25000"/>
                  </a:schemeClr>
                </a:solidFill>
              </a:rPr>
              <a:t>名，デザイナー</a:t>
            </a:r>
            <a:r>
              <a:rPr lang="en-US" altLang="ja-JP" sz="2828" dirty="0">
                <a:solidFill>
                  <a:schemeClr val="tx1">
                    <a:lumMod val="75000"/>
                    <a:lumOff val="25000"/>
                  </a:schemeClr>
                </a:solidFill>
              </a:rPr>
              <a:t>2</a:t>
            </a:r>
            <a:r>
              <a:rPr lang="ja-JP" altLang="en-US" sz="2828" dirty="0">
                <a:solidFill>
                  <a:schemeClr val="tx1">
                    <a:lumMod val="75000"/>
                    <a:lumOff val="25000"/>
                  </a:schemeClr>
                </a:solidFill>
              </a:rPr>
              <a:t>名，研究者</a:t>
            </a:r>
            <a:r>
              <a:rPr lang="en-US" altLang="ja-JP" sz="2828" dirty="0">
                <a:solidFill>
                  <a:schemeClr val="tx1">
                    <a:lumMod val="75000"/>
                    <a:lumOff val="25000"/>
                  </a:schemeClr>
                </a:solidFill>
              </a:rPr>
              <a:t>1</a:t>
            </a:r>
            <a:r>
              <a:rPr lang="ja-JP" altLang="en-US" sz="2828" dirty="0">
                <a:solidFill>
                  <a:schemeClr val="tx1">
                    <a:lumMod val="75000"/>
                    <a:lumOff val="25000"/>
                  </a:schemeClr>
                </a:solidFill>
              </a:rPr>
              <a:t>名，サポーター</a:t>
            </a:r>
            <a:r>
              <a:rPr lang="en-US" altLang="ja-JP" sz="2828" dirty="0">
                <a:solidFill>
                  <a:schemeClr val="tx1">
                    <a:lumMod val="75000"/>
                    <a:lumOff val="25000"/>
                  </a:schemeClr>
                </a:solidFill>
              </a:rPr>
              <a:t>1</a:t>
            </a:r>
            <a:r>
              <a:rPr lang="ja-JP" altLang="en-US" sz="2828" dirty="0">
                <a:solidFill>
                  <a:schemeClr val="tx1">
                    <a:lumMod val="75000"/>
                    <a:lumOff val="25000"/>
                  </a:schemeClr>
                </a:solidFill>
              </a:rPr>
              <a:t>名，オブザーバ数名</a:t>
            </a:r>
            <a:endParaRPr lang="en-US" altLang="ja-JP" sz="2828" dirty="0">
              <a:solidFill>
                <a:schemeClr val="tx1">
                  <a:lumMod val="75000"/>
                  <a:lumOff val="25000"/>
                </a:schemeClr>
              </a:solidFill>
            </a:endParaRPr>
          </a:p>
          <a:p>
            <a:pPr>
              <a:lnSpc>
                <a:spcPct val="110000"/>
              </a:lnSpc>
            </a:pPr>
            <a:r>
              <a:rPr lang="ja-JP" altLang="en-US" sz="2828" dirty="0">
                <a:solidFill>
                  <a:schemeClr val="tx1">
                    <a:lumMod val="75000"/>
                    <a:lumOff val="25000"/>
                  </a:schemeClr>
                </a:solidFill>
              </a:rPr>
              <a:t>（</a:t>
            </a:r>
            <a:r>
              <a:rPr lang="en-US" altLang="ja-JP" sz="2828" dirty="0">
                <a:solidFill>
                  <a:schemeClr val="tx1">
                    <a:lumMod val="75000"/>
                    <a:lumOff val="25000"/>
                  </a:schemeClr>
                </a:solidFill>
              </a:rPr>
              <a:t>4 </a:t>
            </a:r>
            <a:r>
              <a:rPr lang="ja-JP" altLang="en-US" sz="2828" dirty="0">
                <a:solidFill>
                  <a:schemeClr val="tx1">
                    <a:lumMod val="75000"/>
                    <a:lumOff val="25000"/>
                  </a:schemeClr>
                </a:solidFill>
              </a:rPr>
              <a:t>回実施されたワークショップの各回において）</a:t>
            </a:r>
            <a:endParaRPr lang="en-US" altLang="ja-JP" sz="2828" dirty="0">
              <a:solidFill>
                <a:schemeClr val="tx1">
                  <a:lumMod val="75000"/>
                  <a:lumOff val="25000"/>
                </a:schemeClr>
              </a:solidFill>
            </a:endParaRPr>
          </a:p>
          <a:p>
            <a:pPr>
              <a:lnSpc>
                <a:spcPct val="110000"/>
              </a:lnSpc>
            </a:pPr>
            <a:r>
              <a:rPr lang="ja-JP" altLang="en-US" sz="2828" b="1" dirty="0">
                <a:solidFill>
                  <a:schemeClr val="tx1">
                    <a:lumMod val="75000"/>
                    <a:lumOff val="25000"/>
                  </a:schemeClr>
                </a:solidFill>
              </a:rPr>
              <a:t>構成したバーチャル環境</a:t>
            </a:r>
            <a:endParaRPr lang="en-US" altLang="ja-JP" sz="2828" b="1" dirty="0">
              <a:solidFill>
                <a:schemeClr val="tx1">
                  <a:lumMod val="75000"/>
                  <a:lumOff val="25000"/>
                </a:schemeClr>
              </a:solidFill>
            </a:endParaRPr>
          </a:p>
          <a:p>
            <a:pPr marL="457200" indent="-457200">
              <a:lnSpc>
                <a:spcPct val="110000"/>
              </a:lnSpc>
              <a:buFont typeface="Arial" panose="020B0604020202020204" pitchFamily="34" charset="0"/>
              <a:buChar char="•"/>
            </a:pPr>
            <a:r>
              <a:rPr lang="en-US" altLang="ja-JP" sz="2828" dirty="0">
                <a:solidFill>
                  <a:schemeClr val="tx1">
                    <a:lumMod val="75000"/>
                    <a:lumOff val="25000"/>
                  </a:schemeClr>
                </a:solidFill>
              </a:rPr>
              <a:t>【</a:t>
            </a:r>
            <a:r>
              <a:rPr lang="ja-JP" altLang="en-US" sz="2828" dirty="0">
                <a:solidFill>
                  <a:schemeClr val="tx1">
                    <a:lumMod val="75000"/>
                    <a:lumOff val="25000"/>
                  </a:schemeClr>
                </a:solidFill>
              </a:rPr>
              <a:t>通常空間</a:t>
            </a:r>
            <a:r>
              <a:rPr lang="en-US" altLang="ja-JP" sz="2828" dirty="0">
                <a:solidFill>
                  <a:schemeClr val="tx1">
                    <a:lumMod val="75000"/>
                    <a:lumOff val="25000"/>
                  </a:schemeClr>
                </a:solidFill>
              </a:rPr>
              <a:t>】</a:t>
            </a:r>
            <a:r>
              <a:rPr lang="ja-JP" altLang="en-US" sz="2828" dirty="0">
                <a:solidFill>
                  <a:schemeClr val="tx1">
                    <a:lumMod val="75000"/>
                    <a:lumOff val="25000"/>
                  </a:schemeClr>
                </a:solidFill>
              </a:rPr>
              <a:t>：通常の保育で利用されているままの状況をスキャンした部屋．</a:t>
            </a:r>
            <a:endParaRPr lang="en-US" altLang="ja-JP" sz="2828" dirty="0">
              <a:solidFill>
                <a:schemeClr val="tx1">
                  <a:lumMod val="75000"/>
                  <a:lumOff val="25000"/>
                </a:schemeClr>
              </a:solidFill>
            </a:endParaRPr>
          </a:p>
          <a:p>
            <a:pPr marL="484792" indent="-484792">
              <a:lnSpc>
                <a:spcPct val="110000"/>
              </a:lnSpc>
              <a:buFont typeface="Arial" panose="020B0604020202020204" pitchFamily="34" charset="0"/>
              <a:buChar char="•"/>
            </a:pPr>
            <a:r>
              <a:rPr lang="en-US" altLang="ja-JP" sz="2828" dirty="0">
                <a:solidFill>
                  <a:schemeClr val="tx1">
                    <a:lumMod val="75000"/>
                    <a:lumOff val="25000"/>
                  </a:schemeClr>
                </a:solidFill>
              </a:rPr>
              <a:t>【</a:t>
            </a:r>
            <a:r>
              <a:rPr lang="ja-JP" altLang="en-US" sz="2828" dirty="0">
                <a:solidFill>
                  <a:schemeClr val="tx1">
                    <a:lumMod val="75000"/>
                    <a:lumOff val="25000"/>
                  </a:schemeClr>
                </a:solidFill>
              </a:rPr>
              <a:t>まっさら空間</a:t>
            </a:r>
            <a:r>
              <a:rPr lang="en-US" altLang="ja-JP" sz="2828" dirty="0">
                <a:solidFill>
                  <a:schemeClr val="tx1">
                    <a:lumMod val="75000"/>
                    <a:lumOff val="25000"/>
                  </a:schemeClr>
                </a:solidFill>
              </a:rPr>
              <a:t>】</a:t>
            </a:r>
            <a:r>
              <a:rPr lang="ja-JP" altLang="en-US" sz="2828" dirty="0">
                <a:solidFill>
                  <a:schemeClr val="tx1">
                    <a:lumMod val="75000"/>
                    <a:lumOff val="25000"/>
                  </a:schemeClr>
                </a:solidFill>
              </a:rPr>
              <a:t>：取り除ける什器類を取り除いてスキャンした部屋．</a:t>
            </a:r>
            <a:endParaRPr lang="en-US" altLang="ja-JP" sz="2828" b="1" dirty="0">
              <a:solidFill>
                <a:schemeClr val="tx1">
                  <a:lumMod val="75000"/>
                  <a:lumOff val="25000"/>
                </a:schemeClr>
              </a:solidFill>
            </a:endParaRPr>
          </a:p>
          <a:p>
            <a:pPr>
              <a:lnSpc>
                <a:spcPct val="110000"/>
              </a:lnSpc>
            </a:pPr>
            <a:r>
              <a:rPr lang="ja-JP" altLang="en-US" sz="2828" b="1" dirty="0">
                <a:solidFill>
                  <a:schemeClr val="tx1">
                    <a:lumMod val="75000"/>
                    <a:lumOff val="25000"/>
                  </a:schemeClr>
                </a:solidFill>
              </a:rPr>
              <a:t>プログラム</a:t>
            </a:r>
            <a:endParaRPr lang="en-US" altLang="ja-JP" sz="2828" b="1" dirty="0">
              <a:solidFill>
                <a:schemeClr val="tx1">
                  <a:lumMod val="75000"/>
                  <a:lumOff val="25000"/>
                </a:schemeClr>
              </a:solidFill>
            </a:endParaRPr>
          </a:p>
          <a:p>
            <a:pPr marL="484792" indent="-484792">
              <a:lnSpc>
                <a:spcPct val="110000"/>
              </a:lnSpc>
              <a:buFont typeface="Arial" panose="020B0604020202020204" pitchFamily="34" charset="0"/>
              <a:buChar char="•"/>
            </a:pPr>
            <a:r>
              <a:rPr lang="ja-JP" altLang="en-US" sz="2828" dirty="0">
                <a:solidFill>
                  <a:schemeClr val="tx1">
                    <a:lumMod val="75000"/>
                    <a:lumOff val="25000"/>
                  </a:schemeClr>
                </a:solidFill>
              </a:rPr>
              <a:t>ワークショップの時間は</a:t>
            </a:r>
            <a:r>
              <a:rPr lang="en-US" altLang="ja-JP" sz="2828" dirty="0">
                <a:solidFill>
                  <a:schemeClr val="tx1">
                    <a:lumMod val="75000"/>
                    <a:lumOff val="25000"/>
                  </a:schemeClr>
                </a:solidFill>
              </a:rPr>
              <a:t>2</a:t>
            </a:r>
            <a:r>
              <a:rPr lang="ja-JP" altLang="en-US" sz="2828" dirty="0">
                <a:solidFill>
                  <a:schemeClr val="tx1">
                    <a:lumMod val="75000"/>
                    <a:lumOff val="25000"/>
                  </a:schemeClr>
                </a:solidFill>
              </a:rPr>
              <a:t>時間．</a:t>
            </a:r>
            <a:endParaRPr lang="en-US" altLang="ja-JP" sz="2828" dirty="0">
              <a:solidFill>
                <a:schemeClr val="tx1">
                  <a:lumMod val="75000"/>
                  <a:lumOff val="25000"/>
                </a:schemeClr>
              </a:solidFill>
            </a:endParaRPr>
          </a:p>
          <a:p>
            <a:pPr marL="484792" indent="-484792">
              <a:lnSpc>
                <a:spcPct val="110000"/>
              </a:lnSpc>
              <a:buFont typeface="Arial" panose="020B0604020202020204" pitchFamily="34" charset="0"/>
              <a:buChar char="•"/>
            </a:pPr>
            <a:r>
              <a:rPr lang="ja-JP" altLang="en-US" sz="2828" dirty="0">
                <a:solidFill>
                  <a:schemeClr val="tx1">
                    <a:lumMod val="75000"/>
                    <a:lumOff val="25000"/>
                  </a:schemeClr>
                </a:solidFill>
              </a:rPr>
              <a:t>次のことを行った：</a:t>
            </a:r>
            <a:endParaRPr lang="en-US" altLang="ja-JP" sz="2828" dirty="0">
              <a:solidFill>
                <a:schemeClr val="tx1">
                  <a:lumMod val="75000"/>
                  <a:lumOff val="25000"/>
                </a:schemeClr>
              </a:solidFill>
            </a:endParaRPr>
          </a:p>
          <a:p>
            <a:pPr marL="1292779" lvl="1" indent="-646389">
              <a:lnSpc>
                <a:spcPct val="110000"/>
              </a:lnSpc>
              <a:buFont typeface="+mj-lt"/>
              <a:buAutoNum type="arabicPeriod"/>
            </a:pPr>
            <a:r>
              <a:rPr lang="en-US" altLang="ja-JP" sz="2828" dirty="0">
                <a:solidFill>
                  <a:schemeClr val="tx1">
                    <a:lumMod val="75000"/>
                    <a:lumOff val="25000"/>
                  </a:schemeClr>
                </a:solidFill>
              </a:rPr>
              <a:t>【</a:t>
            </a:r>
            <a:r>
              <a:rPr lang="ja-JP" altLang="en-US" sz="2828" dirty="0">
                <a:solidFill>
                  <a:schemeClr val="tx1">
                    <a:lumMod val="75000"/>
                    <a:lumOff val="25000"/>
                  </a:schemeClr>
                </a:solidFill>
              </a:rPr>
              <a:t>現状空間</a:t>
            </a:r>
            <a:r>
              <a:rPr lang="en-US" altLang="ja-JP" sz="2828" dirty="0">
                <a:solidFill>
                  <a:schemeClr val="tx1">
                    <a:lumMod val="75000"/>
                    <a:lumOff val="25000"/>
                  </a:schemeClr>
                </a:solidFill>
              </a:rPr>
              <a:t>】</a:t>
            </a:r>
            <a:r>
              <a:rPr lang="ja-JP" altLang="en-US" sz="2828" dirty="0">
                <a:solidFill>
                  <a:schemeClr val="tx1">
                    <a:lumMod val="75000"/>
                    <a:lumOff val="25000"/>
                  </a:schemeClr>
                </a:solidFill>
              </a:rPr>
              <a:t>で保育の日常の振り返り</a:t>
            </a:r>
            <a:endParaRPr lang="en-US" altLang="ja-JP" sz="2828" dirty="0">
              <a:solidFill>
                <a:schemeClr val="tx1">
                  <a:lumMod val="75000"/>
                  <a:lumOff val="25000"/>
                </a:schemeClr>
              </a:solidFill>
            </a:endParaRPr>
          </a:p>
          <a:p>
            <a:pPr marL="1292779" lvl="1" indent="-646389">
              <a:lnSpc>
                <a:spcPct val="110000"/>
              </a:lnSpc>
              <a:buFont typeface="+mj-lt"/>
              <a:buAutoNum type="arabicPeriod"/>
            </a:pPr>
            <a:r>
              <a:rPr lang="en-US" altLang="ja-JP" sz="2828" dirty="0">
                <a:solidFill>
                  <a:schemeClr val="tx1">
                    <a:lumMod val="75000"/>
                    <a:lumOff val="25000"/>
                  </a:schemeClr>
                </a:solidFill>
              </a:rPr>
              <a:t>【</a:t>
            </a:r>
            <a:r>
              <a:rPr lang="ja-JP" altLang="en-US" sz="2828" dirty="0">
                <a:solidFill>
                  <a:schemeClr val="tx1">
                    <a:lumMod val="75000"/>
                    <a:lumOff val="25000"/>
                  </a:schemeClr>
                </a:solidFill>
              </a:rPr>
              <a:t>まっさら空間</a:t>
            </a:r>
            <a:r>
              <a:rPr lang="en-US" altLang="ja-JP" sz="2828" dirty="0">
                <a:solidFill>
                  <a:schemeClr val="tx1">
                    <a:lumMod val="75000"/>
                    <a:lumOff val="25000"/>
                  </a:schemeClr>
                </a:solidFill>
              </a:rPr>
              <a:t>】</a:t>
            </a:r>
            <a:r>
              <a:rPr lang="ja-JP" altLang="en-US" sz="2828" dirty="0">
                <a:solidFill>
                  <a:schemeClr val="tx1">
                    <a:lumMod val="75000"/>
                    <a:lumOff val="25000"/>
                  </a:schemeClr>
                </a:solidFill>
              </a:rPr>
              <a:t>でプロトタイピングと</a:t>
            </a:r>
            <a:br>
              <a:rPr lang="en-US" altLang="ja-JP" sz="2828" dirty="0">
                <a:solidFill>
                  <a:schemeClr val="tx1">
                    <a:lumMod val="75000"/>
                    <a:lumOff val="25000"/>
                  </a:schemeClr>
                </a:solidFill>
              </a:rPr>
            </a:br>
            <a:r>
              <a:rPr lang="ja-JP" altLang="en-US" sz="2828" dirty="0">
                <a:solidFill>
                  <a:schemeClr val="tx1">
                    <a:lumMod val="75000"/>
                    <a:lumOff val="25000"/>
                  </a:schemeClr>
                </a:solidFill>
              </a:rPr>
              <a:t>理想のジャーニー製作体験</a:t>
            </a:r>
            <a:endParaRPr lang="en-US" altLang="ja-JP" sz="2828" dirty="0">
              <a:solidFill>
                <a:schemeClr val="tx1">
                  <a:lumMod val="75000"/>
                  <a:lumOff val="25000"/>
                </a:schemeClr>
              </a:solidFill>
            </a:endParaRPr>
          </a:p>
          <a:p>
            <a:pPr marL="1131181" lvl="1" indent="-484792">
              <a:lnSpc>
                <a:spcPct val="110000"/>
              </a:lnSpc>
              <a:buFont typeface="Arial" panose="020B0604020202020204" pitchFamily="34" charset="0"/>
              <a:buChar char="•"/>
            </a:pPr>
            <a:endParaRPr lang="en-US" altLang="ja-JP" sz="2828" dirty="0">
              <a:solidFill>
                <a:schemeClr val="tx1">
                  <a:lumMod val="75000"/>
                  <a:lumOff val="25000"/>
                </a:schemeClr>
              </a:solidFill>
            </a:endParaRPr>
          </a:p>
          <a:p>
            <a:pPr marL="484792" indent="-484792">
              <a:lnSpc>
                <a:spcPct val="110000"/>
              </a:lnSpc>
              <a:buFont typeface="Arial" panose="020B0604020202020204" pitchFamily="34" charset="0"/>
              <a:buChar char="•"/>
            </a:pPr>
            <a:endParaRPr lang="en-US" altLang="ja-JP" sz="2828" dirty="0">
              <a:solidFill>
                <a:schemeClr val="tx1">
                  <a:lumMod val="75000"/>
                  <a:lumOff val="25000"/>
                </a:schemeClr>
              </a:solidFill>
            </a:endParaRPr>
          </a:p>
          <a:p>
            <a:pPr>
              <a:lnSpc>
                <a:spcPct val="110000"/>
              </a:lnSpc>
            </a:pPr>
            <a:endParaRPr kumimoji="1" lang="ja-JP" altLang="en-US" sz="2828" dirty="0">
              <a:solidFill>
                <a:schemeClr val="tx1">
                  <a:lumMod val="75000"/>
                  <a:lumOff val="25000"/>
                </a:schemeClr>
              </a:solidFill>
            </a:endParaRPr>
          </a:p>
        </p:txBody>
      </p:sp>
      <p:sp>
        <p:nvSpPr>
          <p:cNvPr id="14" name="テキスト ボックス 13">
            <a:extLst>
              <a:ext uri="{FF2B5EF4-FFF2-40B4-BE49-F238E27FC236}">
                <a16:creationId xmlns:a16="http://schemas.microsoft.com/office/drawing/2014/main" id="{CE4FEA3C-097A-65BF-28C4-CE3450A72A72}"/>
              </a:ext>
            </a:extLst>
          </p:cNvPr>
          <p:cNvSpPr txBox="1"/>
          <p:nvPr/>
        </p:nvSpPr>
        <p:spPr>
          <a:xfrm>
            <a:off x="856223" y="31808435"/>
            <a:ext cx="7662861" cy="5836662"/>
          </a:xfrm>
          <a:prstGeom prst="rect">
            <a:avLst/>
          </a:prstGeom>
          <a:noFill/>
        </p:spPr>
        <p:txBody>
          <a:bodyPr wrap="square" rtlCol="0">
            <a:spAutoFit/>
          </a:bodyPr>
          <a:lstStyle/>
          <a:p>
            <a:r>
              <a:rPr lang="ja-JP" altLang="en-US" sz="3393" dirty="0">
                <a:solidFill>
                  <a:srgbClr val="85960A"/>
                </a:solidFill>
                <a:latin typeface="+mj-ea"/>
                <a:ea typeface="+mj-ea"/>
              </a:rPr>
              <a:t>バーチャル環境の構築</a:t>
            </a:r>
            <a:endParaRPr lang="en-US" altLang="ja-JP" sz="2828" dirty="0">
              <a:solidFill>
                <a:schemeClr val="tx1">
                  <a:lumMod val="75000"/>
                  <a:lumOff val="25000"/>
                </a:schemeClr>
              </a:solidFill>
              <a:latin typeface="+mn-ea"/>
            </a:endParaRPr>
          </a:p>
          <a:p>
            <a:r>
              <a:rPr lang="ja-JP" altLang="en-US" sz="2828" dirty="0">
                <a:solidFill>
                  <a:schemeClr val="tx1">
                    <a:lumMod val="75000"/>
                    <a:lumOff val="25000"/>
                  </a:schemeClr>
                </a:solidFill>
                <a:latin typeface="+mn-ea"/>
              </a:rPr>
              <a:t>ワークショップで行われる活動から，要件は以下の</a:t>
            </a:r>
            <a:r>
              <a:rPr lang="en-US" altLang="ja-JP" sz="2828" dirty="0">
                <a:solidFill>
                  <a:schemeClr val="tx1">
                    <a:lumMod val="75000"/>
                    <a:lumOff val="25000"/>
                  </a:schemeClr>
                </a:solidFill>
                <a:latin typeface="+mn-ea"/>
              </a:rPr>
              <a:t>3</a:t>
            </a:r>
            <a:r>
              <a:rPr lang="ja-JP" altLang="en-US" sz="2828" dirty="0">
                <a:solidFill>
                  <a:schemeClr val="tx1">
                    <a:lumMod val="75000"/>
                    <a:lumOff val="25000"/>
                  </a:schemeClr>
                </a:solidFill>
                <a:latin typeface="+mn-ea"/>
              </a:rPr>
              <a:t>つ：</a:t>
            </a:r>
            <a:endParaRPr lang="en-US" altLang="ja-JP" sz="2828" dirty="0">
              <a:solidFill>
                <a:schemeClr val="tx1">
                  <a:lumMod val="75000"/>
                  <a:lumOff val="25000"/>
                </a:schemeClr>
              </a:solidFill>
              <a:latin typeface="+mn-ea"/>
            </a:endParaRPr>
          </a:p>
          <a:p>
            <a:pPr marL="1373577" lvl="1" indent="-727188">
              <a:buFont typeface="+mj-lt"/>
              <a:buAutoNum type="arabicPeriod"/>
            </a:pPr>
            <a:r>
              <a:rPr lang="ja-JP" altLang="en-US" sz="2828" dirty="0">
                <a:solidFill>
                  <a:schemeClr val="tx1">
                    <a:lumMod val="75000"/>
                    <a:lumOff val="25000"/>
                  </a:schemeClr>
                </a:solidFill>
                <a:latin typeface="+mn-ea"/>
              </a:rPr>
              <a:t>結果を保存できる</a:t>
            </a:r>
            <a:endParaRPr lang="en-US" altLang="ja-JP" sz="2828" dirty="0">
              <a:solidFill>
                <a:schemeClr val="tx1">
                  <a:lumMod val="75000"/>
                  <a:lumOff val="25000"/>
                </a:schemeClr>
              </a:solidFill>
              <a:latin typeface="+mn-ea"/>
            </a:endParaRPr>
          </a:p>
          <a:p>
            <a:pPr marL="1373577" lvl="1" indent="-727188">
              <a:buFont typeface="+mj-lt"/>
              <a:buAutoNum type="arabicPeriod"/>
            </a:pPr>
            <a:r>
              <a:rPr lang="ja-JP" altLang="en-US" sz="2828" dirty="0">
                <a:solidFill>
                  <a:schemeClr val="tx1">
                    <a:lumMod val="75000"/>
                    <a:lumOff val="25000"/>
                  </a:schemeClr>
                </a:solidFill>
                <a:latin typeface="+mn-ea"/>
              </a:rPr>
              <a:t>メモの記録と共有ができる</a:t>
            </a:r>
            <a:endParaRPr lang="en-US" altLang="ja-JP" sz="2828" dirty="0">
              <a:solidFill>
                <a:schemeClr val="tx1">
                  <a:lumMod val="75000"/>
                  <a:lumOff val="25000"/>
                </a:schemeClr>
              </a:solidFill>
              <a:latin typeface="+mn-ea"/>
            </a:endParaRPr>
          </a:p>
          <a:p>
            <a:pPr marL="1373577" lvl="1" indent="-727188">
              <a:buFont typeface="+mj-lt"/>
              <a:buAutoNum type="arabicPeriod"/>
            </a:pPr>
            <a:r>
              <a:rPr lang="en-US" altLang="ja-JP" sz="2828" dirty="0">
                <a:solidFill>
                  <a:schemeClr val="tx1">
                    <a:lumMod val="75000"/>
                    <a:lumOff val="25000"/>
                  </a:schemeClr>
                </a:solidFill>
                <a:latin typeface="+mn-ea"/>
              </a:rPr>
              <a:t>3DCG</a:t>
            </a:r>
            <a:r>
              <a:rPr lang="ja-JP" altLang="en-US" sz="2828" dirty="0">
                <a:solidFill>
                  <a:schemeClr val="tx1">
                    <a:lumMod val="75000"/>
                    <a:lumOff val="25000"/>
                  </a:schemeClr>
                </a:solidFill>
                <a:latin typeface="+mn-ea"/>
              </a:rPr>
              <a:t>オブジェクトの生成・削除・変形がバーチャル空間内でできる</a:t>
            </a:r>
            <a:endParaRPr lang="en-US" altLang="ja-JP" sz="2828" dirty="0">
              <a:solidFill>
                <a:schemeClr val="tx1">
                  <a:lumMod val="75000"/>
                  <a:lumOff val="25000"/>
                </a:schemeClr>
              </a:solidFill>
              <a:latin typeface="+mn-ea"/>
            </a:endParaRPr>
          </a:p>
          <a:p>
            <a:pPr marL="1373577" lvl="1" indent="-727188">
              <a:buFont typeface="+mj-lt"/>
              <a:buAutoNum type="arabicPeriod"/>
            </a:pPr>
            <a:endParaRPr lang="en-US" altLang="ja-JP" sz="2828" dirty="0">
              <a:solidFill>
                <a:schemeClr val="tx1">
                  <a:lumMod val="75000"/>
                  <a:lumOff val="25000"/>
                </a:schemeClr>
              </a:solidFill>
              <a:latin typeface="+mn-ea"/>
            </a:endParaRPr>
          </a:p>
          <a:p>
            <a:pPr marL="484792" indent="-484792">
              <a:buFont typeface="Arial" panose="020B0604020202020204" pitchFamily="34" charset="0"/>
              <a:buChar char="•"/>
            </a:pPr>
            <a:r>
              <a:rPr lang="ja-JP" altLang="en-US" sz="2828" dirty="0">
                <a:solidFill>
                  <a:schemeClr val="tx1">
                    <a:lumMod val="75000"/>
                    <a:lumOff val="25000"/>
                  </a:schemeClr>
                </a:solidFill>
                <a:latin typeface="+mn-ea"/>
              </a:rPr>
              <a:t>次の理由より，ソーシャル</a:t>
            </a:r>
            <a:r>
              <a:rPr lang="en-US" altLang="ja-JP" sz="2828" dirty="0">
                <a:solidFill>
                  <a:schemeClr val="tx1">
                    <a:lumMod val="75000"/>
                    <a:lumOff val="25000"/>
                  </a:schemeClr>
                </a:solidFill>
                <a:latin typeface="+mn-ea"/>
              </a:rPr>
              <a:t>VR</a:t>
            </a:r>
            <a:r>
              <a:rPr lang="ja-JP" altLang="en-US" sz="2828" dirty="0">
                <a:solidFill>
                  <a:schemeClr val="tx1">
                    <a:lumMod val="75000"/>
                    <a:lumOff val="25000"/>
                  </a:schemeClr>
                </a:solidFill>
                <a:latin typeface="+mn-ea"/>
              </a:rPr>
              <a:t>プラットフォームは</a:t>
            </a:r>
            <a:r>
              <a:rPr lang="en-US" altLang="ja-JP" sz="2828" u="sng" dirty="0">
                <a:solidFill>
                  <a:schemeClr val="tx1">
                    <a:lumMod val="75000"/>
                    <a:lumOff val="25000"/>
                  </a:schemeClr>
                </a:solidFill>
                <a:latin typeface="+mn-ea"/>
              </a:rPr>
              <a:t>Neos</a:t>
            </a:r>
            <a:r>
              <a:rPr lang="ja-JP" altLang="en-US" sz="2828" dirty="0">
                <a:solidFill>
                  <a:schemeClr val="tx1">
                    <a:lumMod val="75000"/>
                    <a:lumOff val="25000"/>
                  </a:schemeClr>
                </a:solidFill>
                <a:latin typeface="+mn-ea"/>
              </a:rPr>
              <a:t>を利用した：</a:t>
            </a:r>
            <a:endParaRPr lang="en-US" altLang="ja-JP" sz="2828" dirty="0">
              <a:solidFill>
                <a:schemeClr val="tx1">
                  <a:lumMod val="75000"/>
                  <a:lumOff val="25000"/>
                </a:schemeClr>
              </a:solidFill>
              <a:latin typeface="+mn-ea"/>
            </a:endParaRPr>
          </a:p>
          <a:p>
            <a:pPr marL="1131181" lvl="1" indent="-484792">
              <a:buFont typeface="Arial" panose="020B0604020202020204" pitchFamily="34" charset="0"/>
              <a:buChar char="•"/>
            </a:pPr>
            <a:r>
              <a:rPr lang="ja-JP" altLang="en-US" sz="2828" dirty="0">
                <a:solidFill>
                  <a:schemeClr val="tx1">
                    <a:lumMod val="75000"/>
                    <a:lumOff val="25000"/>
                  </a:schemeClr>
                </a:solidFill>
                <a:latin typeface="+mn-ea"/>
              </a:rPr>
              <a:t>標準で要件</a:t>
            </a:r>
            <a:r>
              <a:rPr lang="en-US" altLang="ja-JP" sz="2828" dirty="0">
                <a:solidFill>
                  <a:schemeClr val="tx1">
                    <a:lumMod val="75000"/>
                    <a:lumOff val="25000"/>
                  </a:schemeClr>
                </a:solidFill>
                <a:latin typeface="+mn-ea"/>
              </a:rPr>
              <a:t>1</a:t>
            </a:r>
            <a:r>
              <a:rPr lang="ja-JP" altLang="en-US" sz="2828" dirty="0">
                <a:solidFill>
                  <a:schemeClr val="tx1">
                    <a:lumMod val="75000"/>
                    <a:lumOff val="25000"/>
                  </a:schemeClr>
                </a:solidFill>
                <a:latin typeface="+mn-ea"/>
              </a:rPr>
              <a:t>を満たす．</a:t>
            </a:r>
            <a:endParaRPr lang="en-US" altLang="ja-JP" sz="2828" dirty="0">
              <a:solidFill>
                <a:schemeClr val="tx1">
                  <a:lumMod val="75000"/>
                  <a:lumOff val="25000"/>
                </a:schemeClr>
              </a:solidFill>
              <a:latin typeface="+mn-ea"/>
            </a:endParaRPr>
          </a:p>
          <a:p>
            <a:pPr marL="1131181" lvl="1" indent="-484792">
              <a:buFont typeface="Arial" panose="020B0604020202020204" pitchFamily="34" charset="0"/>
              <a:buChar char="•"/>
            </a:pPr>
            <a:r>
              <a:rPr lang="ja-JP" altLang="en-US" sz="2828" dirty="0">
                <a:solidFill>
                  <a:schemeClr val="tx1">
                    <a:lumMod val="75000"/>
                    <a:lumOff val="25000"/>
                  </a:schemeClr>
                </a:solidFill>
                <a:latin typeface="+mn-ea"/>
              </a:rPr>
              <a:t>バーチャル空間内でできることの自由度が高い．</a:t>
            </a:r>
            <a:endParaRPr kumimoji="1" lang="ja-JP" altLang="en-US" sz="2828" dirty="0"/>
          </a:p>
        </p:txBody>
      </p:sp>
      <p:sp>
        <p:nvSpPr>
          <p:cNvPr id="16" name="テキスト ボックス 15">
            <a:extLst>
              <a:ext uri="{FF2B5EF4-FFF2-40B4-BE49-F238E27FC236}">
                <a16:creationId xmlns:a16="http://schemas.microsoft.com/office/drawing/2014/main" id="{8AE5F8E2-939D-5467-1791-849851F2BC42}"/>
              </a:ext>
            </a:extLst>
          </p:cNvPr>
          <p:cNvSpPr txBox="1"/>
          <p:nvPr/>
        </p:nvSpPr>
        <p:spPr>
          <a:xfrm>
            <a:off x="3707078" y="38348314"/>
            <a:ext cx="11097551" cy="4444165"/>
          </a:xfrm>
          <a:prstGeom prst="rect">
            <a:avLst/>
          </a:prstGeom>
          <a:noFill/>
        </p:spPr>
        <p:txBody>
          <a:bodyPr wrap="square">
            <a:spAutoFit/>
          </a:bodyPr>
          <a:lstStyle/>
          <a:p>
            <a:r>
              <a:rPr kumimoji="1" lang="ja-JP" altLang="en-US" sz="2828" dirty="0">
                <a:solidFill>
                  <a:schemeClr val="tx1">
                    <a:lumMod val="75000"/>
                    <a:lumOff val="25000"/>
                  </a:schemeClr>
                </a:solidFill>
              </a:rPr>
              <a:t>要件</a:t>
            </a:r>
            <a:r>
              <a:rPr kumimoji="1" lang="en-US" altLang="ja-JP" sz="2828" dirty="0">
                <a:solidFill>
                  <a:schemeClr val="tx1">
                    <a:lumMod val="75000"/>
                    <a:lumOff val="25000"/>
                  </a:schemeClr>
                </a:solidFill>
              </a:rPr>
              <a:t>2, 3</a:t>
            </a:r>
            <a:r>
              <a:rPr kumimoji="1" lang="ja-JP" altLang="en-US" sz="2828" dirty="0">
                <a:solidFill>
                  <a:schemeClr val="tx1">
                    <a:lumMod val="75000"/>
                    <a:lumOff val="25000"/>
                  </a:schemeClr>
                </a:solidFill>
              </a:rPr>
              <a:t>を満たすため，ワークショップのために以下の道具，機能を用意した：</a:t>
            </a:r>
            <a:endParaRPr kumimoji="1" lang="en-US" altLang="ja-JP" sz="2828" dirty="0">
              <a:solidFill>
                <a:schemeClr val="tx1">
                  <a:lumMod val="75000"/>
                  <a:lumOff val="25000"/>
                </a:schemeClr>
              </a:solidFill>
            </a:endParaRPr>
          </a:p>
          <a:p>
            <a:pPr lvl="1"/>
            <a:r>
              <a:rPr kumimoji="1" lang="ja-JP" altLang="en-US" sz="2828" b="1" dirty="0">
                <a:solidFill>
                  <a:schemeClr val="tx1">
                    <a:lumMod val="75000"/>
                    <a:lumOff val="25000"/>
                  </a:schemeClr>
                </a:solidFill>
              </a:rPr>
              <a:t>マイク</a:t>
            </a:r>
            <a:endParaRPr kumimoji="1" lang="en-US" altLang="ja-JP" sz="2828" b="1" dirty="0">
              <a:solidFill>
                <a:schemeClr val="tx1">
                  <a:lumMod val="75000"/>
                  <a:lumOff val="25000"/>
                </a:schemeClr>
              </a:solidFill>
            </a:endParaRPr>
          </a:p>
          <a:p>
            <a:pPr marL="1131181" lvl="1" indent="-484792">
              <a:buFont typeface="Arial" panose="020B0604020202020204" pitchFamily="34" charset="0"/>
              <a:buChar char="•"/>
            </a:pPr>
            <a:r>
              <a:rPr kumimoji="1" lang="ja-JP" altLang="en-US" sz="2828" dirty="0">
                <a:solidFill>
                  <a:schemeClr val="tx1">
                    <a:lumMod val="75000"/>
                    <a:lumOff val="25000"/>
                  </a:schemeClr>
                </a:solidFill>
              </a:rPr>
              <a:t>音声を記録できる．</a:t>
            </a:r>
            <a:endParaRPr kumimoji="1" lang="en-US" altLang="ja-JP" sz="2828" dirty="0">
              <a:solidFill>
                <a:schemeClr val="tx1">
                  <a:lumMod val="75000"/>
                  <a:lumOff val="25000"/>
                </a:schemeClr>
              </a:solidFill>
            </a:endParaRPr>
          </a:p>
          <a:p>
            <a:pPr marL="1131181" lvl="1" indent="-484792">
              <a:buFont typeface="Arial" panose="020B0604020202020204" pitchFamily="34" charset="0"/>
              <a:buChar char="•"/>
            </a:pPr>
            <a:r>
              <a:rPr kumimoji="1" lang="ja-JP" altLang="en-US" sz="2828" dirty="0">
                <a:solidFill>
                  <a:schemeClr val="tx1">
                    <a:lumMod val="75000"/>
                    <a:lumOff val="25000"/>
                  </a:schemeClr>
                </a:solidFill>
              </a:rPr>
              <a:t>録音した音声は，空間に生成・配置される．</a:t>
            </a:r>
            <a:endParaRPr kumimoji="1" lang="en-US" altLang="ja-JP" sz="2828" dirty="0">
              <a:solidFill>
                <a:schemeClr val="tx1">
                  <a:lumMod val="75000"/>
                  <a:lumOff val="25000"/>
                </a:schemeClr>
              </a:solidFill>
            </a:endParaRPr>
          </a:p>
          <a:p>
            <a:pPr marL="1131181" lvl="1" indent="-484792">
              <a:buFont typeface="Arial" panose="020B0604020202020204" pitchFamily="34" charset="0"/>
              <a:buChar char="•"/>
            </a:pPr>
            <a:r>
              <a:rPr kumimoji="1" lang="ja-JP" altLang="en-US" sz="2828" dirty="0">
                <a:solidFill>
                  <a:schemeClr val="tx1">
                    <a:lumMod val="75000"/>
                    <a:lumOff val="25000"/>
                  </a:schemeClr>
                </a:solidFill>
              </a:rPr>
              <a:t>素早くメモを取るために用意．</a:t>
            </a:r>
            <a:endParaRPr kumimoji="1" lang="en-US" altLang="ja-JP" sz="2828" dirty="0">
              <a:solidFill>
                <a:schemeClr val="tx1">
                  <a:lumMod val="75000"/>
                  <a:lumOff val="25000"/>
                </a:schemeClr>
              </a:solidFill>
            </a:endParaRPr>
          </a:p>
          <a:p>
            <a:pPr marL="1131181" lvl="1" indent="-484792">
              <a:buFont typeface="Arial" panose="020B0604020202020204" pitchFamily="34" charset="0"/>
              <a:buChar char="•"/>
            </a:pPr>
            <a:endParaRPr kumimoji="1" lang="en-US" altLang="ja-JP" sz="2828" dirty="0">
              <a:solidFill>
                <a:schemeClr val="tx1">
                  <a:lumMod val="75000"/>
                  <a:lumOff val="25000"/>
                </a:schemeClr>
              </a:solidFill>
            </a:endParaRPr>
          </a:p>
          <a:p>
            <a:pPr lvl="1"/>
            <a:r>
              <a:rPr kumimoji="1" lang="ja-JP" altLang="en-US" sz="2828" b="1" dirty="0">
                <a:solidFill>
                  <a:schemeClr val="tx1">
                    <a:lumMod val="75000"/>
                    <a:lumOff val="25000"/>
                  </a:schemeClr>
                </a:solidFill>
              </a:rPr>
              <a:t>〇</a:t>
            </a:r>
            <a:r>
              <a:rPr kumimoji="1" lang="en-US" altLang="ja-JP" sz="2828" b="1" dirty="0">
                <a:solidFill>
                  <a:schemeClr val="tx1">
                    <a:lumMod val="75000"/>
                    <a:lumOff val="25000"/>
                  </a:schemeClr>
                </a:solidFill>
              </a:rPr>
              <a:t>×!?</a:t>
            </a:r>
            <a:r>
              <a:rPr kumimoji="1" lang="ja-JP" altLang="en-US" sz="2828" b="1" dirty="0">
                <a:solidFill>
                  <a:schemeClr val="tx1">
                    <a:lumMod val="75000"/>
                    <a:lumOff val="25000"/>
                  </a:schemeClr>
                </a:solidFill>
              </a:rPr>
              <a:t>の形をしたオブジェクト</a:t>
            </a:r>
            <a:endParaRPr kumimoji="1" lang="en-US" altLang="ja-JP" sz="2828" b="1" dirty="0">
              <a:solidFill>
                <a:schemeClr val="tx1">
                  <a:lumMod val="75000"/>
                  <a:lumOff val="25000"/>
                </a:schemeClr>
              </a:solidFill>
            </a:endParaRPr>
          </a:p>
          <a:p>
            <a:pPr marL="1131181" lvl="1" indent="-484792">
              <a:buFont typeface="Arial" panose="020B0604020202020204" pitchFamily="34" charset="0"/>
              <a:buChar char="•"/>
            </a:pPr>
            <a:r>
              <a:rPr kumimoji="1" lang="ja-JP" altLang="en-US" sz="2828" dirty="0">
                <a:solidFill>
                  <a:schemeClr val="tx1">
                    <a:lumMod val="75000"/>
                    <a:lumOff val="25000"/>
                  </a:schemeClr>
                </a:solidFill>
              </a:rPr>
              <a:t>保育室のある個所についての印象をメモするための道具．</a:t>
            </a:r>
            <a:endParaRPr kumimoji="1" lang="en-US" altLang="ja-JP" sz="2828" dirty="0">
              <a:solidFill>
                <a:schemeClr val="tx1">
                  <a:lumMod val="75000"/>
                  <a:lumOff val="25000"/>
                </a:schemeClr>
              </a:solidFill>
            </a:endParaRPr>
          </a:p>
          <a:p>
            <a:pPr marL="1131181" lvl="1" indent="-484792">
              <a:buFont typeface="Arial" panose="020B0604020202020204" pitchFamily="34" charset="0"/>
              <a:buChar char="•"/>
            </a:pPr>
            <a:endParaRPr kumimoji="1" lang="en-US" altLang="ja-JP" sz="2828" dirty="0">
              <a:solidFill>
                <a:schemeClr val="tx1">
                  <a:lumMod val="75000"/>
                  <a:lumOff val="25000"/>
                </a:schemeClr>
              </a:solidFill>
            </a:endParaRPr>
          </a:p>
        </p:txBody>
      </p:sp>
      <p:sp>
        <p:nvSpPr>
          <p:cNvPr id="18" name="正方形/長方形 17">
            <a:extLst>
              <a:ext uri="{FF2B5EF4-FFF2-40B4-BE49-F238E27FC236}">
                <a16:creationId xmlns:a16="http://schemas.microsoft.com/office/drawing/2014/main" id="{182BD4DF-A43E-99C4-C459-67BD7E0DA164}"/>
              </a:ext>
            </a:extLst>
          </p:cNvPr>
          <p:cNvSpPr/>
          <p:nvPr/>
        </p:nvSpPr>
        <p:spPr>
          <a:xfrm>
            <a:off x="15237260" y="4034947"/>
            <a:ext cx="14466183" cy="5585304"/>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l"/>
            <a:endParaRPr kumimoji="1" lang="ja-JP" altLang="en-US" sz="6593" dirty="0">
              <a:solidFill>
                <a:schemeClr val="tx1">
                  <a:lumMod val="65000"/>
                  <a:lumOff val="35000"/>
                </a:schemeClr>
              </a:solidFill>
            </a:endParaRPr>
          </a:p>
        </p:txBody>
      </p:sp>
      <p:sp>
        <p:nvSpPr>
          <p:cNvPr id="19" name="テキスト ボックス 18">
            <a:extLst>
              <a:ext uri="{FF2B5EF4-FFF2-40B4-BE49-F238E27FC236}">
                <a16:creationId xmlns:a16="http://schemas.microsoft.com/office/drawing/2014/main" id="{F5058B06-B73C-F1BB-5A15-EF41D3355DD7}"/>
              </a:ext>
            </a:extLst>
          </p:cNvPr>
          <p:cNvSpPr txBox="1"/>
          <p:nvPr/>
        </p:nvSpPr>
        <p:spPr>
          <a:xfrm>
            <a:off x="18731856" y="4151634"/>
            <a:ext cx="10919599" cy="5314532"/>
          </a:xfrm>
          <a:prstGeom prst="rect">
            <a:avLst/>
          </a:prstGeom>
          <a:noFill/>
        </p:spPr>
        <p:txBody>
          <a:bodyPr wrap="square" rtlCol="0">
            <a:spAutoFit/>
          </a:bodyPr>
          <a:lstStyle/>
          <a:p>
            <a:r>
              <a:rPr kumimoji="1" lang="ja-JP" altLang="en-US" sz="2828" b="1" dirty="0">
                <a:solidFill>
                  <a:schemeClr val="tx1">
                    <a:lumMod val="75000"/>
                    <a:lumOff val="25000"/>
                  </a:schemeClr>
                </a:solidFill>
              </a:rPr>
              <a:t>ペン</a:t>
            </a:r>
            <a:endParaRPr kumimoji="1" lang="en-US" altLang="ja-JP" sz="2828" b="1" dirty="0">
              <a:solidFill>
                <a:schemeClr val="tx1">
                  <a:lumMod val="75000"/>
                  <a:lumOff val="25000"/>
                </a:schemeClr>
              </a:solidFill>
            </a:endParaRPr>
          </a:p>
          <a:p>
            <a:pPr marL="484792" indent="-484792">
              <a:buFont typeface="Arial" panose="020B0604020202020204" pitchFamily="34" charset="0"/>
              <a:buChar char="•"/>
            </a:pPr>
            <a:r>
              <a:rPr kumimoji="1" lang="ja-JP" altLang="en-US" sz="2828" dirty="0">
                <a:solidFill>
                  <a:schemeClr val="tx1">
                    <a:lumMod val="75000"/>
                    <a:lumOff val="25000"/>
                  </a:schemeClr>
                </a:solidFill>
              </a:rPr>
              <a:t>空間に線が引けるペン．</a:t>
            </a:r>
            <a:endParaRPr kumimoji="1" lang="en-US" altLang="ja-JP" sz="2828" dirty="0">
              <a:solidFill>
                <a:schemeClr val="tx1">
                  <a:lumMod val="75000"/>
                  <a:lumOff val="25000"/>
                </a:schemeClr>
              </a:solidFill>
            </a:endParaRPr>
          </a:p>
          <a:p>
            <a:pPr marL="484792" indent="-484792">
              <a:buFont typeface="Arial" panose="020B0604020202020204" pitchFamily="34" charset="0"/>
              <a:buChar char="•"/>
            </a:pPr>
            <a:r>
              <a:rPr kumimoji="1" lang="ja-JP" altLang="en-US" sz="2828" dirty="0">
                <a:solidFill>
                  <a:schemeClr val="tx1">
                    <a:lumMod val="75000"/>
                    <a:lumOff val="25000"/>
                  </a:schemeClr>
                </a:solidFill>
              </a:rPr>
              <a:t>メモとプロトタイピングのために用意．</a:t>
            </a:r>
            <a:endParaRPr kumimoji="1" lang="en-US" altLang="ja-JP" sz="2828" dirty="0">
              <a:solidFill>
                <a:schemeClr val="tx1">
                  <a:lumMod val="75000"/>
                  <a:lumOff val="25000"/>
                </a:schemeClr>
              </a:solidFill>
            </a:endParaRPr>
          </a:p>
          <a:p>
            <a:endParaRPr kumimoji="1" lang="en-US" altLang="ja-JP" sz="2828" dirty="0">
              <a:solidFill>
                <a:schemeClr val="tx1">
                  <a:lumMod val="75000"/>
                  <a:lumOff val="25000"/>
                </a:schemeClr>
              </a:solidFill>
            </a:endParaRPr>
          </a:p>
          <a:p>
            <a:r>
              <a:rPr kumimoji="1" lang="ja-JP" altLang="en-US" sz="2828" b="1" dirty="0">
                <a:solidFill>
                  <a:schemeClr val="tx1">
                    <a:lumMod val="75000"/>
                    <a:lumOff val="25000"/>
                  </a:schemeClr>
                </a:solidFill>
              </a:rPr>
              <a:t>基本的な形状の立体物</a:t>
            </a:r>
            <a:endParaRPr kumimoji="1" lang="en-US" altLang="ja-JP" sz="2828" b="1" dirty="0">
              <a:solidFill>
                <a:schemeClr val="tx1">
                  <a:lumMod val="75000"/>
                  <a:lumOff val="25000"/>
                </a:schemeClr>
              </a:solidFill>
            </a:endParaRPr>
          </a:p>
          <a:p>
            <a:r>
              <a:rPr kumimoji="1" lang="ja-JP" altLang="en-US" sz="2828" dirty="0">
                <a:solidFill>
                  <a:schemeClr val="tx1">
                    <a:lumMod val="75000"/>
                    <a:lumOff val="25000"/>
                  </a:schemeClr>
                </a:solidFill>
              </a:rPr>
              <a:t>プロトタイピングにおいて，積み木のようにして簡単に形をつくるために用意．</a:t>
            </a:r>
            <a:endParaRPr kumimoji="1" lang="en-US" altLang="ja-JP" sz="2828" dirty="0">
              <a:solidFill>
                <a:schemeClr val="tx1">
                  <a:lumMod val="75000"/>
                  <a:lumOff val="25000"/>
                </a:schemeClr>
              </a:solidFill>
            </a:endParaRPr>
          </a:p>
          <a:p>
            <a:endParaRPr kumimoji="1" lang="en-US" altLang="ja-JP" sz="2828" b="1" dirty="0">
              <a:solidFill>
                <a:schemeClr val="tx1">
                  <a:lumMod val="75000"/>
                  <a:lumOff val="25000"/>
                </a:schemeClr>
              </a:solidFill>
            </a:endParaRPr>
          </a:p>
          <a:p>
            <a:r>
              <a:rPr kumimoji="1" lang="en-US" altLang="ja-JP" sz="2828" b="1" dirty="0">
                <a:solidFill>
                  <a:schemeClr val="tx1">
                    <a:lumMod val="75000"/>
                    <a:lumOff val="25000"/>
                  </a:schemeClr>
                </a:solidFill>
              </a:rPr>
              <a:t>【</a:t>
            </a:r>
            <a:r>
              <a:rPr kumimoji="1" lang="ja-JP" altLang="en-US" sz="2828" b="1" dirty="0">
                <a:solidFill>
                  <a:schemeClr val="tx1">
                    <a:lumMod val="75000"/>
                    <a:lumOff val="25000"/>
                  </a:schemeClr>
                </a:solidFill>
              </a:rPr>
              <a:t>現状空間</a:t>
            </a:r>
            <a:r>
              <a:rPr kumimoji="1" lang="en-US" altLang="ja-JP" sz="2828" b="1" dirty="0">
                <a:solidFill>
                  <a:schemeClr val="tx1">
                    <a:lumMod val="75000"/>
                    <a:lumOff val="25000"/>
                  </a:schemeClr>
                </a:solidFill>
              </a:rPr>
              <a:t>】</a:t>
            </a:r>
            <a:r>
              <a:rPr kumimoji="1" lang="ja-JP" altLang="en-US" sz="2828" b="1" dirty="0">
                <a:solidFill>
                  <a:schemeClr val="tx1">
                    <a:lumMod val="75000"/>
                    <a:lumOff val="25000"/>
                  </a:schemeClr>
                </a:solidFill>
              </a:rPr>
              <a:t>のメモを</a:t>
            </a:r>
            <a:r>
              <a:rPr kumimoji="1" lang="en-US" altLang="ja-JP" sz="2828" b="1" dirty="0">
                <a:solidFill>
                  <a:schemeClr val="tx1">
                    <a:lumMod val="75000"/>
                    <a:lumOff val="25000"/>
                  </a:schemeClr>
                </a:solidFill>
              </a:rPr>
              <a:t>【</a:t>
            </a:r>
            <a:r>
              <a:rPr kumimoji="1" lang="ja-JP" altLang="en-US" sz="2828" b="1" dirty="0">
                <a:solidFill>
                  <a:schemeClr val="tx1">
                    <a:lumMod val="75000"/>
                    <a:lumOff val="25000"/>
                  </a:schemeClr>
                </a:solidFill>
              </a:rPr>
              <a:t>まっさら空間</a:t>
            </a:r>
            <a:r>
              <a:rPr kumimoji="1" lang="en-US" altLang="ja-JP" sz="2828" b="1" dirty="0">
                <a:solidFill>
                  <a:schemeClr val="tx1">
                    <a:lumMod val="75000"/>
                    <a:lumOff val="25000"/>
                  </a:schemeClr>
                </a:solidFill>
              </a:rPr>
              <a:t>】</a:t>
            </a:r>
            <a:r>
              <a:rPr kumimoji="1" lang="ja-JP" altLang="en-US" sz="2828" b="1" dirty="0">
                <a:solidFill>
                  <a:schemeClr val="tx1">
                    <a:lumMod val="75000"/>
                    <a:lumOff val="25000"/>
                  </a:schemeClr>
                </a:solidFill>
              </a:rPr>
              <a:t>にコピーする機能</a:t>
            </a:r>
            <a:endParaRPr kumimoji="1" lang="en-US" altLang="ja-JP" sz="2828" b="1" dirty="0">
              <a:solidFill>
                <a:schemeClr val="tx1">
                  <a:lumMod val="75000"/>
                  <a:lumOff val="25000"/>
                </a:schemeClr>
              </a:solidFill>
            </a:endParaRPr>
          </a:p>
          <a:p>
            <a:pPr marL="403993" indent="-403993">
              <a:buFont typeface="Arial" panose="020B0604020202020204" pitchFamily="34" charset="0"/>
              <a:buChar char="•"/>
            </a:pPr>
            <a:r>
              <a:rPr kumimoji="1" lang="en-US" altLang="ja-JP" sz="2828" dirty="0">
                <a:solidFill>
                  <a:schemeClr val="tx1">
                    <a:lumMod val="75000"/>
                    <a:lumOff val="25000"/>
                  </a:schemeClr>
                </a:solidFill>
              </a:rPr>
              <a:t>【</a:t>
            </a:r>
            <a:r>
              <a:rPr kumimoji="1" lang="ja-JP" altLang="en-US" sz="2828" dirty="0">
                <a:solidFill>
                  <a:schemeClr val="tx1">
                    <a:lumMod val="75000"/>
                    <a:lumOff val="25000"/>
                  </a:schemeClr>
                </a:solidFill>
              </a:rPr>
              <a:t>現状空間</a:t>
            </a:r>
            <a:r>
              <a:rPr kumimoji="1" lang="en-US" altLang="ja-JP" sz="2828" dirty="0">
                <a:solidFill>
                  <a:schemeClr val="tx1">
                    <a:lumMod val="75000"/>
                    <a:lumOff val="25000"/>
                  </a:schemeClr>
                </a:solidFill>
              </a:rPr>
              <a:t>】</a:t>
            </a:r>
            <a:r>
              <a:rPr kumimoji="1" lang="ja-JP" altLang="en-US" sz="2828" dirty="0">
                <a:solidFill>
                  <a:schemeClr val="tx1">
                    <a:lumMod val="75000"/>
                    <a:lumOff val="25000"/>
                  </a:schemeClr>
                </a:solidFill>
              </a:rPr>
              <a:t>のメモを</a:t>
            </a:r>
            <a:r>
              <a:rPr kumimoji="1" lang="en-US" altLang="ja-JP" sz="2828" dirty="0">
                <a:solidFill>
                  <a:schemeClr val="tx1">
                    <a:lumMod val="75000"/>
                    <a:lumOff val="25000"/>
                  </a:schemeClr>
                </a:solidFill>
              </a:rPr>
              <a:t>【</a:t>
            </a:r>
            <a:r>
              <a:rPr kumimoji="1" lang="ja-JP" altLang="en-US" sz="2828" dirty="0">
                <a:solidFill>
                  <a:schemeClr val="tx1">
                    <a:lumMod val="75000"/>
                    <a:lumOff val="25000"/>
                  </a:schemeClr>
                </a:solidFill>
              </a:rPr>
              <a:t>まっさら空間</a:t>
            </a:r>
            <a:r>
              <a:rPr kumimoji="1" lang="en-US" altLang="ja-JP" sz="2828" dirty="0">
                <a:solidFill>
                  <a:schemeClr val="tx1">
                    <a:lumMod val="75000"/>
                    <a:lumOff val="25000"/>
                  </a:schemeClr>
                </a:solidFill>
              </a:rPr>
              <a:t>】</a:t>
            </a:r>
            <a:r>
              <a:rPr kumimoji="1" lang="ja-JP" altLang="en-US" sz="2828" dirty="0">
                <a:solidFill>
                  <a:schemeClr val="tx1">
                    <a:lumMod val="75000"/>
                    <a:lumOff val="25000"/>
                  </a:schemeClr>
                </a:solidFill>
              </a:rPr>
              <a:t>で利用するために用意．</a:t>
            </a:r>
            <a:endParaRPr kumimoji="1" lang="en-US" altLang="ja-JP" sz="2828" dirty="0">
              <a:solidFill>
                <a:schemeClr val="tx1">
                  <a:lumMod val="75000"/>
                  <a:lumOff val="25000"/>
                </a:schemeClr>
              </a:solidFill>
            </a:endParaRPr>
          </a:p>
          <a:p>
            <a:pPr marL="403993" indent="-403993">
              <a:buFont typeface="Arial" panose="020B0604020202020204" pitchFamily="34" charset="0"/>
              <a:buChar char="•"/>
            </a:pPr>
            <a:r>
              <a:rPr kumimoji="1" lang="ja-JP" altLang="en-US" sz="2828" dirty="0">
                <a:solidFill>
                  <a:schemeClr val="tx1">
                    <a:lumMod val="75000"/>
                    <a:lumOff val="25000"/>
                  </a:schemeClr>
                </a:solidFill>
              </a:rPr>
              <a:t>音声メモと〇</a:t>
            </a:r>
            <a:r>
              <a:rPr kumimoji="1" lang="en-US" altLang="ja-JP" sz="2828" dirty="0">
                <a:solidFill>
                  <a:schemeClr val="tx1">
                    <a:lumMod val="75000"/>
                    <a:lumOff val="25000"/>
                  </a:schemeClr>
                </a:solidFill>
              </a:rPr>
              <a:t>×!?</a:t>
            </a:r>
            <a:r>
              <a:rPr kumimoji="1" lang="ja-JP" altLang="en-US" sz="2828" dirty="0">
                <a:solidFill>
                  <a:schemeClr val="tx1">
                    <a:lumMod val="75000"/>
                    <a:lumOff val="25000"/>
                  </a:schemeClr>
                </a:solidFill>
              </a:rPr>
              <a:t>形のオブジェクトをコピーできる．</a:t>
            </a:r>
            <a:endParaRPr kumimoji="1" lang="en-US" altLang="ja-JP" sz="2828" dirty="0">
              <a:solidFill>
                <a:schemeClr val="tx1">
                  <a:lumMod val="75000"/>
                  <a:lumOff val="25000"/>
                </a:schemeClr>
              </a:solidFill>
            </a:endParaRPr>
          </a:p>
          <a:p>
            <a:pPr marL="484792" indent="-484792">
              <a:buFont typeface="Arial" panose="020B0604020202020204" pitchFamily="34" charset="0"/>
              <a:buChar char="•"/>
            </a:pPr>
            <a:endParaRPr kumimoji="1" lang="en-US" altLang="ja-JP" sz="2828" dirty="0">
              <a:solidFill>
                <a:schemeClr val="tx1">
                  <a:lumMod val="75000"/>
                  <a:lumOff val="25000"/>
                </a:schemeClr>
              </a:solidFill>
            </a:endParaRPr>
          </a:p>
        </p:txBody>
      </p:sp>
      <p:pic>
        <p:nvPicPr>
          <p:cNvPr id="4" name="図 3">
            <a:extLst>
              <a:ext uri="{FF2B5EF4-FFF2-40B4-BE49-F238E27FC236}">
                <a16:creationId xmlns:a16="http://schemas.microsoft.com/office/drawing/2014/main" id="{82058D61-2A65-0F88-E3BA-5667C2911D11}"/>
              </a:ext>
            </a:extLst>
          </p:cNvPr>
          <p:cNvPicPr>
            <a:picLocks noChangeAspect="1"/>
          </p:cNvPicPr>
          <p:nvPr/>
        </p:nvPicPr>
        <p:blipFill rotWithShape="1">
          <a:blip r:embed="rId3">
            <a:extLst>
              <a:ext uri="{28A0092B-C50C-407E-A947-70E740481C1C}">
                <a14:useLocalDpi xmlns:a14="http://schemas.microsoft.com/office/drawing/2010/main" val="0"/>
              </a:ext>
            </a:extLst>
          </a:blip>
          <a:srcRect l="49597" b="22637"/>
          <a:stretch/>
        </p:blipFill>
        <p:spPr>
          <a:xfrm>
            <a:off x="9372600" y="27859049"/>
            <a:ext cx="5354153" cy="3561124"/>
          </a:xfrm>
          <a:prstGeom prst="rect">
            <a:avLst/>
          </a:prstGeom>
        </p:spPr>
      </p:pic>
      <p:pic>
        <p:nvPicPr>
          <p:cNvPr id="22" name="図 21">
            <a:extLst>
              <a:ext uri="{FF2B5EF4-FFF2-40B4-BE49-F238E27FC236}">
                <a16:creationId xmlns:a16="http://schemas.microsoft.com/office/drawing/2014/main" id="{AA0A8968-BE94-3C8E-8884-527783DFA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6403" y="5953337"/>
            <a:ext cx="2617990" cy="1406153"/>
          </a:xfrm>
          <a:prstGeom prst="rect">
            <a:avLst/>
          </a:prstGeom>
        </p:spPr>
      </p:pic>
      <p:sp>
        <p:nvSpPr>
          <p:cNvPr id="23" name="テキスト ボックス 22">
            <a:extLst>
              <a:ext uri="{FF2B5EF4-FFF2-40B4-BE49-F238E27FC236}">
                <a16:creationId xmlns:a16="http://schemas.microsoft.com/office/drawing/2014/main" id="{EA1D845A-D5C7-F8E7-E59E-5847143D1DE2}"/>
              </a:ext>
            </a:extLst>
          </p:cNvPr>
          <p:cNvSpPr txBox="1"/>
          <p:nvPr/>
        </p:nvSpPr>
        <p:spPr>
          <a:xfrm>
            <a:off x="15390301" y="11038247"/>
            <a:ext cx="13948406" cy="15497640"/>
          </a:xfrm>
          <a:prstGeom prst="rect">
            <a:avLst/>
          </a:prstGeom>
          <a:noFill/>
        </p:spPr>
        <p:txBody>
          <a:bodyPr wrap="square" rtlCol="0">
            <a:spAutoFit/>
          </a:bodyPr>
          <a:lstStyle/>
          <a:p>
            <a:r>
              <a:rPr kumimoji="1" lang="ja-JP" altLang="en-US" sz="3393" dirty="0">
                <a:solidFill>
                  <a:srgbClr val="85960A"/>
                </a:solidFill>
                <a:latin typeface="+mj-ea"/>
                <a:ea typeface="+mj-ea"/>
              </a:rPr>
              <a:t>評価方法</a:t>
            </a:r>
            <a:endParaRPr kumimoji="1" lang="en-US" altLang="ja-JP" sz="3393" dirty="0">
              <a:solidFill>
                <a:srgbClr val="85960A"/>
              </a:solidFill>
              <a:latin typeface="+mj-ea"/>
              <a:ea typeface="+mj-ea"/>
            </a:endParaRPr>
          </a:p>
          <a:p>
            <a:pPr marL="484792" indent="-484792">
              <a:buFont typeface="Arial" panose="020B0604020202020204" pitchFamily="34" charset="0"/>
              <a:buChar char="•"/>
            </a:pPr>
            <a:r>
              <a:rPr kumimoji="1" lang="ja-JP" altLang="en-US" sz="2828" dirty="0">
                <a:solidFill>
                  <a:schemeClr val="tx1">
                    <a:lumMod val="75000"/>
                    <a:lumOff val="25000"/>
                  </a:schemeClr>
                </a:solidFill>
              </a:rPr>
              <a:t>ワークショップ後の保育士へのインタビュー</a:t>
            </a:r>
            <a:endParaRPr kumimoji="1" lang="en-US" altLang="ja-JP" sz="2828" dirty="0">
              <a:solidFill>
                <a:schemeClr val="tx1">
                  <a:lumMod val="75000"/>
                  <a:lumOff val="25000"/>
                </a:schemeClr>
              </a:solidFill>
            </a:endParaRPr>
          </a:p>
          <a:p>
            <a:pPr marL="484792" indent="-484792">
              <a:buFont typeface="Arial" panose="020B0604020202020204" pitchFamily="34" charset="0"/>
              <a:buChar char="•"/>
            </a:pPr>
            <a:r>
              <a:rPr kumimoji="1" lang="ja-JP" altLang="en-US" sz="2828" dirty="0">
                <a:solidFill>
                  <a:schemeClr val="tx1">
                    <a:lumMod val="75000"/>
                    <a:lumOff val="25000"/>
                  </a:schemeClr>
                </a:solidFill>
              </a:rPr>
              <a:t>ファシリテーターらによる振り返り</a:t>
            </a:r>
            <a:endParaRPr kumimoji="1" lang="en-US" altLang="ja-JP" sz="2828" dirty="0">
              <a:solidFill>
                <a:schemeClr val="tx1">
                  <a:lumMod val="75000"/>
                  <a:lumOff val="25000"/>
                </a:schemeClr>
              </a:solidFill>
            </a:endParaRPr>
          </a:p>
          <a:p>
            <a:pPr marL="484792" indent="-484792">
              <a:buFont typeface="Arial" panose="020B0604020202020204" pitchFamily="34" charset="0"/>
              <a:buChar char="•"/>
            </a:pPr>
            <a:r>
              <a:rPr kumimoji="1" lang="ja-JP" altLang="en-US" sz="2828" dirty="0">
                <a:solidFill>
                  <a:schemeClr val="tx1">
                    <a:lumMod val="75000"/>
                    <a:lumOff val="25000"/>
                  </a:schemeClr>
                </a:solidFill>
              </a:rPr>
              <a:t>ワークショップ中のバーチャル空間の様子を撮影した映像の観察</a:t>
            </a:r>
            <a:endParaRPr kumimoji="1" lang="en-US" altLang="ja-JP" sz="2828" dirty="0">
              <a:solidFill>
                <a:schemeClr val="tx1">
                  <a:lumMod val="75000"/>
                  <a:lumOff val="25000"/>
                </a:schemeClr>
              </a:solidFill>
            </a:endParaRPr>
          </a:p>
          <a:p>
            <a:pPr marL="484792" indent="-484792">
              <a:buFont typeface="Arial" panose="020B0604020202020204" pitchFamily="34" charset="0"/>
              <a:buChar char="•"/>
            </a:pPr>
            <a:endParaRPr kumimoji="1" lang="en-US" altLang="ja-JP" sz="2828" b="1" dirty="0">
              <a:solidFill>
                <a:schemeClr val="tx1">
                  <a:lumMod val="75000"/>
                  <a:lumOff val="25000"/>
                </a:schemeClr>
              </a:solidFill>
            </a:endParaRPr>
          </a:p>
          <a:p>
            <a:r>
              <a:rPr kumimoji="1" lang="ja-JP" altLang="en-US" sz="3393" dirty="0">
                <a:solidFill>
                  <a:srgbClr val="85960A"/>
                </a:solidFill>
                <a:latin typeface="+mj-ea"/>
                <a:ea typeface="+mj-ea"/>
              </a:rPr>
              <a:t>結果</a:t>
            </a:r>
            <a:endParaRPr kumimoji="1" lang="en-US" altLang="ja-JP" sz="3393" dirty="0">
              <a:solidFill>
                <a:srgbClr val="85960A"/>
              </a:solidFill>
              <a:latin typeface="+mj-ea"/>
              <a:ea typeface="+mj-ea"/>
            </a:endParaRPr>
          </a:p>
          <a:p>
            <a:r>
              <a:rPr kumimoji="1" lang="ja-JP" altLang="en-US" sz="2828" dirty="0">
                <a:solidFill>
                  <a:schemeClr val="tx1">
                    <a:lumMod val="75000"/>
                    <a:lumOff val="25000"/>
                  </a:schemeClr>
                </a:solidFill>
                <a:latin typeface="+mn-ea"/>
              </a:rPr>
              <a:t>　</a:t>
            </a:r>
            <a:r>
              <a:rPr kumimoji="1" lang="en-US" altLang="ja-JP" sz="2828" dirty="0">
                <a:solidFill>
                  <a:schemeClr val="tx1">
                    <a:lumMod val="75000"/>
                    <a:lumOff val="25000"/>
                  </a:schemeClr>
                </a:solidFill>
                <a:latin typeface="+mn-ea"/>
              </a:rPr>
              <a:t>&lt;</a:t>
            </a:r>
            <a:r>
              <a:rPr kumimoji="1" lang="ja-JP" altLang="en-US" sz="2828" dirty="0">
                <a:solidFill>
                  <a:schemeClr val="tx1">
                    <a:lumMod val="75000"/>
                    <a:lumOff val="25000"/>
                  </a:schemeClr>
                </a:solidFill>
                <a:latin typeface="+mn-ea"/>
              </a:rPr>
              <a:t>保育士</a:t>
            </a:r>
            <a:r>
              <a:rPr kumimoji="1" lang="en-US" altLang="ja-JP" sz="2828" dirty="0">
                <a:solidFill>
                  <a:schemeClr val="tx1">
                    <a:lumMod val="75000"/>
                    <a:lumOff val="25000"/>
                  </a:schemeClr>
                </a:solidFill>
                <a:latin typeface="+mn-ea"/>
              </a:rPr>
              <a:t>&gt;</a:t>
            </a:r>
            <a:r>
              <a:rPr kumimoji="1" lang="ja-JP" altLang="en-US" sz="2828" dirty="0">
                <a:solidFill>
                  <a:schemeClr val="tx1">
                    <a:lumMod val="75000"/>
                    <a:lumOff val="25000"/>
                  </a:schemeClr>
                </a:solidFill>
                <a:latin typeface="+mn-ea"/>
              </a:rPr>
              <a:t>は保育士，</a:t>
            </a:r>
            <a:r>
              <a:rPr kumimoji="1" lang="en-US" altLang="ja-JP" sz="2828" dirty="0">
                <a:solidFill>
                  <a:schemeClr val="tx1">
                    <a:lumMod val="75000"/>
                    <a:lumOff val="25000"/>
                  </a:schemeClr>
                </a:solidFill>
                <a:latin typeface="+mn-ea"/>
              </a:rPr>
              <a:t> &lt;</a:t>
            </a:r>
            <a:r>
              <a:rPr kumimoji="1" lang="ja-JP" altLang="en-US" sz="2828" dirty="0">
                <a:solidFill>
                  <a:schemeClr val="tx1">
                    <a:lumMod val="75000"/>
                    <a:lumOff val="25000"/>
                  </a:schemeClr>
                </a:solidFill>
                <a:latin typeface="+mn-ea"/>
              </a:rPr>
              <a:t>デザイナー</a:t>
            </a:r>
            <a:r>
              <a:rPr kumimoji="1" lang="en-US" altLang="ja-JP" sz="2828" dirty="0">
                <a:solidFill>
                  <a:schemeClr val="tx1">
                    <a:lumMod val="75000"/>
                    <a:lumOff val="25000"/>
                  </a:schemeClr>
                </a:solidFill>
                <a:latin typeface="+mn-ea"/>
              </a:rPr>
              <a:t>&gt;</a:t>
            </a:r>
            <a:r>
              <a:rPr kumimoji="1" lang="ja-JP" altLang="en-US" sz="2828" dirty="0">
                <a:solidFill>
                  <a:schemeClr val="tx1">
                    <a:lumMod val="75000"/>
                    <a:lumOff val="25000"/>
                  </a:schemeClr>
                </a:solidFill>
                <a:latin typeface="+mn-ea"/>
              </a:rPr>
              <a:t>はデザイナーの参加者による言及．</a:t>
            </a:r>
            <a:endParaRPr kumimoji="1" lang="en-US" altLang="ja-JP" sz="2828" dirty="0">
              <a:solidFill>
                <a:schemeClr val="tx1">
                  <a:lumMod val="75000"/>
                  <a:lumOff val="25000"/>
                </a:schemeClr>
              </a:solidFill>
              <a:latin typeface="+mn-ea"/>
            </a:endParaRPr>
          </a:p>
          <a:p>
            <a:endParaRPr kumimoji="1" lang="en-US" altLang="ja-JP" sz="2828" dirty="0">
              <a:solidFill>
                <a:schemeClr val="tx1">
                  <a:lumMod val="75000"/>
                  <a:lumOff val="25000"/>
                </a:schemeClr>
              </a:solidFill>
              <a:latin typeface="+mn-ea"/>
            </a:endParaRPr>
          </a:p>
          <a:p>
            <a:r>
              <a:rPr kumimoji="1" lang="ja-JP" altLang="en-US" sz="2828" b="1" dirty="0">
                <a:solidFill>
                  <a:schemeClr val="tx1">
                    <a:lumMod val="75000"/>
                    <a:lumOff val="25000"/>
                  </a:schemeClr>
                </a:solidFill>
              </a:rPr>
              <a:t>環境について</a:t>
            </a:r>
            <a:endParaRPr kumimoji="1" lang="en-US" altLang="ja-JP" sz="2828" b="1" dirty="0">
              <a:solidFill>
                <a:schemeClr val="tx1">
                  <a:lumMod val="75000"/>
                  <a:lumOff val="25000"/>
                </a:schemeClr>
              </a:solidFill>
            </a:endParaRPr>
          </a:p>
          <a:p>
            <a:pPr marL="403993" indent="-403993">
              <a:buFont typeface="Arial" panose="020B0604020202020204" pitchFamily="34" charset="0"/>
              <a:buChar char="•"/>
            </a:pPr>
            <a:r>
              <a:rPr kumimoji="1" lang="ja-JP" altLang="en-US" sz="2828" dirty="0">
                <a:solidFill>
                  <a:schemeClr val="tx1">
                    <a:lumMod val="75000"/>
                    <a:lumOff val="25000"/>
                  </a:schemeClr>
                </a:solidFill>
              </a:rPr>
              <a:t>保育において見渡せることが重要という言及があった．＜保育士＞</a:t>
            </a:r>
            <a:endParaRPr kumimoji="1" lang="en-US" altLang="ja-JP" sz="2828" dirty="0">
              <a:solidFill>
                <a:schemeClr val="tx1">
                  <a:lumMod val="75000"/>
                  <a:lumOff val="25000"/>
                </a:schemeClr>
              </a:solidFill>
            </a:endParaRPr>
          </a:p>
          <a:p>
            <a:pPr marL="403993" indent="-403993">
              <a:buFont typeface="Arial" panose="020B0604020202020204" pitchFamily="34" charset="0"/>
              <a:buChar char="•"/>
            </a:pPr>
            <a:r>
              <a:rPr kumimoji="1" lang="ja-JP" altLang="en-US" sz="2828" dirty="0">
                <a:solidFill>
                  <a:schemeClr val="tx1">
                    <a:lumMod val="75000"/>
                    <a:lumOff val="25000"/>
                  </a:schemeClr>
                </a:solidFill>
              </a:rPr>
              <a:t>ワークショップ時の視点の高さの違和感について言及があった．＜保育士＞</a:t>
            </a:r>
            <a:endParaRPr kumimoji="1" lang="en-US" altLang="ja-JP" sz="2828" dirty="0">
              <a:solidFill>
                <a:schemeClr val="tx1">
                  <a:lumMod val="75000"/>
                  <a:lumOff val="25000"/>
                </a:schemeClr>
              </a:solidFill>
            </a:endParaRPr>
          </a:p>
          <a:p>
            <a:r>
              <a:rPr kumimoji="1" lang="ja-JP" altLang="en-US" sz="2828" b="1" dirty="0">
                <a:solidFill>
                  <a:schemeClr val="tx1">
                    <a:lumMod val="75000"/>
                    <a:lumOff val="25000"/>
                  </a:schemeClr>
                </a:solidFill>
              </a:rPr>
              <a:t>メモを取る方法について</a:t>
            </a:r>
            <a:endParaRPr kumimoji="1" lang="en-US" altLang="ja-JP" sz="2828" b="1" dirty="0">
              <a:solidFill>
                <a:schemeClr val="tx1">
                  <a:lumMod val="75000"/>
                  <a:lumOff val="25000"/>
                </a:schemeClr>
              </a:solidFill>
            </a:endParaRPr>
          </a:p>
          <a:p>
            <a:pPr marL="484792" indent="-484792">
              <a:buFont typeface="Arial" panose="020B0604020202020204" pitchFamily="34" charset="0"/>
              <a:buChar char="•"/>
            </a:pPr>
            <a:r>
              <a:rPr kumimoji="1" lang="ja-JP" altLang="en-US" sz="2828" dirty="0">
                <a:solidFill>
                  <a:schemeClr val="tx1">
                    <a:lumMod val="75000"/>
                    <a:lumOff val="25000"/>
                  </a:schemeClr>
                </a:solidFill>
              </a:rPr>
              <a:t>音声メモは，</a:t>
            </a:r>
            <a:r>
              <a:rPr kumimoji="1" lang="en-US" altLang="ja-JP" sz="2828" dirty="0">
                <a:solidFill>
                  <a:schemeClr val="tx1">
                    <a:lumMod val="75000"/>
                    <a:lumOff val="25000"/>
                  </a:schemeClr>
                </a:solidFill>
              </a:rPr>
              <a:t>【</a:t>
            </a:r>
            <a:r>
              <a:rPr kumimoji="1" lang="ja-JP" altLang="en-US" sz="2828" dirty="0">
                <a:solidFill>
                  <a:schemeClr val="tx1">
                    <a:lumMod val="75000"/>
                    <a:lumOff val="25000"/>
                  </a:schemeClr>
                </a:solidFill>
              </a:rPr>
              <a:t>まっさら空間</a:t>
            </a:r>
            <a:r>
              <a:rPr kumimoji="1" lang="en-US" altLang="ja-JP" sz="2828" dirty="0">
                <a:solidFill>
                  <a:schemeClr val="tx1">
                    <a:lumMod val="75000"/>
                    <a:lumOff val="25000"/>
                  </a:schemeClr>
                </a:solidFill>
              </a:rPr>
              <a:t>】</a:t>
            </a:r>
            <a:r>
              <a:rPr kumimoji="1" lang="ja-JP" altLang="en-US" sz="2828" dirty="0">
                <a:solidFill>
                  <a:schemeClr val="tx1">
                    <a:lumMod val="75000"/>
                    <a:lumOff val="25000"/>
                  </a:schemeClr>
                </a:solidFill>
              </a:rPr>
              <a:t>の際に参照されることはなかった．</a:t>
            </a:r>
            <a:endParaRPr kumimoji="1" lang="en-US" altLang="ja-JP" sz="2828" dirty="0">
              <a:solidFill>
                <a:schemeClr val="tx1">
                  <a:lumMod val="75000"/>
                  <a:lumOff val="25000"/>
                </a:schemeClr>
              </a:solidFill>
            </a:endParaRPr>
          </a:p>
          <a:p>
            <a:pPr marL="484792" indent="-484792">
              <a:buFont typeface="Arial" panose="020B0604020202020204" pitchFamily="34" charset="0"/>
              <a:buChar char="•"/>
            </a:pPr>
            <a:r>
              <a:rPr kumimoji="1" lang="ja-JP" altLang="en-US" sz="2828" dirty="0">
                <a:solidFill>
                  <a:schemeClr val="tx1">
                    <a:lumMod val="75000"/>
                    <a:lumOff val="25000"/>
                  </a:schemeClr>
                </a:solidFill>
              </a:rPr>
              <a:t>音声メモをワークショップ中に利用することは難しいという言及があった．＜デザイナー＞</a:t>
            </a:r>
            <a:endParaRPr kumimoji="1" lang="en-US" altLang="ja-JP" sz="2828" dirty="0">
              <a:solidFill>
                <a:schemeClr val="tx1">
                  <a:lumMod val="75000"/>
                  <a:lumOff val="25000"/>
                </a:schemeClr>
              </a:solidFill>
            </a:endParaRPr>
          </a:p>
          <a:p>
            <a:r>
              <a:rPr kumimoji="1" lang="ja-JP" altLang="en-US" sz="2828" b="1" dirty="0">
                <a:solidFill>
                  <a:schemeClr val="tx1">
                    <a:lumMod val="75000"/>
                    <a:lumOff val="25000"/>
                  </a:schemeClr>
                </a:solidFill>
              </a:rPr>
              <a:t>使われた道具について</a:t>
            </a:r>
            <a:endParaRPr kumimoji="1" lang="en-US" altLang="ja-JP" sz="2828" b="1" dirty="0">
              <a:solidFill>
                <a:schemeClr val="tx1">
                  <a:lumMod val="75000"/>
                  <a:lumOff val="25000"/>
                </a:schemeClr>
              </a:solidFill>
            </a:endParaRPr>
          </a:p>
          <a:p>
            <a:pPr marL="457200" indent="-457200">
              <a:buFont typeface="Arial" panose="020B0604020202020204" pitchFamily="34" charset="0"/>
              <a:buChar char="•"/>
            </a:pPr>
            <a:r>
              <a:rPr kumimoji="1" lang="ja-JP" altLang="en-US" sz="2828" dirty="0">
                <a:solidFill>
                  <a:schemeClr val="tx1">
                    <a:lumMod val="75000"/>
                    <a:lumOff val="25000"/>
                  </a:schemeClr>
                </a:solidFill>
              </a:rPr>
              <a:t>聞き取りでは，マイクとペン，〇</a:t>
            </a:r>
            <a:r>
              <a:rPr kumimoji="1" lang="en-US" altLang="ja-JP" sz="2828" dirty="0">
                <a:solidFill>
                  <a:schemeClr val="tx1">
                    <a:lumMod val="75000"/>
                    <a:lumOff val="25000"/>
                  </a:schemeClr>
                </a:solidFill>
              </a:rPr>
              <a:t>×!?</a:t>
            </a:r>
            <a:r>
              <a:rPr kumimoji="1" lang="ja-JP" altLang="en-US" sz="2828" dirty="0">
                <a:solidFill>
                  <a:schemeClr val="tx1">
                    <a:lumMod val="75000"/>
                    <a:lumOff val="25000"/>
                  </a:schemeClr>
                </a:solidFill>
              </a:rPr>
              <a:t>のオブジェクトが，</a:t>
            </a:r>
            <a:br>
              <a:rPr kumimoji="1" lang="en-US" altLang="ja-JP" sz="2828" dirty="0">
                <a:solidFill>
                  <a:schemeClr val="tx1">
                    <a:lumMod val="75000"/>
                    <a:lumOff val="25000"/>
                  </a:schemeClr>
                </a:solidFill>
              </a:rPr>
            </a:br>
            <a:r>
              <a:rPr kumimoji="1" lang="ja-JP" altLang="en-US" sz="2828" dirty="0">
                <a:solidFill>
                  <a:schemeClr val="tx1">
                    <a:lumMod val="75000"/>
                    <a:lumOff val="25000"/>
                  </a:schemeClr>
                </a:solidFill>
              </a:rPr>
              <a:t>デザイナーと研究者に使用された．</a:t>
            </a:r>
            <a:endParaRPr kumimoji="1" lang="en-US" altLang="ja-JP" sz="2828" dirty="0">
              <a:solidFill>
                <a:schemeClr val="tx1">
                  <a:lumMod val="75000"/>
                  <a:lumOff val="25000"/>
                </a:schemeClr>
              </a:solidFill>
            </a:endParaRPr>
          </a:p>
          <a:p>
            <a:pPr marL="457200" indent="-457200">
              <a:buFont typeface="Arial" panose="020B0604020202020204" pitchFamily="34" charset="0"/>
              <a:buChar char="•"/>
            </a:pPr>
            <a:r>
              <a:rPr kumimoji="1" lang="ja-JP" altLang="en-US" sz="2828" dirty="0">
                <a:solidFill>
                  <a:schemeClr val="tx1">
                    <a:lumMod val="75000"/>
                    <a:lumOff val="25000"/>
                  </a:schemeClr>
                </a:solidFill>
              </a:rPr>
              <a:t>ペンは，保育士，デザイナー，研究者，サポーターが</a:t>
            </a:r>
            <a:br>
              <a:rPr kumimoji="1" lang="en-US" altLang="ja-JP" sz="2828" dirty="0">
                <a:solidFill>
                  <a:schemeClr val="tx1">
                    <a:lumMod val="75000"/>
                    <a:lumOff val="25000"/>
                  </a:schemeClr>
                </a:solidFill>
              </a:rPr>
            </a:br>
            <a:r>
              <a:rPr kumimoji="1" lang="ja-JP" altLang="en-US" sz="2828" dirty="0">
                <a:solidFill>
                  <a:schemeClr val="tx1">
                    <a:lumMod val="75000"/>
                    <a:lumOff val="25000"/>
                  </a:schemeClr>
                </a:solidFill>
              </a:rPr>
              <a:t>使用した．</a:t>
            </a:r>
            <a:endParaRPr kumimoji="1" lang="en-US" altLang="ja-JP" sz="2828" dirty="0">
              <a:solidFill>
                <a:schemeClr val="tx1">
                  <a:lumMod val="75000"/>
                  <a:lumOff val="25000"/>
                </a:schemeClr>
              </a:solidFill>
            </a:endParaRPr>
          </a:p>
          <a:p>
            <a:pPr marL="457200" indent="-457200">
              <a:buFont typeface="Arial" panose="020B0604020202020204" pitchFamily="34" charset="0"/>
              <a:buChar char="•"/>
            </a:pPr>
            <a:r>
              <a:rPr kumimoji="1" lang="ja-JP" altLang="en-US" sz="2828" dirty="0">
                <a:solidFill>
                  <a:schemeClr val="tx1">
                    <a:lumMod val="75000"/>
                    <a:lumOff val="25000"/>
                  </a:schemeClr>
                </a:solidFill>
              </a:rPr>
              <a:t>基本的な形状の物体は，直方体のみ，保育士，</a:t>
            </a:r>
            <a:br>
              <a:rPr kumimoji="1" lang="en-US" altLang="ja-JP" sz="2828" dirty="0">
                <a:solidFill>
                  <a:schemeClr val="tx1">
                    <a:lumMod val="75000"/>
                    <a:lumOff val="25000"/>
                  </a:schemeClr>
                </a:solidFill>
              </a:rPr>
            </a:br>
            <a:r>
              <a:rPr kumimoji="1" lang="ja-JP" altLang="en-US" sz="2828" dirty="0">
                <a:solidFill>
                  <a:schemeClr val="tx1">
                    <a:lumMod val="75000"/>
                    <a:lumOff val="25000"/>
                  </a:schemeClr>
                </a:solidFill>
              </a:rPr>
              <a:t>デザイナー，研究者によって数回だけ使われた．</a:t>
            </a:r>
            <a:endParaRPr kumimoji="1" lang="en-US" altLang="ja-JP" sz="2828" dirty="0">
              <a:solidFill>
                <a:schemeClr val="tx1">
                  <a:lumMod val="75000"/>
                  <a:lumOff val="25000"/>
                </a:schemeClr>
              </a:solidFill>
            </a:endParaRPr>
          </a:p>
          <a:p>
            <a:pPr marL="457200" indent="-457200">
              <a:buFont typeface="Arial" panose="020B0604020202020204" pitchFamily="34" charset="0"/>
              <a:buChar char="•"/>
            </a:pPr>
            <a:r>
              <a:rPr kumimoji="1" lang="ja-JP" altLang="en-US" sz="2828" dirty="0">
                <a:solidFill>
                  <a:schemeClr val="tx1">
                    <a:lumMod val="75000"/>
                    <a:lumOff val="25000"/>
                  </a:schemeClr>
                </a:solidFill>
              </a:rPr>
              <a:t>上記以外の道具は，主に，</a:t>
            </a:r>
            <a:r>
              <a:rPr kumimoji="1" lang="en-US" altLang="ja-JP" sz="2828" dirty="0">
                <a:solidFill>
                  <a:schemeClr val="tx1">
                    <a:lumMod val="75000"/>
                    <a:lumOff val="25000"/>
                  </a:schemeClr>
                </a:solidFill>
              </a:rPr>
              <a:t>Neos</a:t>
            </a:r>
            <a:r>
              <a:rPr kumimoji="1" lang="ja-JP" altLang="en-US" sz="2828" dirty="0">
                <a:solidFill>
                  <a:schemeClr val="tx1">
                    <a:lumMod val="75000"/>
                    <a:lumOff val="25000"/>
                  </a:schemeClr>
                </a:solidFill>
              </a:rPr>
              <a:t>の操作に習熟した</a:t>
            </a:r>
            <a:br>
              <a:rPr kumimoji="1" lang="en-US" altLang="ja-JP" sz="2828" dirty="0">
                <a:solidFill>
                  <a:schemeClr val="tx1">
                    <a:lumMod val="75000"/>
                    <a:lumOff val="25000"/>
                  </a:schemeClr>
                </a:solidFill>
              </a:rPr>
            </a:br>
            <a:r>
              <a:rPr kumimoji="1" lang="ja-JP" altLang="en-US" sz="2828" dirty="0">
                <a:solidFill>
                  <a:schemeClr val="tx1">
                    <a:lumMod val="75000"/>
                    <a:lumOff val="25000"/>
                  </a:schemeClr>
                </a:solidFill>
              </a:rPr>
              <a:t>サポーター使用した．</a:t>
            </a:r>
            <a:endParaRPr kumimoji="1" lang="en-US" altLang="ja-JP" sz="2828" dirty="0">
              <a:solidFill>
                <a:schemeClr val="tx1">
                  <a:lumMod val="75000"/>
                  <a:lumOff val="25000"/>
                </a:schemeClr>
              </a:solidFill>
            </a:endParaRPr>
          </a:p>
          <a:p>
            <a:r>
              <a:rPr kumimoji="1" lang="ja-JP" altLang="en-US" sz="2828" b="1" dirty="0">
                <a:solidFill>
                  <a:schemeClr val="tx1">
                    <a:lumMod val="75000"/>
                    <a:lumOff val="25000"/>
                  </a:schemeClr>
                </a:solidFill>
              </a:rPr>
              <a:t>プロトタイピングについて</a:t>
            </a:r>
            <a:endParaRPr kumimoji="1" lang="en-US" altLang="ja-JP" sz="2828" b="1" dirty="0">
              <a:solidFill>
                <a:schemeClr val="tx1">
                  <a:lumMod val="75000"/>
                  <a:lumOff val="25000"/>
                </a:schemeClr>
              </a:solidFill>
            </a:endParaRPr>
          </a:p>
          <a:p>
            <a:pPr marL="457200" indent="-457200">
              <a:buFont typeface="Arial" panose="020B0604020202020204" pitchFamily="34" charset="0"/>
              <a:buChar char="•"/>
            </a:pPr>
            <a:r>
              <a:rPr kumimoji="1" lang="ja-JP" altLang="en-US" sz="2828" dirty="0">
                <a:solidFill>
                  <a:schemeClr val="tx1">
                    <a:lumMod val="75000"/>
                    <a:lumOff val="25000"/>
                  </a:schemeClr>
                </a:solidFill>
              </a:rPr>
              <a:t>プロトタイプの制作は，</a:t>
            </a:r>
            <a:r>
              <a:rPr kumimoji="1" lang="en-US" altLang="ja-JP" sz="2828" dirty="0">
                <a:solidFill>
                  <a:schemeClr val="tx1">
                    <a:lumMod val="75000"/>
                    <a:lumOff val="25000"/>
                  </a:schemeClr>
                </a:solidFill>
              </a:rPr>
              <a:t>Neos</a:t>
            </a:r>
            <a:r>
              <a:rPr kumimoji="1" lang="ja-JP" altLang="en-US" sz="2828" dirty="0">
                <a:solidFill>
                  <a:schemeClr val="tx1">
                    <a:lumMod val="75000"/>
                    <a:lumOff val="25000"/>
                  </a:schemeClr>
                </a:solidFill>
              </a:rPr>
              <a:t>の操作に習熟したサポーターが主に行った．</a:t>
            </a:r>
            <a:endParaRPr kumimoji="1" lang="en-US" altLang="ja-JP" sz="2828" dirty="0">
              <a:solidFill>
                <a:schemeClr val="tx1">
                  <a:lumMod val="75000"/>
                  <a:lumOff val="25000"/>
                </a:schemeClr>
              </a:solidFill>
            </a:endParaRPr>
          </a:p>
          <a:p>
            <a:pPr marL="484792" indent="-484792">
              <a:buFont typeface="Arial" panose="020B0604020202020204" pitchFamily="34" charset="0"/>
              <a:buChar char="•"/>
            </a:pPr>
            <a:r>
              <a:rPr kumimoji="1" lang="ja-JP" altLang="en-US" sz="2828" dirty="0">
                <a:solidFill>
                  <a:schemeClr val="tx1">
                    <a:lumMod val="75000"/>
                    <a:lumOff val="25000"/>
                  </a:schemeClr>
                </a:solidFill>
              </a:rPr>
              <a:t>プロトタイプは，大きさや見え方が分かり，想像しやすいという言及があった．</a:t>
            </a:r>
            <a:br>
              <a:rPr kumimoji="1" lang="en-US" altLang="ja-JP" sz="2828" dirty="0">
                <a:solidFill>
                  <a:schemeClr val="tx1">
                    <a:lumMod val="75000"/>
                    <a:lumOff val="25000"/>
                  </a:schemeClr>
                </a:solidFill>
              </a:rPr>
            </a:br>
            <a:r>
              <a:rPr kumimoji="1" lang="ja-JP" altLang="en-US" sz="2828" dirty="0">
                <a:solidFill>
                  <a:schemeClr val="tx1">
                    <a:lumMod val="75000"/>
                    <a:lumOff val="25000"/>
                  </a:schemeClr>
                </a:solidFill>
              </a:rPr>
              <a:t>＜保育士＞</a:t>
            </a:r>
            <a:endParaRPr kumimoji="1" lang="en-US" altLang="ja-JP" sz="2828" dirty="0">
              <a:solidFill>
                <a:schemeClr val="tx1">
                  <a:lumMod val="75000"/>
                  <a:lumOff val="25000"/>
                </a:schemeClr>
              </a:solidFill>
            </a:endParaRPr>
          </a:p>
          <a:p>
            <a:pPr marL="484792" indent="-484792">
              <a:buFont typeface="Arial" panose="020B0604020202020204" pitchFamily="34" charset="0"/>
              <a:buChar char="•"/>
            </a:pPr>
            <a:r>
              <a:rPr kumimoji="1" lang="ja-JP" altLang="en-US" sz="2828" dirty="0">
                <a:solidFill>
                  <a:schemeClr val="tx1">
                    <a:lumMod val="75000"/>
                    <a:lumOff val="25000"/>
                  </a:schemeClr>
                </a:solidFill>
              </a:rPr>
              <a:t>プロトタイプとして制作された直方体で表現された棚は，物体の再現度が低く，動かしたときにあまりイメージができないという言及があった．＜保育士＞</a:t>
            </a:r>
            <a:endParaRPr kumimoji="1" lang="en-US" altLang="ja-JP" sz="2828" dirty="0">
              <a:solidFill>
                <a:schemeClr val="tx1">
                  <a:lumMod val="75000"/>
                  <a:lumOff val="25000"/>
                </a:schemeClr>
              </a:solidFill>
            </a:endParaRPr>
          </a:p>
          <a:p>
            <a:r>
              <a:rPr kumimoji="1" lang="ja-JP" altLang="en-US" sz="2828" b="1" dirty="0">
                <a:solidFill>
                  <a:schemeClr val="tx1">
                    <a:lumMod val="75000"/>
                    <a:lumOff val="25000"/>
                  </a:schemeClr>
                </a:solidFill>
              </a:rPr>
              <a:t>ファシリテーター向けの道具の必要性について</a:t>
            </a:r>
            <a:endParaRPr kumimoji="1" lang="en-US" altLang="ja-JP" sz="2828" b="1" dirty="0">
              <a:solidFill>
                <a:schemeClr val="tx1">
                  <a:lumMod val="75000"/>
                  <a:lumOff val="25000"/>
                </a:schemeClr>
              </a:solidFill>
            </a:endParaRPr>
          </a:p>
          <a:p>
            <a:pPr marL="484792" indent="-484792">
              <a:buFont typeface="Arial" panose="020B0604020202020204" pitchFamily="34" charset="0"/>
              <a:buChar char="•"/>
            </a:pPr>
            <a:r>
              <a:rPr kumimoji="1" lang="ja-JP" altLang="en-US" sz="2828" dirty="0">
                <a:solidFill>
                  <a:schemeClr val="tx1">
                    <a:lumMod val="75000"/>
                    <a:lumOff val="25000"/>
                  </a:schemeClr>
                </a:solidFill>
              </a:rPr>
              <a:t>実世界でのワークショップでは，参加者の名前やカンペをメモに取り，確認するということがある．</a:t>
            </a:r>
            <a:endParaRPr kumimoji="1" lang="en-US" altLang="ja-JP" sz="2828" dirty="0">
              <a:solidFill>
                <a:schemeClr val="tx1">
                  <a:lumMod val="75000"/>
                  <a:lumOff val="25000"/>
                </a:schemeClr>
              </a:solidFill>
            </a:endParaRPr>
          </a:p>
          <a:p>
            <a:pPr marL="484792" indent="-484792">
              <a:buFont typeface="Arial" panose="020B0604020202020204" pitchFamily="34" charset="0"/>
              <a:buChar char="•"/>
            </a:pPr>
            <a:r>
              <a:rPr kumimoji="1" lang="ja-JP" altLang="en-US" sz="2828" dirty="0">
                <a:solidFill>
                  <a:schemeClr val="tx1">
                    <a:lumMod val="75000"/>
                    <a:lumOff val="25000"/>
                  </a:schemeClr>
                </a:solidFill>
              </a:rPr>
              <a:t>これをバーチャル空間でも行えると便利だという言及があった．＜デザイナー＞</a:t>
            </a:r>
            <a:endParaRPr kumimoji="1" lang="en-US" altLang="ja-JP" sz="2828" dirty="0">
              <a:solidFill>
                <a:schemeClr val="tx1">
                  <a:lumMod val="75000"/>
                  <a:lumOff val="25000"/>
                </a:schemeClr>
              </a:solidFill>
            </a:endParaRPr>
          </a:p>
        </p:txBody>
      </p:sp>
      <p:sp>
        <p:nvSpPr>
          <p:cNvPr id="30" name="テキスト ボックス 29">
            <a:extLst>
              <a:ext uri="{FF2B5EF4-FFF2-40B4-BE49-F238E27FC236}">
                <a16:creationId xmlns:a16="http://schemas.microsoft.com/office/drawing/2014/main" id="{61FFF46E-8903-357F-EB03-C5B57D793815}"/>
              </a:ext>
            </a:extLst>
          </p:cNvPr>
          <p:cNvSpPr txBox="1"/>
          <p:nvPr/>
        </p:nvSpPr>
        <p:spPr>
          <a:xfrm>
            <a:off x="15574409" y="27859049"/>
            <a:ext cx="13844581" cy="10536731"/>
          </a:xfrm>
          <a:prstGeom prst="rect">
            <a:avLst/>
          </a:prstGeom>
          <a:noFill/>
        </p:spPr>
        <p:txBody>
          <a:bodyPr wrap="square" rtlCol="0">
            <a:spAutoFit/>
          </a:bodyPr>
          <a:lstStyle/>
          <a:p>
            <a:r>
              <a:rPr kumimoji="1" lang="ja-JP" altLang="en-US" sz="2828" b="1" dirty="0">
                <a:solidFill>
                  <a:schemeClr val="tx1">
                    <a:lumMod val="75000"/>
                    <a:lumOff val="25000"/>
                  </a:schemeClr>
                </a:solidFill>
              </a:rPr>
              <a:t>忠実な環境の再現の必要性</a:t>
            </a:r>
            <a:endParaRPr kumimoji="1" lang="en-US" altLang="ja-JP" sz="2828" b="1" dirty="0">
              <a:solidFill>
                <a:schemeClr val="tx1">
                  <a:lumMod val="75000"/>
                  <a:lumOff val="25000"/>
                </a:schemeClr>
              </a:solidFill>
            </a:endParaRPr>
          </a:p>
          <a:p>
            <a:pPr marL="403993" indent="-403993">
              <a:buFont typeface="Arial" panose="020B0604020202020204" pitchFamily="34" charset="0"/>
              <a:buChar char="•"/>
            </a:pPr>
            <a:r>
              <a:rPr kumimoji="1" lang="ja-JP" altLang="en-US" sz="2828" dirty="0">
                <a:solidFill>
                  <a:schemeClr val="tx1">
                    <a:lumMod val="75000"/>
                    <a:lumOff val="25000"/>
                  </a:schemeClr>
                </a:solidFill>
              </a:rPr>
              <a:t>環境の正確な再現が求められる．</a:t>
            </a:r>
            <a:endParaRPr kumimoji="1" lang="en-US" altLang="ja-JP" sz="2828" dirty="0">
              <a:solidFill>
                <a:schemeClr val="tx1">
                  <a:lumMod val="75000"/>
                  <a:lumOff val="25000"/>
                </a:schemeClr>
              </a:solidFill>
            </a:endParaRPr>
          </a:p>
          <a:p>
            <a:pPr marL="1050383" lvl="1" indent="-403993">
              <a:buFont typeface="Arial" panose="020B0604020202020204" pitchFamily="34" charset="0"/>
              <a:buChar char="•"/>
            </a:pPr>
            <a:r>
              <a:rPr kumimoji="1" lang="ja-JP" altLang="en-US" sz="2828" dirty="0">
                <a:solidFill>
                  <a:schemeClr val="tx1">
                    <a:lumMod val="75000"/>
                    <a:lumOff val="25000"/>
                  </a:schemeClr>
                </a:solidFill>
              </a:rPr>
              <a:t>保育において視界が重要であるため．</a:t>
            </a:r>
            <a:endParaRPr kumimoji="1" lang="en-US" altLang="ja-JP" sz="2828" dirty="0">
              <a:solidFill>
                <a:schemeClr val="tx1">
                  <a:lumMod val="75000"/>
                  <a:lumOff val="25000"/>
                </a:schemeClr>
              </a:solidFill>
            </a:endParaRPr>
          </a:p>
          <a:p>
            <a:pPr marL="403993" indent="-403993">
              <a:buFont typeface="Arial" panose="020B0604020202020204" pitchFamily="34" charset="0"/>
              <a:buChar char="•"/>
            </a:pPr>
            <a:r>
              <a:rPr kumimoji="1" lang="ja-JP" altLang="en-US" sz="2828" dirty="0">
                <a:solidFill>
                  <a:schemeClr val="tx1">
                    <a:lumMod val="75000"/>
                    <a:lumOff val="25000"/>
                  </a:schemeClr>
                </a:solidFill>
              </a:rPr>
              <a:t>バーチャル環境においても，実世界と同じ視点の高さを再現することが必要．</a:t>
            </a:r>
            <a:endParaRPr kumimoji="1" lang="en-US" altLang="ja-JP" sz="2828" dirty="0">
              <a:solidFill>
                <a:schemeClr val="tx1">
                  <a:lumMod val="75000"/>
                  <a:lumOff val="25000"/>
                </a:schemeClr>
              </a:solidFill>
            </a:endParaRPr>
          </a:p>
          <a:p>
            <a:r>
              <a:rPr kumimoji="1" lang="ja-JP" altLang="en-US" sz="2828" b="1" dirty="0">
                <a:solidFill>
                  <a:schemeClr val="tx1">
                    <a:lumMod val="75000"/>
                    <a:lumOff val="25000"/>
                  </a:schemeClr>
                </a:solidFill>
              </a:rPr>
              <a:t>道具に関する課題</a:t>
            </a:r>
            <a:endParaRPr kumimoji="1" lang="en-US" altLang="ja-JP" sz="2828" b="1" dirty="0">
              <a:solidFill>
                <a:schemeClr val="tx1">
                  <a:lumMod val="75000"/>
                  <a:lumOff val="25000"/>
                </a:schemeClr>
              </a:solidFill>
            </a:endParaRPr>
          </a:p>
          <a:p>
            <a:pPr marL="403993" indent="-403993">
              <a:buFont typeface="Arial" panose="020B0604020202020204" pitchFamily="34" charset="0"/>
              <a:buChar char="•"/>
            </a:pPr>
            <a:r>
              <a:rPr kumimoji="1" lang="ja-JP" altLang="en-US" sz="2828" dirty="0">
                <a:solidFill>
                  <a:schemeClr val="tx1">
                    <a:lumMod val="75000"/>
                    <a:lumOff val="25000"/>
                  </a:schemeClr>
                </a:solidFill>
              </a:rPr>
              <a:t>メモの方法について</a:t>
            </a:r>
            <a:endParaRPr kumimoji="1" lang="en-US" altLang="ja-JP" sz="2828" dirty="0">
              <a:solidFill>
                <a:schemeClr val="tx1">
                  <a:lumMod val="75000"/>
                  <a:lumOff val="25000"/>
                </a:schemeClr>
              </a:solidFill>
            </a:endParaRPr>
          </a:p>
          <a:p>
            <a:pPr marL="1050383" lvl="1" indent="-403993">
              <a:buFont typeface="Arial" panose="020B0604020202020204" pitchFamily="34" charset="0"/>
              <a:buChar char="•"/>
            </a:pPr>
            <a:r>
              <a:rPr kumimoji="1" lang="ja-JP" altLang="en-US" sz="2828" dirty="0">
                <a:solidFill>
                  <a:schemeClr val="tx1">
                    <a:lumMod val="75000"/>
                    <a:lumOff val="25000"/>
                  </a:schemeClr>
                </a:solidFill>
              </a:rPr>
              <a:t>音声メモはプロトタイピング中には使えない</a:t>
            </a:r>
            <a:endParaRPr kumimoji="1" lang="en-US" altLang="ja-JP" sz="2828" dirty="0">
              <a:solidFill>
                <a:schemeClr val="tx1">
                  <a:lumMod val="75000"/>
                  <a:lumOff val="25000"/>
                </a:schemeClr>
              </a:solidFill>
            </a:endParaRPr>
          </a:p>
          <a:p>
            <a:pPr marL="1050383" lvl="1" indent="-403993">
              <a:buFont typeface="Arial" panose="020B0604020202020204" pitchFamily="34" charset="0"/>
              <a:buChar char="•"/>
            </a:pPr>
            <a:r>
              <a:rPr kumimoji="1" lang="ja-JP" altLang="en-US" sz="2828" dirty="0">
                <a:solidFill>
                  <a:schemeClr val="tx1">
                    <a:lumMod val="75000"/>
                    <a:lumOff val="25000"/>
                  </a:schemeClr>
                </a:solidFill>
              </a:rPr>
              <a:t>ペンによるメモは，音声メモよりもワークショップ中に参照するメモとして適切であることが示唆される．</a:t>
            </a:r>
            <a:endParaRPr kumimoji="1" lang="en-US" altLang="ja-JP" sz="2828" dirty="0">
              <a:solidFill>
                <a:schemeClr val="tx1">
                  <a:lumMod val="75000"/>
                  <a:lumOff val="25000"/>
                </a:schemeClr>
              </a:solidFill>
            </a:endParaRPr>
          </a:p>
          <a:p>
            <a:pPr marL="1696772" lvl="2" indent="-403993">
              <a:buFont typeface="Arial" panose="020B0604020202020204" pitchFamily="34" charset="0"/>
              <a:buChar char="•"/>
            </a:pPr>
            <a:r>
              <a:rPr kumimoji="1" lang="ja-JP" altLang="en-US" sz="2828" dirty="0">
                <a:solidFill>
                  <a:schemeClr val="tx1">
                    <a:lumMod val="75000"/>
                    <a:lumOff val="25000"/>
                  </a:schemeClr>
                </a:solidFill>
              </a:rPr>
              <a:t>一覧性があり，会話を邪魔しないため．</a:t>
            </a:r>
            <a:endParaRPr kumimoji="1" lang="en-US" altLang="ja-JP" sz="2828" dirty="0">
              <a:solidFill>
                <a:schemeClr val="tx1">
                  <a:lumMod val="75000"/>
                  <a:lumOff val="25000"/>
                </a:schemeClr>
              </a:solidFill>
            </a:endParaRPr>
          </a:p>
          <a:p>
            <a:pPr marL="1696772" lvl="2" indent="-403993">
              <a:buFont typeface="Arial" panose="020B0604020202020204" pitchFamily="34" charset="0"/>
              <a:buChar char="•"/>
            </a:pPr>
            <a:r>
              <a:rPr kumimoji="1" lang="ja-JP" altLang="en-US" sz="2828" dirty="0">
                <a:solidFill>
                  <a:schemeClr val="tx1">
                    <a:lumMod val="75000"/>
                    <a:lumOff val="25000"/>
                  </a:schemeClr>
                </a:solidFill>
              </a:rPr>
              <a:t>コピーする機能を用意しておらず，評価はできていない．</a:t>
            </a:r>
            <a:endParaRPr kumimoji="1" lang="en-US" altLang="ja-JP" sz="2828" dirty="0">
              <a:solidFill>
                <a:schemeClr val="tx1">
                  <a:lumMod val="75000"/>
                  <a:lumOff val="25000"/>
                </a:schemeClr>
              </a:solidFill>
            </a:endParaRPr>
          </a:p>
          <a:p>
            <a:pPr marL="403993" indent="-403993">
              <a:buFont typeface="Arial" panose="020B0604020202020204" pitchFamily="34" charset="0"/>
              <a:buChar char="•"/>
            </a:pPr>
            <a:r>
              <a:rPr kumimoji="1" lang="ja-JP" altLang="en-US" sz="2828" dirty="0">
                <a:solidFill>
                  <a:schemeClr val="tx1">
                    <a:lumMod val="75000"/>
                    <a:lumOff val="25000"/>
                  </a:schemeClr>
                </a:solidFill>
              </a:rPr>
              <a:t>ファシリテーター用の道具が必要．</a:t>
            </a:r>
            <a:endParaRPr kumimoji="1" lang="en-US" altLang="ja-JP" sz="2828" dirty="0">
              <a:solidFill>
                <a:schemeClr val="tx1">
                  <a:lumMod val="75000"/>
                  <a:lumOff val="25000"/>
                </a:schemeClr>
              </a:solidFill>
            </a:endParaRPr>
          </a:p>
          <a:p>
            <a:r>
              <a:rPr kumimoji="1" lang="ja-JP" altLang="en-US" sz="2828" b="1" dirty="0">
                <a:solidFill>
                  <a:schemeClr val="tx1">
                    <a:lumMod val="75000"/>
                    <a:lumOff val="25000"/>
                  </a:schemeClr>
                </a:solidFill>
              </a:rPr>
              <a:t>ワークショップのためのバーチャル環境に必要な機能の評価</a:t>
            </a:r>
            <a:endParaRPr kumimoji="1" lang="en-US" altLang="ja-JP" sz="2828" b="1" dirty="0">
              <a:solidFill>
                <a:schemeClr val="tx1">
                  <a:lumMod val="75000"/>
                  <a:lumOff val="25000"/>
                </a:schemeClr>
              </a:solidFill>
            </a:endParaRPr>
          </a:p>
          <a:p>
            <a:pPr marL="403993" indent="-403993">
              <a:buFont typeface="Arial" panose="020B0604020202020204" pitchFamily="34" charset="0"/>
              <a:buChar char="•"/>
            </a:pPr>
            <a:r>
              <a:rPr kumimoji="1" lang="en-US" altLang="ja-JP" sz="2828" dirty="0">
                <a:solidFill>
                  <a:schemeClr val="tx1">
                    <a:lumMod val="75000"/>
                    <a:lumOff val="25000"/>
                  </a:schemeClr>
                </a:solidFill>
              </a:rPr>
              <a:t>3. </a:t>
            </a:r>
            <a:r>
              <a:rPr kumimoji="1" lang="ja-JP" altLang="en-US" sz="2828" dirty="0">
                <a:solidFill>
                  <a:schemeClr val="tx1">
                    <a:lumMod val="75000"/>
                    <a:lumOff val="25000"/>
                  </a:schemeClr>
                </a:solidFill>
              </a:rPr>
              <a:t>手法 に記述した要件を評価する．</a:t>
            </a:r>
            <a:endParaRPr kumimoji="1" lang="en-US" altLang="ja-JP" sz="2828" dirty="0">
              <a:solidFill>
                <a:schemeClr val="tx1">
                  <a:lumMod val="75000"/>
                  <a:lumOff val="25000"/>
                </a:schemeClr>
              </a:solidFill>
            </a:endParaRPr>
          </a:p>
          <a:p>
            <a:pPr marL="1131181" lvl="1" indent="-484792">
              <a:buFont typeface="+mj-lt"/>
              <a:buAutoNum type="arabicPeriod"/>
            </a:pPr>
            <a:r>
              <a:rPr kumimoji="1" lang="ja-JP" altLang="en-US" sz="2828" dirty="0">
                <a:solidFill>
                  <a:schemeClr val="tx1">
                    <a:lumMod val="75000"/>
                    <a:lumOff val="25000"/>
                  </a:schemeClr>
                </a:solidFill>
              </a:rPr>
              <a:t>保存された結果は，ワークショップ後に共有を望む声があった．</a:t>
            </a:r>
            <a:endParaRPr kumimoji="1" lang="en-US" altLang="ja-JP" sz="2828" dirty="0">
              <a:solidFill>
                <a:schemeClr val="tx1">
                  <a:lumMod val="75000"/>
                  <a:lumOff val="25000"/>
                </a:schemeClr>
              </a:solidFill>
            </a:endParaRPr>
          </a:p>
          <a:p>
            <a:pPr marL="1131181" lvl="1" indent="-484792">
              <a:buFont typeface="+mj-lt"/>
              <a:buAutoNum type="arabicPeriod"/>
            </a:pPr>
            <a:r>
              <a:rPr kumimoji="1" lang="ja-JP" altLang="en-US" sz="2828" dirty="0">
                <a:solidFill>
                  <a:schemeClr val="tx1">
                    <a:lumMod val="75000"/>
                    <a:lumOff val="25000"/>
                  </a:schemeClr>
                </a:solidFill>
              </a:rPr>
              <a:t>メモの共有については，評価できなかった．</a:t>
            </a:r>
            <a:endParaRPr kumimoji="1" lang="en-US" altLang="ja-JP" sz="2828" dirty="0">
              <a:solidFill>
                <a:schemeClr val="tx1">
                  <a:lumMod val="75000"/>
                  <a:lumOff val="25000"/>
                </a:schemeClr>
              </a:solidFill>
            </a:endParaRPr>
          </a:p>
          <a:p>
            <a:pPr marL="1131181" lvl="1" indent="-484792">
              <a:buFont typeface="+mj-lt"/>
              <a:buAutoNum type="arabicPeriod"/>
            </a:pPr>
            <a:r>
              <a:rPr kumimoji="1" lang="en-US" altLang="ja-JP" sz="2828" dirty="0">
                <a:solidFill>
                  <a:schemeClr val="tx1">
                    <a:lumMod val="75000"/>
                    <a:lumOff val="25000"/>
                  </a:schemeClr>
                </a:solidFill>
              </a:rPr>
              <a:t>3DCG</a:t>
            </a:r>
            <a:r>
              <a:rPr kumimoji="1" lang="ja-JP" altLang="en-US" sz="2828" dirty="0">
                <a:solidFill>
                  <a:schemeClr val="tx1">
                    <a:lumMod val="75000"/>
                    <a:lumOff val="25000"/>
                  </a:schemeClr>
                </a:solidFill>
              </a:rPr>
              <a:t>オブジェクトの操作については，以下の理由から有効だと考える．</a:t>
            </a:r>
            <a:endParaRPr kumimoji="1" lang="en-US" altLang="ja-JP" sz="2828" dirty="0">
              <a:solidFill>
                <a:schemeClr val="tx1">
                  <a:lumMod val="75000"/>
                  <a:lumOff val="25000"/>
                </a:schemeClr>
              </a:solidFill>
            </a:endParaRPr>
          </a:p>
          <a:p>
            <a:pPr marL="1696772" lvl="2" indent="-403993">
              <a:buFont typeface="Arial" panose="020B0604020202020204" pitchFamily="34" charset="0"/>
              <a:buChar char="•"/>
            </a:pPr>
            <a:r>
              <a:rPr kumimoji="1" lang="ja-JP" altLang="en-US" sz="2828" dirty="0">
                <a:solidFill>
                  <a:schemeClr val="tx1">
                    <a:lumMod val="75000"/>
                    <a:lumOff val="25000"/>
                  </a:schemeClr>
                </a:solidFill>
              </a:rPr>
              <a:t>プロトタイピングの感想として，物を置いたときの高さや大きさが分かり想像しやすいという言及があったため．</a:t>
            </a:r>
            <a:endParaRPr kumimoji="1" lang="en-US" altLang="ja-JP" sz="2828" dirty="0">
              <a:solidFill>
                <a:schemeClr val="tx1">
                  <a:lumMod val="75000"/>
                  <a:lumOff val="25000"/>
                </a:schemeClr>
              </a:solidFill>
            </a:endParaRPr>
          </a:p>
          <a:p>
            <a:pPr marL="2343161" lvl="3" indent="-403993">
              <a:buFont typeface="Arial" panose="020B0604020202020204" pitchFamily="34" charset="0"/>
              <a:buChar char="•"/>
            </a:pPr>
            <a:r>
              <a:rPr kumimoji="1" lang="ja-JP" altLang="en-US" sz="2828" dirty="0">
                <a:solidFill>
                  <a:schemeClr val="tx1">
                    <a:lumMod val="75000"/>
                    <a:lumOff val="25000"/>
                  </a:schemeClr>
                </a:solidFill>
              </a:rPr>
              <a:t>要件</a:t>
            </a:r>
            <a:r>
              <a:rPr kumimoji="1" lang="en-US" altLang="ja-JP" sz="2828" dirty="0">
                <a:solidFill>
                  <a:schemeClr val="tx1">
                    <a:lumMod val="75000"/>
                    <a:lumOff val="25000"/>
                  </a:schemeClr>
                </a:solidFill>
              </a:rPr>
              <a:t>3</a:t>
            </a:r>
            <a:r>
              <a:rPr kumimoji="1" lang="ja-JP" altLang="en-US" sz="2828" dirty="0">
                <a:solidFill>
                  <a:schemeClr val="tx1">
                    <a:lumMod val="75000"/>
                    <a:lumOff val="25000"/>
                  </a:schemeClr>
                </a:solidFill>
              </a:rPr>
              <a:t>の操作を主に行ったプロトタイプの有効性を示している．</a:t>
            </a:r>
          </a:p>
          <a:p>
            <a:r>
              <a:rPr kumimoji="1" lang="ja-JP" altLang="en-US" sz="2828" b="1">
                <a:solidFill>
                  <a:schemeClr val="tx1">
                    <a:lumMod val="75000"/>
                    <a:lumOff val="25000"/>
                  </a:schemeClr>
                </a:solidFill>
              </a:rPr>
              <a:t>プロトタイピングの主</a:t>
            </a:r>
            <a:r>
              <a:rPr kumimoji="1" lang="ja-JP" altLang="en-US" sz="2828" b="1" dirty="0">
                <a:solidFill>
                  <a:schemeClr val="tx1">
                    <a:lumMod val="75000"/>
                    <a:lumOff val="25000"/>
                  </a:schemeClr>
                </a:solidFill>
              </a:rPr>
              <a:t>な</a:t>
            </a:r>
            <a:r>
              <a:rPr kumimoji="1" lang="ja-JP" altLang="en-US" sz="2828" b="1">
                <a:solidFill>
                  <a:schemeClr val="tx1">
                    <a:lumMod val="75000"/>
                    <a:lumOff val="25000"/>
                  </a:schemeClr>
                </a:solidFill>
              </a:rPr>
              <a:t>操作をサポーターが行った</a:t>
            </a:r>
            <a:r>
              <a:rPr kumimoji="1" lang="ja-JP" altLang="en-US" sz="2828" b="1" dirty="0">
                <a:solidFill>
                  <a:schemeClr val="tx1">
                    <a:lumMod val="75000"/>
                    <a:lumOff val="25000"/>
                  </a:schemeClr>
                </a:solidFill>
              </a:rPr>
              <a:t>理由</a:t>
            </a:r>
            <a:endParaRPr kumimoji="1" lang="en-US" altLang="ja-JP" sz="2828" b="1" dirty="0">
              <a:solidFill>
                <a:schemeClr val="tx1">
                  <a:lumMod val="75000"/>
                  <a:lumOff val="25000"/>
                </a:schemeClr>
              </a:solidFill>
            </a:endParaRPr>
          </a:p>
          <a:p>
            <a:pPr marL="457200" indent="-457200">
              <a:buFont typeface="Arial" panose="020B0604020202020204" pitchFamily="34" charset="0"/>
              <a:buChar char="•"/>
            </a:pPr>
            <a:r>
              <a:rPr kumimoji="1" lang="ja-JP" altLang="en-US" sz="2828" dirty="0">
                <a:solidFill>
                  <a:schemeClr val="tx1">
                    <a:lumMod val="75000"/>
                    <a:lumOff val="25000"/>
                  </a:schemeClr>
                </a:solidFill>
              </a:rPr>
              <a:t>ワークショップでは保育士のアイデアをその場で制作する必要があった．</a:t>
            </a:r>
            <a:endParaRPr kumimoji="1" lang="en-US" altLang="ja-JP" sz="2828" dirty="0">
              <a:solidFill>
                <a:schemeClr val="tx1">
                  <a:lumMod val="75000"/>
                  <a:lumOff val="25000"/>
                </a:schemeClr>
              </a:solidFill>
            </a:endParaRPr>
          </a:p>
          <a:p>
            <a:pPr marL="457200" indent="-457200">
              <a:buFont typeface="Arial" panose="020B0604020202020204" pitchFamily="34" charset="0"/>
              <a:buChar char="•"/>
            </a:pPr>
            <a:r>
              <a:rPr kumimoji="1" lang="ja-JP" altLang="en-US" sz="2828" dirty="0">
                <a:solidFill>
                  <a:schemeClr val="tx1">
                    <a:lumMod val="75000"/>
                    <a:lumOff val="25000"/>
                  </a:schemeClr>
                </a:solidFill>
              </a:rPr>
              <a:t>ワークショップの時間は</a:t>
            </a:r>
            <a:r>
              <a:rPr kumimoji="1" lang="en-US" altLang="ja-JP" sz="2828" dirty="0">
                <a:solidFill>
                  <a:schemeClr val="tx1">
                    <a:lumMod val="75000"/>
                    <a:lumOff val="25000"/>
                  </a:schemeClr>
                </a:solidFill>
              </a:rPr>
              <a:t>1</a:t>
            </a:r>
            <a:r>
              <a:rPr kumimoji="1" lang="ja-JP" altLang="en-US" sz="2828" dirty="0">
                <a:solidFill>
                  <a:schemeClr val="tx1">
                    <a:lumMod val="75000"/>
                    <a:lumOff val="25000"/>
                  </a:schemeClr>
                </a:solidFill>
              </a:rPr>
              <a:t>回あたり</a:t>
            </a:r>
            <a:r>
              <a:rPr kumimoji="1" lang="en-US" altLang="ja-JP" sz="2828" dirty="0">
                <a:solidFill>
                  <a:schemeClr val="tx1">
                    <a:lumMod val="75000"/>
                    <a:lumOff val="25000"/>
                  </a:schemeClr>
                </a:solidFill>
              </a:rPr>
              <a:t>2</a:t>
            </a:r>
            <a:r>
              <a:rPr kumimoji="1" lang="ja-JP" altLang="en-US" sz="2828" dirty="0">
                <a:solidFill>
                  <a:schemeClr val="tx1">
                    <a:lumMod val="75000"/>
                    <a:lumOff val="25000"/>
                  </a:schemeClr>
                </a:solidFill>
              </a:rPr>
              <a:t>時間と限られていた．</a:t>
            </a:r>
            <a:endParaRPr kumimoji="1" lang="en-US" altLang="ja-JP" sz="2828" dirty="0">
              <a:solidFill>
                <a:schemeClr val="tx1">
                  <a:lumMod val="75000"/>
                  <a:lumOff val="25000"/>
                </a:schemeClr>
              </a:solidFill>
            </a:endParaRPr>
          </a:p>
          <a:p>
            <a:pPr marL="457200" indent="-457200">
              <a:buFont typeface="Arial" panose="020B0604020202020204" pitchFamily="34" charset="0"/>
              <a:buChar char="•"/>
            </a:pPr>
            <a:r>
              <a:rPr kumimoji="1" lang="ja-JP" altLang="en-US" sz="2828" dirty="0">
                <a:solidFill>
                  <a:schemeClr val="tx1">
                    <a:lumMod val="75000"/>
                    <a:lumOff val="25000"/>
                  </a:schemeClr>
                </a:solidFill>
              </a:rPr>
              <a:t>習熟の必要のない道具を提供することができなかった．</a:t>
            </a:r>
            <a:endParaRPr kumimoji="1" lang="en-US" altLang="ja-JP" sz="2828" dirty="0">
              <a:solidFill>
                <a:schemeClr val="tx1">
                  <a:lumMod val="75000"/>
                  <a:lumOff val="25000"/>
                </a:schemeClr>
              </a:solidFill>
            </a:endParaRPr>
          </a:p>
        </p:txBody>
      </p:sp>
      <p:sp>
        <p:nvSpPr>
          <p:cNvPr id="32" name="テキスト ボックス 31">
            <a:extLst>
              <a:ext uri="{FF2B5EF4-FFF2-40B4-BE49-F238E27FC236}">
                <a16:creationId xmlns:a16="http://schemas.microsoft.com/office/drawing/2014/main" id="{F26074C3-382F-832A-2FD1-BD7E8F75303C}"/>
              </a:ext>
            </a:extLst>
          </p:cNvPr>
          <p:cNvSpPr txBox="1"/>
          <p:nvPr/>
        </p:nvSpPr>
        <p:spPr>
          <a:xfrm>
            <a:off x="15639859" y="40329301"/>
            <a:ext cx="14011593" cy="1833066"/>
          </a:xfrm>
          <a:prstGeom prst="rect">
            <a:avLst/>
          </a:prstGeom>
          <a:noFill/>
        </p:spPr>
        <p:txBody>
          <a:bodyPr wrap="square" rtlCol="0">
            <a:spAutoFit/>
          </a:bodyPr>
          <a:lstStyle/>
          <a:p>
            <a:pPr marL="403993" indent="-403993">
              <a:buFont typeface="Arial" panose="020B0604020202020204" pitchFamily="34" charset="0"/>
              <a:buChar char="•"/>
            </a:pPr>
            <a:r>
              <a:rPr kumimoji="1" lang="ja-JP" altLang="en-US" sz="2828" dirty="0">
                <a:solidFill>
                  <a:schemeClr val="tx1">
                    <a:lumMod val="75000"/>
                    <a:lumOff val="25000"/>
                  </a:schemeClr>
                </a:solidFill>
              </a:rPr>
              <a:t>保育園の環境改善ワークショップをの実施をとおして，</a:t>
            </a:r>
            <a:r>
              <a:rPr lang="ja-JP" altLang="en-US" sz="2828" dirty="0">
                <a:solidFill>
                  <a:schemeClr val="tx1">
                    <a:lumMod val="75000"/>
                    <a:lumOff val="25000"/>
                  </a:schemeClr>
                </a:solidFill>
              </a:rPr>
              <a:t>共有バーチャル空間で共創ワークショップを行うために必要な機能・道具を探索した．</a:t>
            </a:r>
            <a:endParaRPr kumimoji="1" lang="en-US" altLang="ja-JP" sz="2828" dirty="0">
              <a:solidFill>
                <a:schemeClr val="tx1">
                  <a:lumMod val="75000"/>
                  <a:lumOff val="25000"/>
                </a:schemeClr>
              </a:solidFill>
            </a:endParaRPr>
          </a:p>
          <a:p>
            <a:pPr marL="403993" indent="-403993">
              <a:buFont typeface="Arial" panose="020B0604020202020204" pitchFamily="34" charset="0"/>
              <a:buChar char="•"/>
            </a:pPr>
            <a:r>
              <a:rPr kumimoji="1" lang="ja-JP" altLang="en-US" sz="2828" dirty="0">
                <a:solidFill>
                  <a:schemeClr val="tx1">
                    <a:lumMod val="75000"/>
                    <a:lumOff val="25000"/>
                  </a:schemeClr>
                </a:solidFill>
              </a:rPr>
              <a:t>バーチャル環境は視点の高さについて正確な再現が必要であることが分かった．</a:t>
            </a:r>
            <a:endParaRPr kumimoji="1" lang="en-US" altLang="ja-JP" sz="2828" dirty="0">
              <a:solidFill>
                <a:schemeClr val="tx1">
                  <a:lumMod val="75000"/>
                  <a:lumOff val="25000"/>
                </a:schemeClr>
              </a:solidFill>
            </a:endParaRPr>
          </a:p>
          <a:p>
            <a:pPr marL="403993" indent="-403993">
              <a:buFont typeface="Arial" panose="020B0604020202020204" pitchFamily="34" charset="0"/>
              <a:buChar char="•"/>
            </a:pPr>
            <a:r>
              <a:rPr kumimoji="1" lang="ja-JP" altLang="en-US" sz="2828" dirty="0">
                <a:solidFill>
                  <a:schemeClr val="tx1">
                    <a:lumMod val="75000"/>
                    <a:lumOff val="25000"/>
                  </a:schemeClr>
                </a:solidFill>
              </a:rPr>
              <a:t>用意した道具，機能には不十分な点があり，これからの改善が必要．</a:t>
            </a:r>
          </a:p>
        </p:txBody>
      </p:sp>
      <p:sp>
        <p:nvSpPr>
          <p:cNvPr id="37" name="テキスト ボックス 36">
            <a:extLst>
              <a:ext uri="{FF2B5EF4-FFF2-40B4-BE49-F238E27FC236}">
                <a16:creationId xmlns:a16="http://schemas.microsoft.com/office/drawing/2014/main" id="{97D781B2-762B-2777-7DFE-80AE71105EF8}"/>
              </a:ext>
            </a:extLst>
          </p:cNvPr>
          <p:cNvSpPr txBox="1"/>
          <p:nvPr/>
        </p:nvSpPr>
        <p:spPr>
          <a:xfrm>
            <a:off x="880205" y="5529783"/>
            <a:ext cx="13523471" cy="3573799"/>
          </a:xfrm>
          <a:prstGeom prst="rect">
            <a:avLst/>
          </a:prstGeom>
          <a:noFill/>
        </p:spPr>
        <p:txBody>
          <a:bodyPr wrap="square" rtlCol="0">
            <a:spAutoFit/>
          </a:bodyPr>
          <a:lstStyle/>
          <a:p>
            <a:pPr marL="403993" indent="-403993">
              <a:buFont typeface="Arial" panose="020B0604020202020204" pitchFamily="34" charset="0"/>
              <a:buChar char="•"/>
            </a:pPr>
            <a:r>
              <a:rPr lang="ja-JP" altLang="en-US" sz="2828" dirty="0">
                <a:solidFill>
                  <a:schemeClr val="tx1">
                    <a:lumMod val="75000"/>
                    <a:lumOff val="25000"/>
                  </a:schemeClr>
                </a:solidFill>
              </a:rPr>
              <a:t>ソーシャル</a:t>
            </a:r>
            <a:r>
              <a:rPr lang="en-US" altLang="ja-JP" sz="2828" dirty="0">
                <a:solidFill>
                  <a:schemeClr val="tx1">
                    <a:lumMod val="75000"/>
                    <a:lumOff val="25000"/>
                  </a:schemeClr>
                </a:solidFill>
              </a:rPr>
              <a:t>VR</a:t>
            </a:r>
            <a:r>
              <a:rPr lang="ja-JP" altLang="en-US" sz="2828" dirty="0">
                <a:solidFill>
                  <a:schemeClr val="tx1">
                    <a:lumMod val="75000"/>
                    <a:lumOff val="25000"/>
                  </a:schemeClr>
                </a:solidFill>
              </a:rPr>
              <a:t>は，以下の理由から，デジタルツインを用いたプロトタイピングとの親和性が高い可能性がある：</a:t>
            </a:r>
            <a:endParaRPr lang="en-US" altLang="ja-JP" sz="2828" dirty="0">
              <a:solidFill>
                <a:schemeClr val="tx1">
                  <a:lumMod val="75000"/>
                  <a:lumOff val="25000"/>
                </a:schemeClr>
              </a:solidFill>
            </a:endParaRPr>
          </a:p>
          <a:p>
            <a:pPr marL="1050383" lvl="1" indent="-403993">
              <a:buFont typeface="Arial" panose="020B0604020202020204" pitchFamily="34" charset="0"/>
              <a:buChar char="•"/>
            </a:pPr>
            <a:r>
              <a:rPr lang="ja-JP" altLang="en-US" sz="2828" dirty="0">
                <a:solidFill>
                  <a:schemeClr val="tx1">
                    <a:lumMod val="75000"/>
                    <a:lumOff val="25000"/>
                  </a:schemeClr>
                </a:solidFill>
              </a:rPr>
              <a:t>デジタルツインの共有が可能．</a:t>
            </a:r>
            <a:endParaRPr lang="en-US" altLang="ja-JP" sz="2828" dirty="0">
              <a:solidFill>
                <a:schemeClr val="tx1">
                  <a:lumMod val="75000"/>
                  <a:lumOff val="25000"/>
                </a:schemeClr>
              </a:solidFill>
            </a:endParaRPr>
          </a:p>
          <a:p>
            <a:pPr marL="1050383" lvl="1" indent="-403993">
              <a:buFont typeface="Arial" panose="020B0604020202020204" pitchFamily="34" charset="0"/>
              <a:buChar char="•"/>
            </a:pPr>
            <a:r>
              <a:rPr lang="ja-JP" altLang="en-US" sz="2828" dirty="0">
                <a:solidFill>
                  <a:schemeClr val="tx1">
                    <a:lumMod val="75000"/>
                    <a:lumOff val="25000"/>
                  </a:schemeClr>
                </a:solidFill>
              </a:rPr>
              <a:t>バーチャル環境を実世界と同様の主観視点で見られる．</a:t>
            </a:r>
            <a:endParaRPr lang="en-US" altLang="ja-JP" sz="2828" dirty="0">
              <a:solidFill>
                <a:schemeClr val="tx1">
                  <a:lumMod val="75000"/>
                  <a:lumOff val="25000"/>
                </a:schemeClr>
              </a:solidFill>
            </a:endParaRPr>
          </a:p>
          <a:p>
            <a:pPr marL="1050383" lvl="1" indent="-403993">
              <a:buFont typeface="Arial" panose="020B0604020202020204" pitchFamily="34" charset="0"/>
              <a:buChar char="•"/>
            </a:pPr>
            <a:r>
              <a:rPr lang="ja-JP" altLang="en-US" sz="2828" dirty="0">
                <a:solidFill>
                  <a:schemeClr val="tx1">
                    <a:lumMod val="75000"/>
                    <a:lumOff val="25000"/>
                  </a:schemeClr>
                </a:solidFill>
              </a:rPr>
              <a:t>オブジェクトの生成・複製・削除が容易．</a:t>
            </a:r>
            <a:endParaRPr lang="en-US" altLang="ja-JP" sz="2828" dirty="0">
              <a:solidFill>
                <a:schemeClr val="tx1">
                  <a:lumMod val="75000"/>
                  <a:lumOff val="25000"/>
                </a:schemeClr>
              </a:solidFill>
            </a:endParaRPr>
          </a:p>
          <a:p>
            <a:pPr marL="403993" indent="-403993">
              <a:buFont typeface="Arial" panose="020B0604020202020204" pitchFamily="34" charset="0"/>
              <a:buChar char="•"/>
            </a:pPr>
            <a:r>
              <a:rPr lang="ja-JP" altLang="en-US" sz="2828" dirty="0">
                <a:solidFill>
                  <a:schemeClr val="tx1">
                    <a:lumMod val="75000"/>
                    <a:lumOff val="25000"/>
                  </a:schemeClr>
                </a:solidFill>
              </a:rPr>
              <a:t>協調バーチャル環境を用いたワークショップは従来のビデオ会議システムを用いたものと比べて実世界でのワークショップに近いことが報告されている</a:t>
            </a:r>
            <a:r>
              <a:rPr lang="en-US" altLang="ja-JP" sz="2828" dirty="0">
                <a:solidFill>
                  <a:schemeClr val="tx1">
                    <a:lumMod val="75000"/>
                    <a:lumOff val="25000"/>
                  </a:schemeClr>
                </a:solidFill>
              </a:rPr>
              <a:t>[</a:t>
            </a:r>
            <a:r>
              <a:rPr lang="ja-JP" altLang="en-US" sz="2828" dirty="0">
                <a:solidFill>
                  <a:schemeClr val="tx1">
                    <a:lumMod val="75000"/>
                    <a:lumOff val="25000"/>
                  </a:schemeClr>
                </a:solidFill>
              </a:rPr>
              <a:t>田岡ほか</a:t>
            </a:r>
            <a:r>
              <a:rPr lang="en-US" altLang="ja-JP" sz="2828" dirty="0">
                <a:solidFill>
                  <a:schemeClr val="tx1">
                    <a:lumMod val="75000"/>
                    <a:lumOff val="25000"/>
                  </a:schemeClr>
                </a:solidFill>
              </a:rPr>
              <a:t>, 2023]</a:t>
            </a:r>
            <a:r>
              <a:rPr lang="ja-JP" altLang="en-US" sz="2828" dirty="0">
                <a:solidFill>
                  <a:schemeClr val="tx1">
                    <a:lumMod val="75000"/>
                    <a:lumOff val="25000"/>
                  </a:schemeClr>
                </a:solidFill>
              </a:rPr>
              <a:t>．</a:t>
            </a:r>
            <a:endParaRPr lang="en-US" altLang="ja-JP" sz="2828" dirty="0">
              <a:solidFill>
                <a:schemeClr val="tx1">
                  <a:lumMod val="75000"/>
                  <a:lumOff val="25000"/>
                </a:schemeClr>
              </a:solidFill>
            </a:endParaRPr>
          </a:p>
        </p:txBody>
      </p:sp>
      <p:sp>
        <p:nvSpPr>
          <p:cNvPr id="38" name="四角形: 角を丸くする 37">
            <a:extLst>
              <a:ext uri="{FF2B5EF4-FFF2-40B4-BE49-F238E27FC236}">
                <a16:creationId xmlns:a16="http://schemas.microsoft.com/office/drawing/2014/main" id="{53A02E63-F870-9821-E4D2-7AA933FBDAE4}"/>
              </a:ext>
            </a:extLst>
          </p:cNvPr>
          <p:cNvSpPr/>
          <p:nvPr/>
        </p:nvSpPr>
        <p:spPr>
          <a:xfrm>
            <a:off x="3174379" y="9378425"/>
            <a:ext cx="10746389" cy="972779"/>
          </a:xfrm>
          <a:prstGeom prst="round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ja-JP" altLang="en-US" sz="2828" dirty="0">
                <a:solidFill>
                  <a:schemeClr val="tx1">
                    <a:lumMod val="75000"/>
                    <a:lumOff val="25000"/>
                  </a:schemeClr>
                </a:solidFill>
              </a:rPr>
              <a:t>共有バーチャル空間で共創ワークショップを行うために必要な機能・道具を探索する</a:t>
            </a:r>
            <a:endParaRPr kumimoji="1" lang="ja-JP" altLang="en-US" sz="3959" dirty="0">
              <a:solidFill>
                <a:schemeClr val="tx1">
                  <a:lumMod val="75000"/>
                  <a:lumOff val="25000"/>
                </a:schemeClr>
              </a:solidFill>
            </a:endParaRPr>
          </a:p>
          <a:p>
            <a:endParaRPr kumimoji="1" lang="ja-JP" altLang="en-US" sz="2828" dirty="0">
              <a:solidFill>
                <a:schemeClr val="tx1">
                  <a:lumMod val="75000"/>
                  <a:lumOff val="25000"/>
                </a:schemeClr>
              </a:solidFill>
            </a:endParaRPr>
          </a:p>
        </p:txBody>
      </p:sp>
      <p:sp>
        <p:nvSpPr>
          <p:cNvPr id="39" name="四角形: 角を丸くする 38">
            <a:extLst>
              <a:ext uri="{FF2B5EF4-FFF2-40B4-BE49-F238E27FC236}">
                <a16:creationId xmlns:a16="http://schemas.microsoft.com/office/drawing/2014/main" id="{6DA88ACB-BA81-3387-11F1-12D4A6CB963A}"/>
              </a:ext>
            </a:extLst>
          </p:cNvPr>
          <p:cNvSpPr/>
          <p:nvPr/>
        </p:nvSpPr>
        <p:spPr>
          <a:xfrm>
            <a:off x="1375580" y="9343009"/>
            <a:ext cx="1798799" cy="100862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3393" dirty="0"/>
              <a:t>目的</a:t>
            </a:r>
          </a:p>
        </p:txBody>
      </p:sp>
      <p:pic>
        <p:nvPicPr>
          <p:cNvPr id="8" name="図 7">
            <a:extLst>
              <a:ext uri="{FF2B5EF4-FFF2-40B4-BE49-F238E27FC236}">
                <a16:creationId xmlns:a16="http://schemas.microsoft.com/office/drawing/2014/main" id="{D3928FD9-EBE7-A7AB-6C77-6F9F36377C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077" y="41171076"/>
            <a:ext cx="2591072" cy="1099626"/>
          </a:xfrm>
          <a:prstGeom prst="rect">
            <a:avLst/>
          </a:prstGeom>
        </p:spPr>
      </p:pic>
      <p:sp>
        <p:nvSpPr>
          <p:cNvPr id="44" name="テキスト ボックス 43">
            <a:extLst>
              <a:ext uri="{FF2B5EF4-FFF2-40B4-BE49-F238E27FC236}">
                <a16:creationId xmlns:a16="http://schemas.microsoft.com/office/drawing/2014/main" id="{A4BBB0EF-FB8C-F27D-D0D1-F779B9089F6D}"/>
              </a:ext>
            </a:extLst>
          </p:cNvPr>
          <p:cNvSpPr txBox="1"/>
          <p:nvPr/>
        </p:nvSpPr>
        <p:spPr>
          <a:xfrm>
            <a:off x="9372594" y="31401794"/>
            <a:ext cx="5354154" cy="788549"/>
          </a:xfrm>
          <a:prstGeom prst="rect">
            <a:avLst/>
          </a:prstGeom>
          <a:noFill/>
        </p:spPr>
        <p:txBody>
          <a:bodyPr wrap="square">
            <a:spAutoFit/>
          </a:bodyPr>
          <a:lstStyle/>
          <a:p>
            <a:r>
              <a:rPr lang="ja-JP" altLang="en-US" sz="2262" dirty="0">
                <a:solidFill>
                  <a:schemeClr val="tx1">
                    <a:lumMod val="75000"/>
                    <a:lumOff val="25000"/>
                  </a:schemeClr>
                </a:solidFill>
              </a:rPr>
              <a:t>ワークショップのために構成したバーチャル空間</a:t>
            </a:r>
          </a:p>
        </p:txBody>
      </p:sp>
      <p:sp>
        <p:nvSpPr>
          <p:cNvPr id="45" name="テキスト ボックス 44">
            <a:extLst>
              <a:ext uri="{FF2B5EF4-FFF2-40B4-BE49-F238E27FC236}">
                <a16:creationId xmlns:a16="http://schemas.microsoft.com/office/drawing/2014/main" id="{86071FA5-3756-EC34-7FA6-9A55A356AA62}"/>
              </a:ext>
            </a:extLst>
          </p:cNvPr>
          <p:cNvSpPr txBox="1"/>
          <p:nvPr/>
        </p:nvSpPr>
        <p:spPr>
          <a:xfrm>
            <a:off x="856219" y="2557283"/>
            <a:ext cx="28852231" cy="1136786"/>
          </a:xfrm>
          <a:prstGeom prst="rect">
            <a:avLst/>
          </a:prstGeom>
          <a:noFill/>
        </p:spPr>
        <p:txBody>
          <a:bodyPr wrap="square" rtlCol="0">
            <a:spAutoFit/>
          </a:bodyPr>
          <a:lstStyle/>
          <a:p>
            <a:pPr algn="ctr"/>
            <a:r>
              <a:rPr lang="ja-JP" altLang="en-US" sz="3959">
                <a:solidFill>
                  <a:schemeClr val="bg1"/>
                </a:solidFill>
              </a:rPr>
              <a:t>佐藤巧</a:t>
            </a:r>
            <a:r>
              <a:rPr lang="ja-JP" altLang="en-US" sz="3959" dirty="0">
                <a:solidFill>
                  <a:schemeClr val="bg1"/>
                </a:solidFill>
              </a:rPr>
              <a:t>，長谷川晶一，田岡祐樹，中谷桃子</a:t>
            </a:r>
            <a:endParaRPr lang="ja-JP" altLang="en-US" sz="4524" dirty="0">
              <a:solidFill>
                <a:schemeClr val="bg1"/>
              </a:solidFill>
            </a:endParaRPr>
          </a:p>
          <a:p>
            <a:pPr algn="ctr"/>
            <a:r>
              <a:rPr kumimoji="1" lang="ja-JP" altLang="en-US" sz="2828" dirty="0">
                <a:solidFill>
                  <a:schemeClr val="bg1"/>
                </a:solidFill>
              </a:rPr>
              <a:t>東京工業大学</a:t>
            </a:r>
          </a:p>
        </p:txBody>
      </p:sp>
      <p:sp>
        <p:nvSpPr>
          <p:cNvPr id="51" name="正方形/長方形 50">
            <a:extLst>
              <a:ext uri="{FF2B5EF4-FFF2-40B4-BE49-F238E27FC236}">
                <a16:creationId xmlns:a16="http://schemas.microsoft.com/office/drawing/2014/main" id="{E0BCCA22-7457-B80C-C6BA-BBA8A9C907C4}"/>
              </a:ext>
            </a:extLst>
          </p:cNvPr>
          <p:cNvSpPr/>
          <p:nvPr/>
        </p:nvSpPr>
        <p:spPr>
          <a:xfrm>
            <a:off x="1703974" y="18812613"/>
            <a:ext cx="12456015" cy="880333"/>
          </a:xfrm>
          <a:prstGeom prst="rect">
            <a:avLst/>
          </a:prstGeom>
          <a:noFill/>
          <a:ln w="28575" cap="flat" cmpd="sng" algn="ctr">
            <a:solidFill>
              <a:srgbClr val="85960A"/>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lvl="1"/>
            <a:endParaRPr lang="en-US" altLang="ja-JP" sz="3200" dirty="0">
              <a:solidFill>
                <a:schemeClr val="tx1">
                  <a:lumMod val="75000"/>
                  <a:lumOff val="25000"/>
                </a:schemeClr>
              </a:solidFill>
            </a:endParaRPr>
          </a:p>
        </p:txBody>
      </p:sp>
      <p:sp>
        <p:nvSpPr>
          <p:cNvPr id="52" name="正方形/長方形 51">
            <a:extLst>
              <a:ext uri="{FF2B5EF4-FFF2-40B4-BE49-F238E27FC236}">
                <a16:creationId xmlns:a16="http://schemas.microsoft.com/office/drawing/2014/main" id="{4E67B0D1-6AAE-15C4-0D91-ECC41A1CC0FF}"/>
              </a:ext>
            </a:extLst>
          </p:cNvPr>
          <p:cNvSpPr/>
          <p:nvPr/>
        </p:nvSpPr>
        <p:spPr>
          <a:xfrm>
            <a:off x="1703977" y="13457099"/>
            <a:ext cx="12216788" cy="880333"/>
          </a:xfrm>
          <a:prstGeom prst="rect">
            <a:avLst/>
          </a:prstGeom>
          <a:noFill/>
          <a:ln w="28575" cap="flat" cmpd="sng" algn="ctr">
            <a:solidFill>
              <a:srgbClr val="85960A"/>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lvl="1"/>
            <a:endParaRPr lang="en-US" altLang="ja-JP" sz="3600" dirty="0">
              <a:solidFill>
                <a:schemeClr val="tx1">
                  <a:lumMod val="75000"/>
                  <a:lumOff val="25000"/>
                </a:schemeClr>
              </a:solidFill>
            </a:endParaRPr>
          </a:p>
        </p:txBody>
      </p:sp>
      <p:sp>
        <p:nvSpPr>
          <p:cNvPr id="53" name="正方形/長方形 52">
            <a:extLst>
              <a:ext uri="{FF2B5EF4-FFF2-40B4-BE49-F238E27FC236}">
                <a16:creationId xmlns:a16="http://schemas.microsoft.com/office/drawing/2014/main" id="{247631CB-6DEB-647E-478E-DC69116ADC4B}"/>
              </a:ext>
            </a:extLst>
          </p:cNvPr>
          <p:cNvSpPr/>
          <p:nvPr/>
        </p:nvSpPr>
        <p:spPr>
          <a:xfrm>
            <a:off x="1703979" y="12939080"/>
            <a:ext cx="2734429" cy="518019"/>
          </a:xfrm>
          <a:prstGeom prst="rect">
            <a:avLst/>
          </a:prstGeom>
          <a:solidFill>
            <a:srgbClr val="85960A"/>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2828" dirty="0">
                <a:latin typeface="+mn-ea"/>
              </a:rPr>
              <a:t>ソーシャル</a:t>
            </a:r>
            <a:r>
              <a:rPr kumimoji="1" lang="en-US" altLang="ja-JP" sz="2828" dirty="0">
                <a:latin typeface="+mn-ea"/>
              </a:rPr>
              <a:t>VR</a:t>
            </a:r>
            <a:endParaRPr kumimoji="1" lang="ja-JP" altLang="en-US" sz="2828" dirty="0">
              <a:latin typeface="+mn-ea"/>
            </a:endParaRPr>
          </a:p>
        </p:txBody>
      </p:sp>
      <p:sp>
        <p:nvSpPr>
          <p:cNvPr id="61" name="正方形/長方形 60">
            <a:extLst>
              <a:ext uri="{FF2B5EF4-FFF2-40B4-BE49-F238E27FC236}">
                <a16:creationId xmlns:a16="http://schemas.microsoft.com/office/drawing/2014/main" id="{FCCC8C63-6D1E-5D6D-D566-BAFC960EEA26}"/>
              </a:ext>
            </a:extLst>
          </p:cNvPr>
          <p:cNvSpPr/>
          <p:nvPr/>
        </p:nvSpPr>
        <p:spPr>
          <a:xfrm>
            <a:off x="1703977" y="18304223"/>
            <a:ext cx="2734429" cy="518020"/>
          </a:xfrm>
          <a:prstGeom prst="rect">
            <a:avLst/>
          </a:prstGeom>
          <a:solidFill>
            <a:srgbClr val="85960A"/>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2828" dirty="0">
                <a:latin typeface="+mj-ea"/>
                <a:ea typeface="+mj-ea"/>
              </a:rPr>
              <a:t>共創デザイン</a:t>
            </a:r>
          </a:p>
        </p:txBody>
      </p:sp>
      <p:sp>
        <p:nvSpPr>
          <p:cNvPr id="2" name="テキスト ボックス 1">
            <a:extLst>
              <a:ext uri="{FF2B5EF4-FFF2-40B4-BE49-F238E27FC236}">
                <a16:creationId xmlns:a16="http://schemas.microsoft.com/office/drawing/2014/main" id="{522D3868-9B7C-FB0C-AD23-F9F114DC25A3}"/>
              </a:ext>
            </a:extLst>
          </p:cNvPr>
          <p:cNvSpPr txBox="1"/>
          <p:nvPr/>
        </p:nvSpPr>
        <p:spPr>
          <a:xfrm>
            <a:off x="2345021" y="18832288"/>
            <a:ext cx="10934700" cy="830997"/>
          </a:xfrm>
          <a:prstGeom prst="rect">
            <a:avLst/>
          </a:prstGeom>
          <a:noFill/>
        </p:spPr>
        <p:txBody>
          <a:bodyPr wrap="square" rtlCol="0">
            <a:spAutoFit/>
          </a:bodyPr>
          <a:lstStyle/>
          <a:p>
            <a:r>
              <a:rPr lang="ja-JP" altLang="en-US" sz="2400" dirty="0">
                <a:solidFill>
                  <a:schemeClr val="tx1">
                    <a:lumMod val="75000"/>
                    <a:lumOff val="25000"/>
                  </a:schemeClr>
                </a:solidFill>
              </a:rPr>
              <a:t>デザイナーとデザインの訓練を受けていない人（コ・デザイナー）とがデザインプロセスで共に働いて生まれる創造性 </a:t>
            </a:r>
            <a:r>
              <a:rPr lang="en-US" altLang="ja-JP" sz="2400" dirty="0">
                <a:solidFill>
                  <a:schemeClr val="tx1">
                    <a:lumMod val="75000"/>
                    <a:lumOff val="25000"/>
                  </a:schemeClr>
                </a:solidFill>
              </a:rPr>
              <a:t>[</a:t>
            </a:r>
            <a:r>
              <a:rPr lang="en-US" altLang="ja-JP" sz="2400" dirty="0" err="1">
                <a:solidFill>
                  <a:schemeClr val="tx1">
                    <a:lumMod val="75000"/>
                    <a:lumOff val="25000"/>
                  </a:schemeClr>
                </a:solidFill>
              </a:rPr>
              <a:t>E.B.Sanders</a:t>
            </a:r>
            <a:r>
              <a:rPr lang="en-US" altLang="ja-JP" sz="2400" dirty="0">
                <a:solidFill>
                  <a:schemeClr val="tx1">
                    <a:lumMod val="75000"/>
                    <a:lumOff val="25000"/>
                  </a:schemeClr>
                </a:solidFill>
              </a:rPr>
              <a:t> et al., 2008]</a:t>
            </a:r>
            <a:r>
              <a:rPr lang="ja-JP" altLang="en-US" sz="2400" dirty="0">
                <a:solidFill>
                  <a:schemeClr val="tx1">
                    <a:lumMod val="75000"/>
                    <a:lumOff val="25000"/>
                  </a:schemeClr>
                </a:solidFill>
              </a:rPr>
              <a:t>．</a:t>
            </a:r>
            <a:endParaRPr lang="en-US" altLang="ja-JP" sz="2400" dirty="0">
              <a:solidFill>
                <a:schemeClr val="tx1">
                  <a:lumMod val="75000"/>
                  <a:lumOff val="25000"/>
                </a:schemeClr>
              </a:solidFill>
            </a:endParaRPr>
          </a:p>
        </p:txBody>
      </p:sp>
      <p:sp>
        <p:nvSpPr>
          <p:cNvPr id="5" name="テキスト ボックス 4">
            <a:extLst>
              <a:ext uri="{FF2B5EF4-FFF2-40B4-BE49-F238E27FC236}">
                <a16:creationId xmlns:a16="http://schemas.microsoft.com/office/drawing/2014/main" id="{F9B3CC71-6F9B-D56F-E4C9-6E42936F065C}"/>
              </a:ext>
            </a:extLst>
          </p:cNvPr>
          <p:cNvSpPr txBox="1"/>
          <p:nvPr/>
        </p:nvSpPr>
        <p:spPr>
          <a:xfrm>
            <a:off x="2345020" y="13501794"/>
            <a:ext cx="10723279" cy="1200329"/>
          </a:xfrm>
          <a:prstGeom prst="rect">
            <a:avLst/>
          </a:prstGeom>
          <a:noFill/>
        </p:spPr>
        <p:txBody>
          <a:bodyPr wrap="square" rtlCol="0">
            <a:spAutoFit/>
          </a:bodyPr>
          <a:lstStyle/>
          <a:p>
            <a:r>
              <a:rPr lang="en-US" altLang="ja-JP" sz="2400" dirty="0">
                <a:solidFill>
                  <a:schemeClr val="tx1">
                    <a:lumMod val="75000"/>
                    <a:lumOff val="25000"/>
                  </a:schemeClr>
                </a:solidFill>
              </a:rPr>
              <a:t>HMD</a:t>
            </a:r>
            <a:r>
              <a:rPr lang="ja-JP" altLang="en-US" sz="2400" dirty="0">
                <a:solidFill>
                  <a:schemeClr val="tx1">
                    <a:lumMod val="75000"/>
                    <a:lumOff val="25000"/>
                  </a:schemeClr>
                </a:solidFill>
              </a:rPr>
              <a:t>を通じて複数のユーザがインタラクションを取る三次元バーチャル環境</a:t>
            </a:r>
            <a:r>
              <a:rPr lang="en-US" altLang="ja-JP" sz="2400" dirty="0">
                <a:solidFill>
                  <a:schemeClr val="tx1">
                    <a:lumMod val="75000"/>
                    <a:lumOff val="25000"/>
                  </a:schemeClr>
                </a:solidFill>
              </a:rPr>
              <a:t>[</a:t>
            </a:r>
            <a:r>
              <a:rPr lang="en-US" altLang="ja-JP" sz="2400" dirty="0" err="1">
                <a:solidFill>
                  <a:schemeClr val="tx1">
                    <a:lumMod val="75000"/>
                    <a:lumOff val="25000"/>
                  </a:schemeClr>
                </a:solidFill>
              </a:rPr>
              <a:t>G.Freeman</a:t>
            </a:r>
            <a:r>
              <a:rPr lang="en-US" altLang="ja-JP" sz="2400" dirty="0">
                <a:solidFill>
                  <a:schemeClr val="tx1">
                    <a:lumMod val="75000"/>
                    <a:lumOff val="25000"/>
                  </a:schemeClr>
                </a:solidFill>
              </a:rPr>
              <a:t> et al., 2020]</a:t>
            </a:r>
            <a:r>
              <a:rPr lang="ja-JP" altLang="en-US" sz="2400" dirty="0">
                <a:solidFill>
                  <a:schemeClr val="tx1">
                    <a:lumMod val="75000"/>
                    <a:lumOff val="25000"/>
                  </a:schemeClr>
                </a:solidFill>
              </a:rPr>
              <a:t>．</a:t>
            </a:r>
            <a:endParaRPr lang="en-US" altLang="ja-JP" sz="2400" dirty="0">
              <a:solidFill>
                <a:schemeClr val="tx1">
                  <a:lumMod val="75000"/>
                  <a:lumOff val="25000"/>
                </a:schemeClr>
              </a:solidFill>
            </a:endParaRPr>
          </a:p>
          <a:p>
            <a:endParaRPr kumimoji="1" lang="ja-JP" altLang="en-US" sz="2400" dirty="0"/>
          </a:p>
        </p:txBody>
      </p:sp>
      <p:graphicFrame>
        <p:nvGraphicFramePr>
          <p:cNvPr id="9" name="表 8">
            <a:extLst>
              <a:ext uri="{FF2B5EF4-FFF2-40B4-BE49-F238E27FC236}">
                <a16:creationId xmlns:a16="http://schemas.microsoft.com/office/drawing/2014/main" id="{789CCE61-C3EE-5FB8-ADC6-A3255C432AF6}"/>
              </a:ext>
            </a:extLst>
          </p:cNvPr>
          <p:cNvGraphicFramePr>
            <a:graphicFrameLocks noGrp="1"/>
          </p:cNvGraphicFramePr>
          <p:nvPr>
            <p:extLst>
              <p:ext uri="{D42A27DB-BD31-4B8C-83A1-F6EECF244321}">
                <p14:modId xmlns:p14="http://schemas.microsoft.com/office/powerpoint/2010/main" val="1594667712"/>
              </p:ext>
            </p:extLst>
          </p:nvPr>
        </p:nvGraphicFramePr>
        <p:xfrm>
          <a:off x="25457530" y="17726994"/>
          <a:ext cx="4193922" cy="4024768"/>
        </p:xfrm>
        <a:graphic>
          <a:graphicData uri="http://schemas.openxmlformats.org/drawingml/2006/table">
            <a:tbl>
              <a:tblPr firstRow="1" bandRow="1">
                <a:tableStyleId>{93296810-A885-4BE3-A3E7-6D5BEEA58F35}</a:tableStyleId>
              </a:tblPr>
              <a:tblGrid>
                <a:gridCol w="1397974">
                  <a:extLst>
                    <a:ext uri="{9D8B030D-6E8A-4147-A177-3AD203B41FA5}">
                      <a16:colId xmlns:a16="http://schemas.microsoft.com/office/drawing/2014/main" val="3521855348"/>
                    </a:ext>
                  </a:extLst>
                </a:gridCol>
                <a:gridCol w="1397974">
                  <a:extLst>
                    <a:ext uri="{9D8B030D-6E8A-4147-A177-3AD203B41FA5}">
                      <a16:colId xmlns:a16="http://schemas.microsoft.com/office/drawing/2014/main" val="933099514"/>
                    </a:ext>
                  </a:extLst>
                </a:gridCol>
                <a:gridCol w="1397974">
                  <a:extLst>
                    <a:ext uri="{9D8B030D-6E8A-4147-A177-3AD203B41FA5}">
                      <a16:colId xmlns:a16="http://schemas.microsoft.com/office/drawing/2014/main" val="3770730876"/>
                    </a:ext>
                  </a:extLst>
                </a:gridCol>
              </a:tblGrid>
              <a:tr h="521983">
                <a:tc>
                  <a:txBody>
                    <a:bodyPr/>
                    <a:lstStyle/>
                    <a:p>
                      <a:pPr algn="ctr"/>
                      <a:r>
                        <a:rPr kumimoji="1" lang="ja-JP" altLang="en-US" sz="1700" dirty="0"/>
                        <a:t>道具・機能</a:t>
                      </a:r>
                    </a:p>
                  </a:txBody>
                  <a:tcPr marL="42506" marR="42506" marT="21254" marB="21254" anchor="b"/>
                </a:tc>
                <a:tc>
                  <a:txBody>
                    <a:bodyPr/>
                    <a:lstStyle/>
                    <a:p>
                      <a:pPr algn="ctr"/>
                      <a:r>
                        <a:rPr kumimoji="1" lang="ja-JP" altLang="en-US" sz="1700" dirty="0"/>
                        <a:t>主な製作物</a:t>
                      </a:r>
                    </a:p>
                  </a:txBody>
                  <a:tcPr marL="42506" marR="42506" marT="21254" marB="21254" anchor="b"/>
                </a:tc>
                <a:tc>
                  <a:txBody>
                    <a:bodyPr/>
                    <a:lstStyle/>
                    <a:p>
                      <a:pPr algn="ctr"/>
                      <a:r>
                        <a:rPr kumimoji="1" lang="ja-JP" altLang="en-US" sz="1700" dirty="0"/>
                        <a:t>主な使用者</a:t>
                      </a:r>
                    </a:p>
                  </a:txBody>
                  <a:tcPr marL="42506" marR="42506" marT="21254" marB="21254" anchor="b"/>
                </a:tc>
                <a:extLst>
                  <a:ext uri="{0D108BD9-81ED-4DB2-BD59-A6C34878D82A}">
                    <a16:rowId xmlns:a16="http://schemas.microsoft.com/office/drawing/2014/main" val="252797631"/>
                  </a:ext>
                </a:extLst>
              </a:tr>
              <a:tr h="931631">
                <a:tc>
                  <a:txBody>
                    <a:bodyPr/>
                    <a:lstStyle/>
                    <a:p>
                      <a:r>
                        <a:rPr kumimoji="1" lang="ja-JP" altLang="en-US" sz="1700" dirty="0"/>
                        <a:t>マイク</a:t>
                      </a:r>
                    </a:p>
                  </a:txBody>
                  <a:tcPr marL="42506" marR="42506" marT="21254" marB="21254" anchor="ctr"/>
                </a:tc>
                <a:tc>
                  <a:txBody>
                    <a:bodyPr/>
                    <a:lstStyle/>
                    <a:p>
                      <a:r>
                        <a:rPr kumimoji="1" lang="ja-JP" altLang="en-US" sz="1700" dirty="0"/>
                        <a:t>音声メモ</a:t>
                      </a:r>
                    </a:p>
                  </a:txBody>
                  <a:tcPr marL="42506" marR="42506" marT="21254" marB="21254" anchor="ctr"/>
                </a:tc>
                <a:tc>
                  <a:txBody>
                    <a:bodyPr/>
                    <a:lstStyle/>
                    <a:p>
                      <a:r>
                        <a:rPr kumimoji="1" lang="ja-JP" altLang="en-US" sz="1700" dirty="0"/>
                        <a:t>デザイナー，研究者</a:t>
                      </a:r>
                    </a:p>
                  </a:txBody>
                  <a:tcPr marL="42506" marR="42506" marT="21254" marB="21254" anchor="ctr"/>
                </a:tc>
                <a:extLst>
                  <a:ext uri="{0D108BD9-81ED-4DB2-BD59-A6C34878D82A}">
                    <a16:rowId xmlns:a16="http://schemas.microsoft.com/office/drawing/2014/main" val="1951251863"/>
                  </a:ext>
                </a:extLst>
              </a:tr>
              <a:tr h="931631">
                <a:tc>
                  <a:txBody>
                    <a:bodyPr/>
                    <a:lstStyle/>
                    <a:p>
                      <a:r>
                        <a:rPr kumimoji="1" lang="ja-JP" altLang="en-US" sz="1700" dirty="0"/>
                        <a:t>ペン</a:t>
                      </a:r>
                    </a:p>
                  </a:txBody>
                  <a:tcPr marL="42506" marR="42506" marT="21254" marB="21254" anchor="ctr"/>
                </a:tc>
                <a:tc>
                  <a:txBody>
                    <a:bodyPr/>
                    <a:lstStyle/>
                    <a:p>
                      <a:r>
                        <a:rPr kumimoji="1" lang="ja-JP" altLang="en-US" sz="1700" dirty="0"/>
                        <a:t>メモ，柵</a:t>
                      </a:r>
                    </a:p>
                  </a:txBody>
                  <a:tcPr marL="42506" marR="42506" marT="21254" marB="21254" anchor="ctr"/>
                </a:tc>
                <a:tc>
                  <a:txBody>
                    <a:bodyPr/>
                    <a:lstStyle/>
                    <a:p>
                      <a:r>
                        <a:rPr kumimoji="1" lang="ja-JP" altLang="en-US" sz="1700" dirty="0"/>
                        <a:t>デザイナー，</a:t>
                      </a:r>
                      <a:endParaRPr kumimoji="1" lang="en-US" altLang="ja-JP" sz="1700" dirty="0"/>
                    </a:p>
                    <a:p>
                      <a:r>
                        <a:rPr kumimoji="1" lang="ja-JP" altLang="en-US" sz="1700" dirty="0"/>
                        <a:t>研究者，</a:t>
                      </a:r>
                      <a:endParaRPr kumimoji="1" lang="en-US" altLang="ja-JP" sz="1700" dirty="0"/>
                    </a:p>
                    <a:p>
                      <a:r>
                        <a:rPr kumimoji="1" lang="ja-JP" altLang="en-US" sz="1700" dirty="0"/>
                        <a:t>サポーター</a:t>
                      </a:r>
                    </a:p>
                  </a:txBody>
                  <a:tcPr marL="42506" marR="42506" marT="21254" marB="21254" anchor="ctr"/>
                </a:tc>
                <a:extLst>
                  <a:ext uri="{0D108BD9-81ED-4DB2-BD59-A6C34878D82A}">
                    <a16:rowId xmlns:a16="http://schemas.microsoft.com/office/drawing/2014/main" val="3039540560"/>
                  </a:ext>
                </a:extLst>
              </a:tr>
              <a:tr h="931631">
                <a:tc>
                  <a:txBody>
                    <a:bodyPr/>
                    <a:lstStyle/>
                    <a:p>
                      <a:r>
                        <a:rPr kumimoji="1" lang="ja-JP" altLang="en-US" sz="1700" dirty="0"/>
                        <a:t>〇</a:t>
                      </a:r>
                      <a:r>
                        <a:rPr kumimoji="1" lang="en-US" altLang="ja-JP" sz="1700" dirty="0"/>
                        <a:t>×!?</a:t>
                      </a:r>
                      <a:r>
                        <a:rPr kumimoji="1" lang="ja-JP" altLang="en-US" sz="1700" dirty="0"/>
                        <a:t>の物体</a:t>
                      </a:r>
                    </a:p>
                  </a:txBody>
                  <a:tcPr marL="42506" marR="42506" marT="21254" marB="21254" anchor="ctr"/>
                </a:tc>
                <a:tc>
                  <a:txBody>
                    <a:bodyPr/>
                    <a:lstStyle/>
                    <a:p>
                      <a:r>
                        <a:rPr kumimoji="1" lang="ja-JP" altLang="en-US" sz="1700"/>
                        <a:t>印象のメモ</a:t>
                      </a:r>
                      <a:endParaRPr kumimoji="1" lang="ja-JP" altLang="en-US" sz="1700" dirty="0"/>
                    </a:p>
                  </a:txBody>
                  <a:tcPr marL="42506" marR="42506" marT="21254" marB="21254" anchor="ctr"/>
                </a:tc>
                <a:tc>
                  <a:txBody>
                    <a:bodyPr/>
                    <a:lstStyle/>
                    <a:p>
                      <a:r>
                        <a:rPr kumimoji="1" lang="ja-JP" altLang="en-US" sz="1700" dirty="0"/>
                        <a:t>デザイナー，</a:t>
                      </a:r>
                      <a:br>
                        <a:rPr kumimoji="1" lang="en-US" altLang="ja-JP" sz="1700" dirty="0"/>
                      </a:br>
                      <a:r>
                        <a:rPr kumimoji="1" lang="ja-JP" altLang="en-US" sz="1700" dirty="0"/>
                        <a:t>研究者</a:t>
                      </a:r>
                    </a:p>
                  </a:txBody>
                  <a:tcPr marL="42506" marR="42506" marT="21254" marB="21254" anchor="ctr"/>
                </a:tc>
                <a:extLst>
                  <a:ext uri="{0D108BD9-81ED-4DB2-BD59-A6C34878D82A}">
                    <a16:rowId xmlns:a16="http://schemas.microsoft.com/office/drawing/2014/main" val="3066372901"/>
                  </a:ext>
                </a:extLst>
              </a:tr>
              <a:tr h="707892">
                <a:tc>
                  <a:txBody>
                    <a:bodyPr/>
                    <a:lstStyle/>
                    <a:p>
                      <a:r>
                        <a:rPr kumimoji="1" lang="ja-JP" altLang="en-US" sz="1700" dirty="0"/>
                        <a:t>その他</a:t>
                      </a:r>
                    </a:p>
                  </a:txBody>
                  <a:tcPr marL="42506" marR="42506" marT="21254" marB="21254" anchor="ctr"/>
                </a:tc>
                <a:tc>
                  <a:txBody>
                    <a:bodyPr/>
                    <a:lstStyle/>
                    <a:p>
                      <a:r>
                        <a:rPr kumimoji="1" lang="ja-JP" altLang="en-US" sz="1700" dirty="0"/>
                        <a:t>椅子，棚</a:t>
                      </a:r>
                    </a:p>
                  </a:txBody>
                  <a:tcPr marL="42506" marR="42506" marT="21254" marB="21254" anchor="ctr"/>
                </a:tc>
                <a:tc>
                  <a:txBody>
                    <a:bodyPr/>
                    <a:lstStyle/>
                    <a:p>
                      <a:r>
                        <a:rPr kumimoji="1" lang="ja-JP" altLang="en-US" sz="1700" dirty="0"/>
                        <a:t>サポーター</a:t>
                      </a:r>
                      <a:endParaRPr kumimoji="1" lang="en-US" altLang="ja-JP" sz="1700" dirty="0"/>
                    </a:p>
                  </a:txBody>
                  <a:tcPr marL="42506" marR="42506" marT="21254" marB="21254" anchor="ctr"/>
                </a:tc>
                <a:extLst>
                  <a:ext uri="{0D108BD9-81ED-4DB2-BD59-A6C34878D82A}">
                    <a16:rowId xmlns:a16="http://schemas.microsoft.com/office/drawing/2014/main" val="17271347"/>
                  </a:ext>
                </a:extLst>
              </a:tr>
            </a:tbl>
          </a:graphicData>
        </a:graphic>
      </p:graphicFrame>
      <p:graphicFrame>
        <p:nvGraphicFramePr>
          <p:cNvPr id="15" name="表 17">
            <a:extLst>
              <a:ext uri="{FF2B5EF4-FFF2-40B4-BE49-F238E27FC236}">
                <a16:creationId xmlns:a16="http://schemas.microsoft.com/office/drawing/2014/main" id="{181C64B4-957A-66D7-895C-DAE2F5BEAB1D}"/>
              </a:ext>
            </a:extLst>
          </p:cNvPr>
          <p:cNvGraphicFramePr>
            <a:graphicFrameLocks noGrp="1"/>
          </p:cNvGraphicFramePr>
          <p:nvPr>
            <p:extLst>
              <p:ext uri="{D42A27DB-BD31-4B8C-83A1-F6EECF244321}">
                <p14:modId xmlns:p14="http://schemas.microsoft.com/office/powerpoint/2010/main" val="1538926247"/>
              </p:ext>
            </p:extLst>
          </p:nvPr>
        </p:nvGraphicFramePr>
        <p:xfrm>
          <a:off x="8572952" y="34050667"/>
          <a:ext cx="6153796" cy="3544816"/>
        </p:xfrm>
        <a:graphic>
          <a:graphicData uri="http://schemas.openxmlformats.org/drawingml/2006/table">
            <a:tbl>
              <a:tblPr firstRow="1" bandRow="1">
                <a:tableStyleId>{93296810-A885-4BE3-A3E7-6D5BEEA58F35}</a:tableStyleId>
              </a:tblPr>
              <a:tblGrid>
                <a:gridCol w="1538449">
                  <a:extLst>
                    <a:ext uri="{9D8B030D-6E8A-4147-A177-3AD203B41FA5}">
                      <a16:colId xmlns:a16="http://schemas.microsoft.com/office/drawing/2014/main" val="3067100860"/>
                    </a:ext>
                  </a:extLst>
                </a:gridCol>
                <a:gridCol w="1538449">
                  <a:extLst>
                    <a:ext uri="{9D8B030D-6E8A-4147-A177-3AD203B41FA5}">
                      <a16:colId xmlns:a16="http://schemas.microsoft.com/office/drawing/2014/main" val="194471557"/>
                    </a:ext>
                  </a:extLst>
                </a:gridCol>
                <a:gridCol w="1538449">
                  <a:extLst>
                    <a:ext uri="{9D8B030D-6E8A-4147-A177-3AD203B41FA5}">
                      <a16:colId xmlns:a16="http://schemas.microsoft.com/office/drawing/2014/main" val="1737468573"/>
                    </a:ext>
                  </a:extLst>
                </a:gridCol>
                <a:gridCol w="1538449">
                  <a:extLst>
                    <a:ext uri="{9D8B030D-6E8A-4147-A177-3AD203B41FA5}">
                      <a16:colId xmlns:a16="http://schemas.microsoft.com/office/drawing/2014/main" val="69567494"/>
                    </a:ext>
                  </a:extLst>
                </a:gridCol>
              </a:tblGrid>
              <a:tr h="456056">
                <a:tc>
                  <a:txBody>
                    <a:bodyPr/>
                    <a:lstStyle/>
                    <a:p>
                      <a:pPr algn="ctr"/>
                      <a:endParaRPr kumimoji="1" lang="ja-JP" altLang="en-US" sz="2600" dirty="0"/>
                    </a:p>
                  </a:txBody>
                  <a:tcPr marL="65151" marR="65151" marT="32575" marB="32575" anchor="ctr"/>
                </a:tc>
                <a:tc>
                  <a:txBody>
                    <a:bodyPr/>
                    <a:lstStyle/>
                    <a:p>
                      <a:pPr algn="ctr"/>
                      <a:r>
                        <a:rPr kumimoji="1" lang="ja-JP" altLang="en-US" sz="2600" dirty="0"/>
                        <a:t>要件</a:t>
                      </a:r>
                      <a:r>
                        <a:rPr kumimoji="1" lang="en-US" altLang="ja-JP" sz="2600" dirty="0"/>
                        <a:t>1</a:t>
                      </a:r>
                      <a:endParaRPr kumimoji="1" lang="ja-JP" altLang="en-US" sz="2600" dirty="0"/>
                    </a:p>
                  </a:txBody>
                  <a:tcPr marL="65151" marR="65151" marT="32575" marB="32575" anchor="ctr"/>
                </a:tc>
                <a:tc>
                  <a:txBody>
                    <a:bodyPr/>
                    <a:lstStyle/>
                    <a:p>
                      <a:pPr algn="ctr"/>
                      <a:r>
                        <a:rPr kumimoji="1" lang="ja-JP" altLang="en-US" sz="2600" dirty="0"/>
                        <a:t>要件</a:t>
                      </a:r>
                      <a:r>
                        <a:rPr kumimoji="1" lang="en-US" altLang="ja-JP" sz="2600" dirty="0"/>
                        <a:t>2</a:t>
                      </a:r>
                      <a:endParaRPr kumimoji="1" lang="ja-JP" altLang="en-US" sz="2600" dirty="0"/>
                    </a:p>
                  </a:txBody>
                  <a:tcPr marL="65151" marR="65151" marT="32575" marB="32575" anchor="ctr"/>
                </a:tc>
                <a:tc>
                  <a:txBody>
                    <a:bodyPr/>
                    <a:lstStyle/>
                    <a:p>
                      <a:pPr algn="ctr"/>
                      <a:r>
                        <a:rPr kumimoji="1" lang="ja-JP" altLang="en-US" sz="2600" dirty="0"/>
                        <a:t>要件</a:t>
                      </a:r>
                      <a:r>
                        <a:rPr kumimoji="1" lang="en-US" altLang="ja-JP" sz="2600" dirty="0"/>
                        <a:t>3</a:t>
                      </a:r>
                      <a:endParaRPr kumimoji="1" lang="ja-JP" altLang="en-US" sz="2600" dirty="0"/>
                    </a:p>
                  </a:txBody>
                  <a:tcPr marL="65151" marR="65151" marT="32575" marB="32575" anchor="ctr"/>
                </a:tc>
                <a:extLst>
                  <a:ext uri="{0D108BD9-81ED-4DB2-BD59-A6C34878D82A}">
                    <a16:rowId xmlns:a16="http://schemas.microsoft.com/office/drawing/2014/main" val="3849963540"/>
                  </a:ext>
                </a:extLst>
              </a:tr>
              <a:tr h="456056">
                <a:tc>
                  <a:txBody>
                    <a:bodyPr/>
                    <a:lstStyle/>
                    <a:p>
                      <a:pPr algn="ctr"/>
                      <a:r>
                        <a:rPr kumimoji="1" lang="en-US" altLang="ja-JP" sz="2400" dirty="0" err="1"/>
                        <a:t>VRChat</a:t>
                      </a:r>
                      <a:endParaRPr kumimoji="1" lang="ja-JP" altLang="en-US" sz="2400" dirty="0"/>
                    </a:p>
                  </a:txBody>
                  <a:tcPr marL="65151" marR="65151" marT="32575" marB="32575" anchor="ctr"/>
                </a:tc>
                <a:tc>
                  <a:txBody>
                    <a:bodyPr/>
                    <a:lstStyle/>
                    <a:p>
                      <a:pPr algn="ctr"/>
                      <a:r>
                        <a:rPr kumimoji="1" lang="en-US" altLang="ja-JP" sz="2600" dirty="0"/>
                        <a:t>×</a:t>
                      </a:r>
                      <a:endParaRPr kumimoji="1" lang="ja-JP" altLang="en-US" sz="2600" dirty="0"/>
                    </a:p>
                  </a:txBody>
                  <a:tcPr marL="65151" marR="65151" marT="32575" marB="32575" anchor="ctr"/>
                </a:tc>
                <a:tc>
                  <a:txBody>
                    <a:bodyPr/>
                    <a:lstStyle/>
                    <a:p>
                      <a:pPr algn="ctr"/>
                      <a:r>
                        <a:rPr kumimoji="1" lang="en-US" altLang="ja-JP" sz="2600" dirty="0"/>
                        <a:t>×</a:t>
                      </a:r>
                      <a:endParaRPr kumimoji="1" lang="ja-JP" altLang="en-US" sz="2600" dirty="0"/>
                    </a:p>
                  </a:txBody>
                  <a:tcPr marL="65151" marR="65151" marT="32575" marB="32575" anchor="ctr"/>
                </a:tc>
                <a:tc>
                  <a:txBody>
                    <a:bodyPr/>
                    <a:lstStyle/>
                    <a:p>
                      <a:pPr algn="ctr"/>
                      <a:r>
                        <a:rPr kumimoji="1" lang="en-US" altLang="ja-JP" sz="2600" dirty="0"/>
                        <a:t>×</a:t>
                      </a:r>
                      <a:endParaRPr kumimoji="1" lang="ja-JP" altLang="en-US" sz="2600" dirty="0"/>
                    </a:p>
                  </a:txBody>
                  <a:tcPr marL="65151" marR="65151" marT="32575" marB="32575" anchor="ctr"/>
                </a:tc>
                <a:extLst>
                  <a:ext uri="{0D108BD9-81ED-4DB2-BD59-A6C34878D82A}">
                    <a16:rowId xmlns:a16="http://schemas.microsoft.com/office/drawing/2014/main" val="359026908"/>
                  </a:ext>
                </a:extLst>
              </a:tr>
              <a:tr h="456056">
                <a:tc>
                  <a:txBody>
                    <a:bodyPr/>
                    <a:lstStyle/>
                    <a:p>
                      <a:pPr algn="ctr"/>
                      <a:r>
                        <a:rPr kumimoji="1" lang="en-US" altLang="ja-JP" sz="2400" dirty="0"/>
                        <a:t>Cluster</a:t>
                      </a:r>
                      <a:endParaRPr kumimoji="1" lang="ja-JP" altLang="en-US" sz="2400" dirty="0"/>
                    </a:p>
                  </a:txBody>
                  <a:tcPr marL="65151" marR="65151" marT="32575" marB="32575" anchor="ctr"/>
                </a:tc>
                <a:tc>
                  <a:txBody>
                    <a:bodyPr/>
                    <a:lstStyle/>
                    <a:p>
                      <a:pPr algn="ctr"/>
                      <a:r>
                        <a:rPr kumimoji="1" lang="en-US" altLang="ja-JP" sz="2600" dirty="0"/>
                        <a:t>×</a:t>
                      </a:r>
                      <a:endParaRPr kumimoji="1" lang="ja-JP" altLang="en-US" sz="2600" dirty="0"/>
                    </a:p>
                  </a:txBody>
                  <a:tcPr marL="65151" marR="65151" marT="32575" marB="32575" anchor="ctr"/>
                </a:tc>
                <a:tc>
                  <a:txBody>
                    <a:bodyPr/>
                    <a:lstStyle/>
                    <a:p>
                      <a:pPr algn="ctr"/>
                      <a:r>
                        <a:rPr kumimoji="1" lang="en-US" altLang="ja-JP" sz="2600" dirty="0"/>
                        <a:t>×</a:t>
                      </a:r>
                      <a:endParaRPr kumimoji="1" lang="ja-JP" altLang="en-US" sz="2600" dirty="0"/>
                    </a:p>
                  </a:txBody>
                  <a:tcPr marL="65151" marR="65151" marT="32575" marB="32575" anchor="ctr"/>
                </a:tc>
                <a:tc>
                  <a:txBody>
                    <a:bodyPr/>
                    <a:lstStyle/>
                    <a:p>
                      <a:pPr algn="ctr"/>
                      <a:r>
                        <a:rPr kumimoji="1" lang="en-US" altLang="ja-JP" sz="2600" dirty="0"/>
                        <a:t>×</a:t>
                      </a:r>
                      <a:endParaRPr kumimoji="1" lang="ja-JP" altLang="en-US" sz="2600" dirty="0"/>
                    </a:p>
                  </a:txBody>
                  <a:tcPr marL="65151" marR="65151" marT="32575" marB="32575" anchor="ctr"/>
                </a:tc>
                <a:extLst>
                  <a:ext uri="{0D108BD9-81ED-4DB2-BD59-A6C34878D82A}">
                    <a16:rowId xmlns:a16="http://schemas.microsoft.com/office/drawing/2014/main" val="2283646591"/>
                  </a:ext>
                </a:extLst>
              </a:tr>
              <a:tr h="456056">
                <a:tc>
                  <a:txBody>
                    <a:bodyPr/>
                    <a:lstStyle/>
                    <a:p>
                      <a:pPr algn="ctr"/>
                      <a:r>
                        <a:rPr kumimoji="1" lang="en-US" altLang="ja-JP" sz="2400" dirty="0"/>
                        <a:t>Hubs</a:t>
                      </a:r>
                      <a:endParaRPr kumimoji="1" lang="ja-JP" altLang="en-US" sz="2400" dirty="0"/>
                    </a:p>
                  </a:txBody>
                  <a:tcPr marL="65151" marR="65151" marT="32575" marB="32575" anchor="ctr"/>
                </a:tc>
                <a:tc>
                  <a:txBody>
                    <a:bodyPr/>
                    <a:lstStyle/>
                    <a:p>
                      <a:pPr algn="ctr"/>
                      <a:r>
                        <a:rPr kumimoji="1" lang="en-US" altLang="ja-JP" sz="2600" dirty="0"/>
                        <a:t>×</a:t>
                      </a:r>
                      <a:endParaRPr kumimoji="1" lang="ja-JP" altLang="en-US" sz="2600" dirty="0"/>
                    </a:p>
                  </a:txBody>
                  <a:tcPr marL="65151" marR="65151" marT="32575" marB="32575" anchor="ctr"/>
                </a:tc>
                <a:tc>
                  <a:txBody>
                    <a:bodyPr/>
                    <a:lstStyle/>
                    <a:p>
                      <a:pPr algn="ctr"/>
                      <a:r>
                        <a:rPr kumimoji="1" lang="ja-JP" altLang="en-US" sz="2600" dirty="0"/>
                        <a:t>〇</a:t>
                      </a:r>
                    </a:p>
                  </a:txBody>
                  <a:tcPr marL="65151" marR="65151" marT="32575" marB="32575" anchor="ctr"/>
                </a:tc>
                <a:tc>
                  <a:txBody>
                    <a:bodyPr/>
                    <a:lstStyle/>
                    <a:p>
                      <a:pPr algn="ctr"/>
                      <a:r>
                        <a:rPr kumimoji="1" lang="en-US" altLang="ja-JP" sz="2600" dirty="0"/>
                        <a:t>×</a:t>
                      </a:r>
                      <a:endParaRPr kumimoji="1" lang="ja-JP" altLang="en-US" sz="2600" dirty="0"/>
                    </a:p>
                  </a:txBody>
                  <a:tcPr marL="65151" marR="65151" marT="32575" marB="32575" anchor="ctr"/>
                </a:tc>
                <a:extLst>
                  <a:ext uri="{0D108BD9-81ED-4DB2-BD59-A6C34878D82A}">
                    <a16:rowId xmlns:a16="http://schemas.microsoft.com/office/drawing/2014/main" val="3130929317"/>
                  </a:ext>
                </a:extLst>
              </a:tr>
              <a:tr h="456056">
                <a:tc>
                  <a:txBody>
                    <a:bodyPr/>
                    <a:lstStyle/>
                    <a:p>
                      <a:pPr algn="ctr"/>
                      <a:r>
                        <a:rPr kumimoji="1" lang="en-US" altLang="ja-JP" sz="2400" dirty="0"/>
                        <a:t>Neos</a:t>
                      </a:r>
                      <a:endParaRPr kumimoji="1" lang="ja-JP" altLang="en-US" sz="2400" dirty="0"/>
                    </a:p>
                  </a:txBody>
                  <a:tcPr marL="65151" marR="65151" marT="32575" marB="32575" anchor="ctr"/>
                </a:tc>
                <a:tc>
                  <a:txBody>
                    <a:bodyPr/>
                    <a:lstStyle/>
                    <a:p>
                      <a:pPr algn="ctr"/>
                      <a:r>
                        <a:rPr kumimoji="1" lang="ja-JP" altLang="en-US" sz="2600" dirty="0"/>
                        <a:t>〇</a:t>
                      </a:r>
                    </a:p>
                  </a:txBody>
                  <a:tcPr marL="65151" marR="65151" marT="32575" marB="32575" anchor="ctr"/>
                </a:tc>
                <a:tc>
                  <a:txBody>
                    <a:bodyPr/>
                    <a:lstStyle/>
                    <a:p>
                      <a:pPr algn="ctr"/>
                      <a:r>
                        <a:rPr kumimoji="1" lang="ja-JP" altLang="en-US" sz="2600" dirty="0"/>
                        <a:t>〇</a:t>
                      </a:r>
                    </a:p>
                  </a:txBody>
                  <a:tcPr marL="65151" marR="65151" marT="32575" marB="32575" anchor="ctr"/>
                </a:tc>
                <a:tc>
                  <a:txBody>
                    <a:bodyPr/>
                    <a:lstStyle/>
                    <a:p>
                      <a:pPr algn="ctr"/>
                      <a:r>
                        <a:rPr kumimoji="1" lang="ja-JP" altLang="en-US" sz="2600" dirty="0"/>
                        <a:t>〇</a:t>
                      </a:r>
                    </a:p>
                  </a:txBody>
                  <a:tcPr marL="65151" marR="65151" marT="32575" marB="32575" anchor="ctr"/>
                </a:tc>
                <a:extLst>
                  <a:ext uri="{0D108BD9-81ED-4DB2-BD59-A6C34878D82A}">
                    <a16:rowId xmlns:a16="http://schemas.microsoft.com/office/drawing/2014/main" val="3851890166"/>
                  </a:ext>
                </a:extLst>
              </a:tr>
              <a:tr h="1237866">
                <a:tc>
                  <a:txBody>
                    <a:bodyPr/>
                    <a:lstStyle/>
                    <a:p>
                      <a:pPr algn="ctr"/>
                      <a:r>
                        <a:rPr kumimoji="1" lang="ja-JP" altLang="en-US" sz="2400" dirty="0"/>
                        <a:t>バーチャルキャスト</a:t>
                      </a:r>
                    </a:p>
                  </a:txBody>
                  <a:tcPr marL="65151" marR="65151" marT="32575" marB="32575" anchor="ctr"/>
                </a:tc>
                <a:tc>
                  <a:txBody>
                    <a:bodyPr/>
                    <a:lstStyle/>
                    <a:p>
                      <a:pPr algn="ctr"/>
                      <a:r>
                        <a:rPr kumimoji="1" lang="ja-JP" altLang="en-US" sz="2600" dirty="0"/>
                        <a:t>〇</a:t>
                      </a:r>
                    </a:p>
                  </a:txBody>
                  <a:tcPr marL="65151" marR="65151" marT="32575" marB="32575" anchor="ctr"/>
                </a:tc>
                <a:tc>
                  <a:txBody>
                    <a:bodyPr/>
                    <a:lstStyle/>
                    <a:p>
                      <a:pPr algn="ctr"/>
                      <a:r>
                        <a:rPr kumimoji="1" lang="ja-JP" altLang="en-US" sz="2600" dirty="0"/>
                        <a:t>〇</a:t>
                      </a:r>
                    </a:p>
                  </a:txBody>
                  <a:tcPr marL="65151" marR="65151" marT="32575" marB="32575" anchor="ctr"/>
                </a:tc>
                <a:tc>
                  <a:txBody>
                    <a:bodyPr/>
                    <a:lstStyle/>
                    <a:p>
                      <a:pPr algn="ctr"/>
                      <a:r>
                        <a:rPr kumimoji="1" lang="en-US" altLang="ja-JP" sz="2600" dirty="0"/>
                        <a:t>×</a:t>
                      </a:r>
                      <a:endParaRPr kumimoji="1" lang="ja-JP" altLang="en-US" sz="2600" dirty="0"/>
                    </a:p>
                  </a:txBody>
                  <a:tcPr marL="65151" marR="65151" marT="32575" marB="32575" anchor="ctr"/>
                </a:tc>
                <a:extLst>
                  <a:ext uri="{0D108BD9-81ED-4DB2-BD59-A6C34878D82A}">
                    <a16:rowId xmlns:a16="http://schemas.microsoft.com/office/drawing/2014/main" val="669801443"/>
                  </a:ext>
                </a:extLst>
              </a:tr>
            </a:tbl>
          </a:graphicData>
        </a:graphic>
      </p:graphicFrame>
      <p:sp>
        <p:nvSpPr>
          <p:cNvPr id="7" name="テキスト ボックス 6">
            <a:extLst>
              <a:ext uri="{FF2B5EF4-FFF2-40B4-BE49-F238E27FC236}">
                <a16:creationId xmlns:a16="http://schemas.microsoft.com/office/drawing/2014/main" id="{8BDC404E-48AF-E0D1-3853-04B6DC8EA927}"/>
              </a:ext>
            </a:extLst>
          </p:cNvPr>
          <p:cNvSpPr txBox="1"/>
          <p:nvPr/>
        </p:nvSpPr>
        <p:spPr>
          <a:xfrm>
            <a:off x="8572952" y="37607904"/>
            <a:ext cx="6153796" cy="400110"/>
          </a:xfrm>
          <a:prstGeom prst="rect">
            <a:avLst/>
          </a:prstGeom>
          <a:noFill/>
        </p:spPr>
        <p:txBody>
          <a:bodyPr wrap="square">
            <a:spAutoFit/>
          </a:bodyPr>
          <a:lstStyle/>
          <a:p>
            <a:pPr algn="ctr"/>
            <a:r>
              <a:rPr lang="ja-JP" altLang="en-US" sz="2000" dirty="0">
                <a:solidFill>
                  <a:schemeClr val="tx1">
                    <a:lumMod val="75000"/>
                    <a:lumOff val="25000"/>
                  </a:schemeClr>
                </a:solidFill>
                <a:latin typeface="+mj-lt"/>
              </a:rPr>
              <a:t>ソーシャル</a:t>
            </a:r>
            <a:r>
              <a:rPr lang="en-US" altLang="ja-JP" sz="2000" dirty="0">
                <a:solidFill>
                  <a:schemeClr val="tx1">
                    <a:lumMod val="75000"/>
                    <a:lumOff val="25000"/>
                  </a:schemeClr>
                </a:solidFill>
                <a:latin typeface="+mj-lt"/>
              </a:rPr>
              <a:t>VR</a:t>
            </a:r>
            <a:r>
              <a:rPr lang="ja-JP" altLang="en-US" sz="2000" dirty="0">
                <a:solidFill>
                  <a:schemeClr val="tx1">
                    <a:lumMod val="75000"/>
                    <a:lumOff val="25000"/>
                  </a:schemeClr>
                </a:solidFill>
                <a:latin typeface="+mj-lt"/>
              </a:rPr>
              <a:t>プラットフォームが標準で満たす要件</a:t>
            </a:r>
            <a:endParaRPr lang="ja-JP" altLang="en-US" sz="2000" dirty="0">
              <a:solidFill>
                <a:schemeClr val="tx1">
                  <a:lumMod val="75000"/>
                  <a:lumOff val="25000"/>
                </a:schemeClr>
              </a:solidFill>
            </a:endParaRPr>
          </a:p>
        </p:txBody>
      </p:sp>
    </p:spTree>
    <p:extLst>
      <p:ext uri="{BB962C8B-B14F-4D97-AF65-F5344CB8AC3E}">
        <p14:creationId xmlns:p14="http://schemas.microsoft.com/office/powerpoint/2010/main" val="18774336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ster">
      <a:majorFont>
        <a:latin typeface="Roboto Medium"/>
        <a:ea typeface="游ゴシック Medium"/>
        <a:cs typeface=""/>
      </a:majorFont>
      <a:minorFont>
        <a:latin typeface="Roboto"/>
        <a:ea typeface="游ゴシック "/>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2424</TotalTime>
  <Words>1467</Words>
  <Application>Microsoft Office PowerPoint</Application>
  <PresentationFormat>ユーザー設定</PresentationFormat>
  <Paragraphs>172</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游ゴシック </vt:lpstr>
      <vt:lpstr>游ゴシック Medium</vt:lpstr>
      <vt:lpstr>Arial</vt:lpstr>
      <vt:lpstr>Roboto</vt:lpstr>
      <vt:lpstr>Roboto Medium</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Takumi Sato</dc:creator>
  <cp:lastModifiedBy>Takumi Sato</cp:lastModifiedBy>
  <cp:revision>206</cp:revision>
  <dcterms:created xsi:type="dcterms:W3CDTF">2023-09-07T08:49:23Z</dcterms:created>
  <dcterms:modified xsi:type="dcterms:W3CDTF">2023-09-11T08:45:46Z</dcterms:modified>
</cp:coreProperties>
</file>