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1" userDrawn="1">
          <p15:clr>
            <a:srgbClr val="A4A3A4"/>
          </p15:clr>
        </p15:guide>
        <p15:guide id="2" pos="95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01"/>
    <p:restoredTop sz="94694"/>
  </p:normalViewPr>
  <p:slideViewPr>
    <p:cSldViewPr snapToGrid="0" snapToObjects="1">
      <p:cViewPr>
        <p:scale>
          <a:sx n="54" d="100"/>
          <a:sy n="54" d="100"/>
        </p:scale>
        <p:origin x="-1128" y="-8872"/>
      </p:cViewPr>
      <p:guideLst>
        <p:guide orient="horz" pos="13481"/>
        <p:guide pos="95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29704-DC3C-2E48-A3B5-DAE0AD43C2C4}" type="datetimeFigureOut">
              <a:rPr kumimoji="1" lang="ja-JP" altLang="en-US" smtClean="0"/>
              <a:t>2020/9/16</a:t>
            </a:fld>
            <a:endParaRPr kumimoji="1" lang="ja-JP" altLang="en-US"/>
          </a:p>
        </p:txBody>
      </p:sp>
      <p:sp>
        <p:nvSpPr>
          <p:cNvPr id="4" name="スライド イメージ プレースホルダー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AA758A-298B-2047-90E9-4AED0F2D1DB6}" type="slidenum">
              <a:rPr kumimoji="1" lang="ja-JP" altLang="en-US" smtClean="0"/>
              <a:t>‹#›</a:t>
            </a:fld>
            <a:endParaRPr kumimoji="1" lang="ja-JP" altLang="en-US"/>
          </a:p>
        </p:txBody>
      </p:sp>
    </p:spTree>
    <p:extLst>
      <p:ext uri="{BB962C8B-B14F-4D97-AF65-F5344CB8AC3E}">
        <p14:creationId xmlns:p14="http://schemas.microsoft.com/office/powerpoint/2010/main" val="10102344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6AA758A-298B-2047-90E9-4AED0F2D1DB6}" type="slidenum">
              <a:rPr kumimoji="1" lang="ja-JP" altLang="en-US" smtClean="0"/>
              <a:t>1</a:t>
            </a:fld>
            <a:endParaRPr kumimoji="1" lang="ja-JP" altLang="en-US"/>
          </a:p>
        </p:txBody>
      </p:sp>
    </p:spTree>
    <p:extLst>
      <p:ext uri="{BB962C8B-B14F-4D97-AF65-F5344CB8AC3E}">
        <p14:creationId xmlns:p14="http://schemas.microsoft.com/office/powerpoint/2010/main" val="156170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ja-JP" altLang="en-US"/>
              <a:t>マスター タイトルの書式設定</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8991A0C-2D47-A842-AD11-BF5F5C69E65D}" type="datetimeFigureOut">
              <a:rPr kumimoji="1" lang="ja-JP" altLang="en-US" smtClean="0"/>
              <a:t>2020/9/16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F086A1-E92B-9542-B72B-8C4D0FDDD653}" type="slidenum">
              <a:rPr kumimoji="1" lang="ja-JP" altLang="en-US" smtClean="0"/>
              <a:t>‹#›</a:t>
            </a:fld>
            <a:endParaRPr kumimoji="1" lang="ja-JP" altLang="en-US"/>
          </a:p>
        </p:txBody>
      </p:sp>
    </p:spTree>
    <p:extLst>
      <p:ext uri="{BB962C8B-B14F-4D97-AF65-F5344CB8AC3E}">
        <p14:creationId xmlns:p14="http://schemas.microsoft.com/office/powerpoint/2010/main" val="3611517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991A0C-2D47-A842-AD11-BF5F5C69E65D}" type="datetimeFigureOut">
              <a:rPr kumimoji="1" lang="ja-JP" altLang="en-US" smtClean="0"/>
              <a:t>2020/9/16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F086A1-E92B-9542-B72B-8C4D0FDDD653}" type="slidenum">
              <a:rPr kumimoji="1" lang="ja-JP" altLang="en-US" smtClean="0"/>
              <a:t>‹#›</a:t>
            </a:fld>
            <a:endParaRPr kumimoji="1" lang="ja-JP" altLang="en-US"/>
          </a:p>
        </p:txBody>
      </p:sp>
    </p:spTree>
    <p:extLst>
      <p:ext uri="{BB962C8B-B14F-4D97-AF65-F5344CB8AC3E}">
        <p14:creationId xmlns:p14="http://schemas.microsoft.com/office/powerpoint/2010/main" val="2490253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991A0C-2D47-A842-AD11-BF5F5C69E65D}" type="datetimeFigureOut">
              <a:rPr kumimoji="1" lang="ja-JP" altLang="en-US" smtClean="0"/>
              <a:t>2020/9/16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F086A1-E92B-9542-B72B-8C4D0FDDD653}" type="slidenum">
              <a:rPr kumimoji="1" lang="ja-JP" altLang="en-US" smtClean="0"/>
              <a:t>‹#›</a:t>
            </a:fld>
            <a:endParaRPr kumimoji="1" lang="ja-JP" altLang="en-US"/>
          </a:p>
        </p:txBody>
      </p:sp>
    </p:spTree>
    <p:extLst>
      <p:ext uri="{BB962C8B-B14F-4D97-AF65-F5344CB8AC3E}">
        <p14:creationId xmlns:p14="http://schemas.microsoft.com/office/powerpoint/2010/main" val="3004915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991A0C-2D47-A842-AD11-BF5F5C69E65D}" type="datetimeFigureOut">
              <a:rPr kumimoji="1" lang="ja-JP" altLang="en-US" smtClean="0"/>
              <a:t>2020/9/16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F086A1-E92B-9542-B72B-8C4D0FDDD653}" type="slidenum">
              <a:rPr kumimoji="1" lang="ja-JP" altLang="en-US" smtClean="0"/>
              <a:t>‹#›</a:t>
            </a:fld>
            <a:endParaRPr kumimoji="1" lang="ja-JP" altLang="en-US"/>
          </a:p>
        </p:txBody>
      </p:sp>
    </p:spTree>
    <p:extLst>
      <p:ext uri="{BB962C8B-B14F-4D97-AF65-F5344CB8AC3E}">
        <p14:creationId xmlns:p14="http://schemas.microsoft.com/office/powerpoint/2010/main" val="3667824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8991A0C-2D47-A842-AD11-BF5F5C69E65D}" type="datetimeFigureOut">
              <a:rPr kumimoji="1" lang="ja-JP" altLang="en-US" smtClean="0"/>
              <a:t>2020/9/16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F086A1-E92B-9542-B72B-8C4D0FDDD653}" type="slidenum">
              <a:rPr kumimoji="1" lang="ja-JP" altLang="en-US" smtClean="0"/>
              <a:t>‹#›</a:t>
            </a:fld>
            <a:endParaRPr kumimoji="1" lang="ja-JP" altLang="en-US"/>
          </a:p>
        </p:txBody>
      </p:sp>
    </p:spTree>
    <p:extLst>
      <p:ext uri="{BB962C8B-B14F-4D97-AF65-F5344CB8AC3E}">
        <p14:creationId xmlns:p14="http://schemas.microsoft.com/office/powerpoint/2010/main" val="3505908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8991A0C-2D47-A842-AD11-BF5F5C69E65D}" type="datetimeFigureOut">
              <a:rPr kumimoji="1" lang="ja-JP" altLang="en-US" smtClean="0"/>
              <a:t>2020/9/16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F086A1-E92B-9542-B72B-8C4D0FDDD653}" type="slidenum">
              <a:rPr kumimoji="1" lang="ja-JP" altLang="en-US" smtClean="0"/>
              <a:t>‹#›</a:t>
            </a:fld>
            <a:endParaRPr kumimoji="1" lang="ja-JP" altLang="en-US"/>
          </a:p>
        </p:txBody>
      </p:sp>
    </p:spTree>
    <p:extLst>
      <p:ext uri="{BB962C8B-B14F-4D97-AF65-F5344CB8AC3E}">
        <p14:creationId xmlns:p14="http://schemas.microsoft.com/office/powerpoint/2010/main" val="2556621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ja-JP" altLang="en-US"/>
              <a:t>マスター テキストの書式設定</a:t>
            </a:r>
          </a:p>
        </p:txBody>
      </p:sp>
      <p:sp>
        <p:nvSpPr>
          <p:cNvPr id="4" name="Content Placeholder 3"/>
          <p:cNvSpPr>
            <a:spLocks noGrp="1"/>
          </p:cNvSpPr>
          <p:nvPr>
            <p:ph sz="half" idx="2"/>
          </p:nvPr>
        </p:nvSpPr>
        <p:spPr>
          <a:xfrm>
            <a:off x="2085368" y="15635264"/>
            <a:ext cx="12807832" cy="2299711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ja-JP" altLang="en-US"/>
              <a:t>マスター テキストの書式設定</a:t>
            </a:r>
          </a:p>
        </p:txBody>
      </p:sp>
      <p:sp>
        <p:nvSpPr>
          <p:cNvPr id="6" name="Content Placeholder 5"/>
          <p:cNvSpPr>
            <a:spLocks noGrp="1"/>
          </p:cNvSpPr>
          <p:nvPr>
            <p:ph sz="quarter" idx="4"/>
          </p:nvPr>
        </p:nvSpPr>
        <p:spPr>
          <a:xfrm>
            <a:off x="15326828" y="15635264"/>
            <a:ext cx="12870909" cy="2299711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8991A0C-2D47-A842-AD11-BF5F5C69E65D}" type="datetimeFigureOut">
              <a:rPr kumimoji="1" lang="ja-JP" altLang="en-US" smtClean="0"/>
              <a:t>2020/9/16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AF086A1-E92B-9542-B72B-8C4D0FDDD653}" type="slidenum">
              <a:rPr kumimoji="1" lang="ja-JP" altLang="en-US" smtClean="0"/>
              <a:t>‹#›</a:t>
            </a:fld>
            <a:endParaRPr kumimoji="1" lang="ja-JP" altLang="en-US"/>
          </a:p>
        </p:txBody>
      </p:sp>
    </p:spTree>
    <p:extLst>
      <p:ext uri="{BB962C8B-B14F-4D97-AF65-F5344CB8AC3E}">
        <p14:creationId xmlns:p14="http://schemas.microsoft.com/office/powerpoint/2010/main" val="3478176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8991A0C-2D47-A842-AD11-BF5F5C69E65D}" type="datetimeFigureOut">
              <a:rPr kumimoji="1" lang="ja-JP" altLang="en-US" smtClean="0"/>
              <a:t>2020/9/16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AF086A1-E92B-9542-B72B-8C4D0FDDD653}" type="slidenum">
              <a:rPr kumimoji="1" lang="ja-JP" altLang="en-US" smtClean="0"/>
              <a:t>‹#›</a:t>
            </a:fld>
            <a:endParaRPr kumimoji="1" lang="ja-JP" altLang="en-US"/>
          </a:p>
        </p:txBody>
      </p:sp>
    </p:spTree>
    <p:extLst>
      <p:ext uri="{BB962C8B-B14F-4D97-AF65-F5344CB8AC3E}">
        <p14:creationId xmlns:p14="http://schemas.microsoft.com/office/powerpoint/2010/main" val="612996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991A0C-2D47-A842-AD11-BF5F5C69E65D}" type="datetimeFigureOut">
              <a:rPr kumimoji="1" lang="ja-JP" altLang="en-US" smtClean="0"/>
              <a:t>2020/9/16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AF086A1-E92B-9542-B72B-8C4D0FDDD653}" type="slidenum">
              <a:rPr kumimoji="1" lang="ja-JP" altLang="en-US" smtClean="0"/>
              <a:t>‹#›</a:t>
            </a:fld>
            <a:endParaRPr kumimoji="1" lang="ja-JP" altLang="en-US"/>
          </a:p>
        </p:txBody>
      </p:sp>
    </p:spTree>
    <p:extLst>
      <p:ext uri="{BB962C8B-B14F-4D97-AF65-F5344CB8AC3E}">
        <p14:creationId xmlns:p14="http://schemas.microsoft.com/office/powerpoint/2010/main" val="137896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ja-JP" altLang="en-US"/>
              <a:t>マスター タイトルの書式設定</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8991A0C-2D47-A842-AD11-BF5F5C69E65D}" type="datetimeFigureOut">
              <a:rPr kumimoji="1" lang="ja-JP" altLang="en-US" smtClean="0"/>
              <a:t>2020/9/16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F086A1-E92B-9542-B72B-8C4D0FDDD653}" type="slidenum">
              <a:rPr kumimoji="1" lang="ja-JP" altLang="en-US" smtClean="0"/>
              <a:t>‹#›</a:t>
            </a:fld>
            <a:endParaRPr kumimoji="1" lang="ja-JP" altLang="en-US"/>
          </a:p>
        </p:txBody>
      </p:sp>
    </p:spTree>
    <p:extLst>
      <p:ext uri="{BB962C8B-B14F-4D97-AF65-F5344CB8AC3E}">
        <p14:creationId xmlns:p14="http://schemas.microsoft.com/office/powerpoint/2010/main" val="3331300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8991A0C-2D47-A842-AD11-BF5F5C69E65D}" type="datetimeFigureOut">
              <a:rPr kumimoji="1" lang="ja-JP" altLang="en-US" smtClean="0"/>
              <a:t>2020/9/16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F086A1-E92B-9542-B72B-8C4D0FDDD653}" type="slidenum">
              <a:rPr kumimoji="1" lang="ja-JP" altLang="en-US" smtClean="0"/>
              <a:t>‹#›</a:t>
            </a:fld>
            <a:endParaRPr kumimoji="1" lang="ja-JP" altLang="en-US"/>
          </a:p>
        </p:txBody>
      </p:sp>
    </p:spTree>
    <p:extLst>
      <p:ext uri="{BB962C8B-B14F-4D97-AF65-F5344CB8AC3E}">
        <p14:creationId xmlns:p14="http://schemas.microsoft.com/office/powerpoint/2010/main" val="2460396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58991A0C-2D47-A842-AD11-BF5F5C69E65D}" type="datetimeFigureOut">
              <a:rPr kumimoji="1" lang="ja-JP" altLang="en-US" smtClean="0"/>
              <a:t>2020/9/16</a:t>
            </a:fld>
            <a:endParaRPr kumimoji="1" lang="ja-JP"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1AF086A1-E92B-9542-B72B-8C4D0FDDD653}" type="slidenum">
              <a:rPr kumimoji="1" lang="ja-JP" altLang="en-US" smtClean="0"/>
              <a:t>‹#›</a:t>
            </a:fld>
            <a:endParaRPr kumimoji="1" lang="ja-JP" altLang="en-US"/>
          </a:p>
        </p:txBody>
      </p:sp>
    </p:spTree>
    <p:extLst>
      <p:ext uri="{BB962C8B-B14F-4D97-AF65-F5344CB8AC3E}">
        <p14:creationId xmlns:p14="http://schemas.microsoft.com/office/powerpoint/2010/main" val="3645478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kumimoji="1"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kumimoji="1"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kumimoji="1"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kumimoji="1"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9pPr>
    </p:bodyStyle>
    <p:otherStyle>
      <a:defPPr>
        <a:defRPr lang="en-US"/>
      </a:defPPr>
      <a:lvl1pPr marL="0" algn="l" defTabSz="3027487" rtl="0" eaLnBrk="1" latinLnBrk="0" hangingPunct="1">
        <a:defRPr kumimoji="1" sz="5960" kern="1200">
          <a:solidFill>
            <a:schemeClr val="tx1"/>
          </a:solidFill>
          <a:latin typeface="+mn-lt"/>
          <a:ea typeface="+mn-ea"/>
          <a:cs typeface="+mn-cs"/>
        </a:defRPr>
      </a:lvl1pPr>
      <a:lvl2pPr marL="1513743" algn="l" defTabSz="3027487" rtl="0" eaLnBrk="1" latinLnBrk="0" hangingPunct="1">
        <a:defRPr kumimoji="1" sz="5960" kern="1200">
          <a:solidFill>
            <a:schemeClr val="tx1"/>
          </a:solidFill>
          <a:latin typeface="+mn-lt"/>
          <a:ea typeface="+mn-ea"/>
          <a:cs typeface="+mn-cs"/>
        </a:defRPr>
      </a:lvl2pPr>
      <a:lvl3pPr marL="3027487" algn="l" defTabSz="3027487" rtl="0" eaLnBrk="1" latinLnBrk="0" hangingPunct="1">
        <a:defRPr kumimoji="1" sz="5960" kern="1200">
          <a:solidFill>
            <a:schemeClr val="tx1"/>
          </a:solidFill>
          <a:latin typeface="+mn-lt"/>
          <a:ea typeface="+mn-ea"/>
          <a:cs typeface="+mn-cs"/>
        </a:defRPr>
      </a:lvl3pPr>
      <a:lvl4pPr marL="4541230" algn="l" defTabSz="3027487" rtl="0" eaLnBrk="1" latinLnBrk="0" hangingPunct="1">
        <a:defRPr kumimoji="1" sz="5960" kern="1200">
          <a:solidFill>
            <a:schemeClr val="tx1"/>
          </a:solidFill>
          <a:latin typeface="+mn-lt"/>
          <a:ea typeface="+mn-ea"/>
          <a:cs typeface="+mn-cs"/>
        </a:defRPr>
      </a:lvl4pPr>
      <a:lvl5pPr marL="6054974" algn="l" defTabSz="3027487" rtl="0" eaLnBrk="1" latinLnBrk="0" hangingPunct="1">
        <a:defRPr kumimoji="1" sz="5960" kern="1200">
          <a:solidFill>
            <a:schemeClr val="tx1"/>
          </a:solidFill>
          <a:latin typeface="+mn-lt"/>
          <a:ea typeface="+mn-ea"/>
          <a:cs typeface="+mn-cs"/>
        </a:defRPr>
      </a:lvl5pPr>
      <a:lvl6pPr marL="7568717" algn="l" defTabSz="3027487" rtl="0" eaLnBrk="1" latinLnBrk="0" hangingPunct="1">
        <a:defRPr kumimoji="1" sz="5960" kern="1200">
          <a:solidFill>
            <a:schemeClr val="tx1"/>
          </a:solidFill>
          <a:latin typeface="+mn-lt"/>
          <a:ea typeface="+mn-ea"/>
          <a:cs typeface="+mn-cs"/>
        </a:defRPr>
      </a:lvl6pPr>
      <a:lvl7pPr marL="9082461" algn="l" defTabSz="3027487" rtl="0" eaLnBrk="1" latinLnBrk="0" hangingPunct="1">
        <a:defRPr kumimoji="1" sz="5960" kern="1200">
          <a:solidFill>
            <a:schemeClr val="tx1"/>
          </a:solidFill>
          <a:latin typeface="+mn-lt"/>
          <a:ea typeface="+mn-ea"/>
          <a:cs typeface="+mn-cs"/>
        </a:defRPr>
      </a:lvl7pPr>
      <a:lvl8pPr marL="10596204" algn="l" defTabSz="3027487" rtl="0" eaLnBrk="1" latinLnBrk="0" hangingPunct="1">
        <a:defRPr kumimoji="1" sz="5960" kern="1200">
          <a:solidFill>
            <a:schemeClr val="tx1"/>
          </a:solidFill>
          <a:latin typeface="+mn-lt"/>
          <a:ea typeface="+mn-ea"/>
          <a:cs typeface="+mn-cs"/>
        </a:defRPr>
      </a:lvl8pPr>
      <a:lvl9pPr marL="12109948" algn="l" defTabSz="3027487" rtl="0" eaLnBrk="1" latinLnBrk="0" hangingPunct="1">
        <a:defRPr kumimoji="1"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jp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hyperlink" Target="http://tsumikiseisaku.com/safetyvr/" TargetMode="External"/><Relationship Id="rId5" Type="http://schemas.openxmlformats.org/officeDocument/2006/relationships/image" Target="../media/image3.png"/><Relationship Id="rId15" Type="http://schemas.openxmlformats.org/officeDocument/2006/relationships/image" Target="../media/image12.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00C0A0E-CD70-9745-96FC-40F51CA5FD4D}"/>
              </a:ext>
            </a:extLst>
          </p:cNvPr>
          <p:cNvSpPr txBox="1"/>
          <p:nvPr/>
        </p:nvSpPr>
        <p:spPr>
          <a:xfrm>
            <a:off x="775273" y="1039370"/>
            <a:ext cx="19547339" cy="1200329"/>
          </a:xfrm>
          <a:prstGeom prst="rect">
            <a:avLst/>
          </a:prstGeom>
          <a:noFill/>
        </p:spPr>
        <p:txBody>
          <a:bodyPr wrap="none" rtlCol="0">
            <a:spAutoFit/>
          </a:bodyPr>
          <a:lstStyle/>
          <a:p>
            <a:r>
              <a:rPr kumimoji="1" lang="ja-JP" altLang="en-US" sz="7200">
                <a:solidFill>
                  <a:srgbClr val="FF0000"/>
                </a:solidFill>
                <a:latin typeface="Hiragino Kaku Gothic Pro W3" panose="020B0300000000000000" pitchFamily="34" charset="-128"/>
                <a:ea typeface="Hiragino Kaku Gothic Pro W3" panose="020B0300000000000000" pitchFamily="34" charset="-128"/>
              </a:rPr>
              <a:t>視触覚干渉効果による身体所有感の客観的評価</a:t>
            </a:r>
          </a:p>
        </p:txBody>
      </p:sp>
      <p:sp>
        <p:nvSpPr>
          <p:cNvPr id="4" name="テキスト ボックス 3">
            <a:extLst>
              <a:ext uri="{FF2B5EF4-FFF2-40B4-BE49-F238E27FC236}">
                <a16:creationId xmlns:a16="http://schemas.microsoft.com/office/drawing/2014/main" id="{456A5C0F-8164-BB46-A8E6-0E6DC4DC182B}"/>
              </a:ext>
            </a:extLst>
          </p:cNvPr>
          <p:cNvSpPr txBox="1"/>
          <p:nvPr/>
        </p:nvSpPr>
        <p:spPr>
          <a:xfrm>
            <a:off x="17205263" y="2539506"/>
            <a:ext cx="12598321" cy="769441"/>
          </a:xfrm>
          <a:prstGeom prst="rect">
            <a:avLst/>
          </a:prstGeom>
          <a:noFill/>
        </p:spPr>
        <p:txBody>
          <a:bodyPr wrap="none" rtlCol="0">
            <a:spAutoFit/>
          </a:bodyPr>
          <a:lstStyle/>
          <a:p>
            <a:r>
              <a:rPr kumimoji="1" lang="ja-JP" altLang="en-US" sz="4400">
                <a:latin typeface="Hiragino Mincho Pro W3" panose="02020300000000000000" pitchFamily="18" charset="-128"/>
                <a:ea typeface="Hiragino Mincho Pro W3" panose="02020300000000000000" pitchFamily="18" charset="-128"/>
              </a:rPr>
              <a:t>東京工業大学　高祖信宏　三武裕玄　長谷川晶一</a:t>
            </a:r>
          </a:p>
        </p:txBody>
      </p:sp>
      <p:sp>
        <p:nvSpPr>
          <p:cNvPr id="10" name="テキスト ボックス 9">
            <a:extLst>
              <a:ext uri="{FF2B5EF4-FFF2-40B4-BE49-F238E27FC236}">
                <a16:creationId xmlns:a16="http://schemas.microsoft.com/office/drawing/2014/main" id="{50BAFF93-06CC-6D4A-A8E4-4CE56D9435B2}"/>
              </a:ext>
            </a:extLst>
          </p:cNvPr>
          <p:cNvSpPr txBox="1"/>
          <p:nvPr/>
        </p:nvSpPr>
        <p:spPr>
          <a:xfrm>
            <a:off x="413500" y="3461239"/>
            <a:ext cx="12143232" cy="7294305"/>
          </a:xfrm>
          <a:prstGeom prst="rect">
            <a:avLst/>
          </a:prstGeom>
          <a:noFill/>
        </p:spPr>
        <p:txBody>
          <a:bodyPr wrap="square" rtlCol="0">
            <a:spAutoFit/>
          </a:bodyPr>
          <a:lstStyle/>
          <a:p>
            <a:r>
              <a:rPr kumimoji="1" lang="en-US" altLang="ja-JP" sz="4400" b="1" dirty="0">
                <a:solidFill>
                  <a:srgbClr val="92D050"/>
                </a:solidFill>
                <a:latin typeface="Hiragino Kaku Gothic Pro W6" panose="020B0300000000000000" pitchFamily="34" charset="-128"/>
                <a:ea typeface="Hiragino Kaku Gothic Pro W6" panose="020B0300000000000000" pitchFamily="34" charset="-128"/>
              </a:rPr>
              <a:t>1.</a:t>
            </a:r>
            <a:r>
              <a:rPr kumimoji="1" lang="ja-JP" altLang="en-US" sz="4400" b="1">
                <a:solidFill>
                  <a:srgbClr val="92D050"/>
                </a:solidFill>
                <a:latin typeface="Hiragino Kaku Gothic Pro W6" panose="020B0300000000000000" pitchFamily="34" charset="-128"/>
                <a:ea typeface="Hiragino Kaku Gothic Pro W6" panose="020B0300000000000000" pitchFamily="34" charset="-128"/>
              </a:rPr>
              <a:t>背景</a:t>
            </a:r>
            <a:endParaRPr kumimoji="1" lang="en-US" altLang="ja-JP" sz="4400" b="1" dirty="0">
              <a:solidFill>
                <a:srgbClr val="92D050"/>
              </a:solidFill>
              <a:latin typeface="Hiragino Kaku Gothic Pro W6" panose="020B0300000000000000" pitchFamily="34" charset="-128"/>
              <a:ea typeface="Hiragino Kaku Gothic Pro W6" panose="020B0300000000000000" pitchFamily="34" charset="-128"/>
            </a:endParaRPr>
          </a:p>
          <a:p>
            <a:pPr marL="571500" indent="-571500">
              <a:lnSpc>
                <a:spcPct val="150000"/>
              </a:lnSpc>
              <a:buFont typeface="Wingdings" pitchFamily="2" charset="2"/>
              <a:buChar char="n"/>
            </a:pPr>
            <a:r>
              <a:rPr kumimoji="1" lang="ja-JP" altLang="en-US" sz="4000" b="1">
                <a:solidFill>
                  <a:srgbClr val="FF0000"/>
                </a:solidFill>
                <a:latin typeface="Hiragino Kaku Gothic Pro W6" panose="020B0300000000000000" pitchFamily="34" charset="-128"/>
                <a:ea typeface="Hiragino Kaku Gothic Pro W6" panose="020B0300000000000000" pitchFamily="34" charset="-128"/>
              </a:rPr>
              <a:t>客観的に一人称視点の</a:t>
            </a:r>
            <a:r>
              <a:rPr kumimoji="1" lang="en-US" altLang="ja-JP" sz="4000" b="1" dirty="0">
                <a:solidFill>
                  <a:srgbClr val="FF0000"/>
                </a:solidFill>
                <a:latin typeface="Hiragino Kaku Gothic Pro W6" panose="020B0300000000000000" pitchFamily="34" charset="-128"/>
                <a:ea typeface="Hiragino Kaku Gothic Pro W6" panose="020B0300000000000000" pitchFamily="34" charset="-128"/>
              </a:rPr>
              <a:t>VR</a:t>
            </a:r>
            <a:r>
              <a:rPr kumimoji="1" lang="ja-JP" altLang="en-US" sz="4000" b="1">
                <a:solidFill>
                  <a:srgbClr val="FF0000"/>
                </a:solidFill>
                <a:latin typeface="Hiragino Kaku Gothic Pro W6" panose="020B0300000000000000" pitchFamily="34" charset="-128"/>
                <a:ea typeface="Hiragino Kaku Gothic Pro W6" panose="020B0300000000000000" pitchFamily="34" charset="-128"/>
              </a:rPr>
              <a:t>システムを評価したい</a:t>
            </a:r>
            <a:endParaRPr kumimoji="1" lang="en-US" altLang="ja-JP" sz="4000" b="1" dirty="0">
              <a:solidFill>
                <a:srgbClr val="FF0000"/>
              </a:solidFill>
              <a:latin typeface="Hiragino Kaku Gothic Pro W6" panose="020B0300000000000000" pitchFamily="34" charset="-128"/>
              <a:ea typeface="Hiragino Kaku Gothic Pro W6" panose="020B0300000000000000" pitchFamily="34" charset="-128"/>
            </a:endParaRPr>
          </a:p>
          <a:p>
            <a:pPr marL="571500" indent="-571500">
              <a:buFont typeface="Wingdings" pitchFamily="2" charset="2"/>
              <a:buChar char="u"/>
            </a:pPr>
            <a:r>
              <a:rPr kumimoji="1" lang="ja-JP" altLang="en-US" sz="3200">
                <a:latin typeface="Hiragino Kaku Gothic Pro W3" panose="020B0300000000000000" pitchFamily="34" charset="-128"/>
                <a:ea typeface="Hiragino Kaku Gothic Pro W3" panose="020B0300000000000000" pitchFamily="34" charset="-128"/>
              </a:rPr>
              <a:t>なぜ一人称視点か</a:t>
            </a:r>
            <a:endParaRPr kumimoji="1" lang="en-US" altLang="ja-JP" sz="3200" dirty="0">
              <a:latin typeface="Hiragino Kaku Gothic Pro W3" panose="020B0300000000000000" pitchFamily="34" charset="-128"/>
              <a:ea typeface="Hiragino Kaku Gothic Pro W3" panose="020B0300000000000000" pitchFamily="34" charset="-128"/>
            </a:endParaRPr>
          </a:p>
          <a:p>
            <a:r>
              <a:rPr kumimoji="1" lang="ja-JP" altLang="en-US" sz="3200">
                <a:latin typeface="Hiragino Kaku Gothic Pro W3" panose="020B0300000000000000" pitchFamily="34" charset="-128"/>
                <a:ea typeface="Hiragino Kaku Gothic Pro W3" panose="020B0300000000000000" pitchFamily="34" charset="-128"/>
              </a:rPr>
              <a:t>　：</a:t>
            </a:r>
            <a:r>
              <a:rPr kumimoji="1" lang="en-US" altLang="ja-JP" sz="3200" dirty="0">
                <a:latin typeface="Hiragino Kaku Gothic Pro W3" panose="020B0300000000000000" pitchFamily="34" charset="-128"/>
                <a:ea typeface="Hiragino Kaku Gothic Pro W3" panose="020B0300000000000000" pitchFamily="34" charset="-128"/>
              </a:rPr>
              <a:t>HMD</a:t>
            </a:r>
            <a:r>
              <a:rPr kumimoji="1" lang="ja-JP" altLang="en-US" sz="3200">
                <a:latin typeface="Hiragino Kaku Gothic Pro W3" panose="020B0300000000000000" pitchFamily="34" charset="-128"/>
                <a:ea typeface="Hiragino Kaku Gothic Pro W3" panose="020B0300000000000000" pitchFamily="34" charset="-128"/>
              </a:rPr>
              <a:t>の特性上、</a:t>
            </a:r>
            <a:endParaRPr kumimoji="1" lang="en-US" altLang="ja-JP" sz="3200" dirty="0">
              <a:latin typeface="Hiragino Kaku Gothic Pro W3" panose="020B0300000000000000" pitchFamily="34" charset="-128"/>
              <a:ea typeface="Hiragino Kaku Gothic Pro W3" panose="020B0300000000000000" pitchFamily="34" charset="-128"/>
            </a:endParaRPr>
          </a:p>
          <a:p>
            <a:r>
              <a:rPr kumimoji="1" lang="ja-JP" altLang="en-US" sz="3200">
                <a:latin typeface="Hiragino Kaku Gothic Pro W3" panose="020B0300000000000000" pitchFamily="34" charset="-128"/>
                <a:ea typeface="Hiragino Kaku Gothic Pro W3" panose="020B0300000000000000" pitchFamily="34" charset="-128"/>
              </a:rPr>
              <a:t>　　一人称視点のシステムが多いから</a:t>
            </a:r>
            <a:endParaRPr kumimoji="1" lang="en-US" altLang="ja-JP" sz="3200" dirty="0">
              <a:latin typeface="Hiragino Kaku Gothic Pro W3" panose="020B0300000000000000" pitchFamily="34" charset="-128"/>
              <a:ea typeface="Hiragino Kaku Gothic Pro W3" panose="020B0300000000000000" pitchFamily="34" charset="-128"/>
            </a:endParaRPr>
          </a:p>
          <a:p>
            <a:pPr marL="571500" indent="-571500">
              <a:buFont typeface="Wingdings" pitchFamily="2" charset="2"/>
              <a:buChar char="u"/>
            </a:pPr>
            <a:r>
              <a:rPr kumimoji="1" lang="ja-JP" altLang="en-US" sz="3200">
                <a:latin typeface="Hiragino Kaku Gothic Pro W3" panose="020B0300000000000000" pitchFamily="34" charset="-128"/>
                <a:ea typeface="Hiragino Kaku Gothic Pro W3" panose="020B0300000000000000" pitchFamily="34" charset="-128"/>
              </a:rPr>
              <a:t>これまでの評価手法　</a:t>
            </a:r>
            <a:endParaRPr kumimoji="1" lang="en-US" altLang="ja-JP" sz="3200" dirty="0">
              <a:latin typeface="Hiragino Kaku Gothic Pro W3" panose="020B0300000000000000" pitchFamily="34" charset="-128"/>
              <a:ea typeface="Hiragino Kaku Gothic Pro W3" panose="020B0300000000000000" pitchFamily="34" charset="-128"/>
            </a:endParaRPr>
          </a:p>
          <a:p>
            <a:r>
              <a:rPr kumimoji="1" lang="ja-JP" altLang="en-US" sz="3600">
                <a:latin typeface="Hiragino Kaku Gothic Pro W3" panose="020B0300000000000000" pitchFamily="34" charset="-128"/>
                <a:ea typeface="Hiragino Kaku Gothic Pro W3" panose="020B0300000000000000" pitchFamily="34" charset="-128"/>
              </a:rPr>
              <a:t>　</a:t>
            </a:r>
            <a:r>
              <a:rPr kumimoji="1" lang="ja-JP" altLang="en-US" sz="3600" b="1">
                <a:solidFill>
                  <a:srgbClr val="FF0000"/>
                </a:solidFill>
                <a:latin typeface="Hiragino Kaku Gothic Pro W6" panose="020B0300000000000000" pitchFamily="34" charset="-128"/>
                <a:ea typeface="Hiragino Kaku Gothic Pro W6" panose="020B0300000000000000" pitchFamily="34" charset="-128"/>
              </a:rPr>
              <a:t>：アンケート調査</a:t>
            </a:r>
            <a:endParaRPr kumimoji="1" lang="en-US" altLang="ja-JP" sz="3600" b="1" dirty="0">
              <a:solidFill>
                <a:srgbClr val="FF0000"/>
              </a:solidFill>
              <a:latin typeface="Hiragino Kaku Gothic Pro W6" panose="020B0300000000000000" pitchFamily="34" charset="-128"/>
              <a:ea typeface="Hiragino Kaku Gothic Pro W6" panose="020B0300000000000000" pitchFamily="34" charset="-128"/>
            </a:endParaRPr>
          </a:p>
          <a:p>
            <a:pPr lvl="1"/>
            <a:r>
              <a:rPr kumimoji="1" lang="ja-JP" altLang="en-US" sz="3600">
                <a:latin typeface="Hiragino Kaku Gothic Pro W3" panose="020B0300000000000000" pitchFamily="34" charset="-128"/>
                <a:ea typeface="Hiragino Kaku Gothic Pro W3" panose="020B0300000000000000" pitchFamily="34" charset="-128"/>
              </a:rPr>
              <a:t>　・</a:t>
            </a:r>
            <a:r>
              <a:rPr kumimoji="1" lang="ja-JP" altLang="en-US" sz="3200">
                <a:latin typeface="Hiragino Kaku Gothic Pro W3" panose="020B0300000000000000" pitchFamily="34" charset="-128"/>
                <a:ea typeface="Hiragino Kaku Gothic Pro W3" panose="020B0300000000000000" pitchFamily="34" charset="-128"/>
              </a:rPr>
              <a:t>アバターとの一体感</a:t>
            </a:r>
            <a:endParaRPr kumimoji="1" lang="en-US" altLang="ja-JP" sz="3200" dirty="0">
              <a:latin typeface="Hiragino Kaku Gothic Pro W3" panose="020B0300000000000000" pitchFamily="34" charset="-128"/>
              <a:ea typeface="Hiragino Kaku Gothic Pro W3" panose="020B0300000000000000" pitchFamily="34" charset="-128"/>
            </a:endParaRPr>
          </a:p>
          <a:p>
            <a:pPr lvl="1"/>
            <a:r>
              <a:rPr kumimoji="1" lang="ja-JP" altLang="en-US" sz="3200">
                <a:latin typeface="Hiragino Kaku Gothic Pro W3" panose="020B0300000000000000" pitchFamily="34" charset="-128"/>
                <a:ea typeface="Hiragino Kaku Gothic Pro W3" panose="020B0300000000000000" pitchFamily="34" charset="-128"/>
              </a:rPr>
              <a:t>　・身体所有感</a:t>
            </a:r>
            <a:endParaRPr kumimoji="1" lang="en-US" altLang="ja-JP" sz="3200" dirty="0">
              <a:latin typeface="Hiragino Kaku Gothic Pro W3" panose="020B0300000000000000" pitchFamily="34" charset="-128"/>
              <a:ea typeface="Hiragino Kaku Gothic Pro W3" panose="020B0300000000000000" pitchFamily="34" charset="-128"/>
            </a:endParaRPr>
          </a:p>
          <a:p>
            <a:r>
              <a:rPr kumimoji="1" lang="ja-JP" altLang="en-US" sz="3200">
                <a:latin typeface="Hiragino Kaku Gothic Pro W3" panose="020B0300000000000000" pitchFamily="34" charset="-128"/>
                <a:ea typeface="Hiragino Kaku Gothic Pro W3" panose="020B0300000000000000" pitchFamily="34" charset="-128"/>
              </a:rPr>
              <a:t>　→主観の影響が強い。</a:t>
            </a:r>
            <a:endParaRPr kumimoji="1" lang="en-US" altLang="ja-JP" sz="3200" dirty="0">
              <a:latin typeface="Hiragino Kaku Gothic Pro W3" panose="020B0300000000000000" pitchFamily="34" charset="-128"/>
              <a:ea typeface="Hiragino Kaku Gothic Pro W3" panose="020B0300000000000000" pitchFamily="34" charset="-128"/>
            </a:endParaRPr>
          </a:p>
          <a:p>
            <a:pPr>
              <a:lnSpc>
                <a:spcPct val="150000"/>
              </a:lnSpc>
            </a:pPr>
            <a:r>
              <a:rPr kumimoji="1" lang="ja-JP" altLang="en-US" sz="3600">
                <a:latin typeface="Hiragino Kaku Gothic Pro W3" panose="020B0300000000000000" pitchFamily="34" charset="-128"/>
                <a:ea typeface="Hiragino Kaku Gothic Pro W3" panose="020B0300000000000000" pitchFamily="34" charset="-128"/>
              </a:rPr>
              <a:t>　　</a:t>
            </a:r>
            <a:r>
              <a:rPr kumimoji="1" lang="ja-JP" altLang="en-US" sz="4000" b="1" u="sng">
                <a:solidFill>
                  <a:srgbClr val="FF0000"/>
                </a:solidFill>
                <a:latin typeface="Hiragino Kaku Gothic Pro W3" panose="020B0300000000000000" pitchFamily="34" charset="-128"/>
                <a:ea typeface="Hiragino Kaku Gothic Pro W3" panose="020B0300000000000000" pitchFamily="34" charset="-128"/>
              </a:rPr>
              <a:t>客観的な評価に適しているとは言い難い</a:t>
            </a:r>
            <a:r>
              <a:rPr kumimoji="1" lang="ja-JP" altLang="en-US" sz="4000" u="sng">
                <a:solidFill>
                  <a:srgbClr val="FF0000"/>
                </a:solidFill>
                <a:latin typeface="Hiragino Kaku Gothic Pro W3" panose="020B0300000000000000" pitchFamily="34" charset="-128"/>
                <a:ea typeface="Hiragino Kaku Gothic Pro W3" panose="020B0300000000000000" pitchFamily="34" charset="-128"/>
              </a:rPr>
              <a:t>。</a:t>
            </a:r>
            <a:r>
              <a:rPr kumimoji="1" lang="ja-JP" altLang="en-US" sz="3600" u="sng">
                <a:solidFill>
                  <a:srgbClr val="FF0000"/>
                </a:solidFill>
                <a:latin typeface="Hiragino Kaku Gothic Pro W6" panose="020B0300000000000000" pitchFamily="34" charset="-128"/>
                <a:ea typeface="Hiragino Kaku Gothic Pro W6" panose="020B0300000000000000" pitchFamily="34" charset="-128"/>
              </a:rPr>
              <a:t>　</a:t>
            </a:r>
            <a:r>
              <a:rPr kumimoji="1" lang="ja-JP" altLang="en-US" sz="3600" b="1">
                <a:solidFill>
                  <a:srgbClr val="FF0000"/>
                </a:solidFill>
                <a:latin typeface="Hiragino Kaku Gothic Pro W6" panose="020B0300000000000000" pitchFamily="34" charset="-128"/>
                <a:ea typeface="Hiragino Kaku Gothic Pro W6" panose="020B0300000000000000" pitchFamily="34" charset="-128"/>
              </a:rPr>
              <a:t>　</a:t>
            </a:r>
            <a:endParaRPr kumimoji="1" lang="en-US" altLang="ja-JP" sz="3600" b="1" dirty="0">
              <a:solidFill>
                <a:srgbClr val="FF0000"/>
              </a:solidFill>
              <a:latin typeface="Hiragino Kaku Gothic Pro W6" panose="020B0300000000000000" pitchFamily="34" charset="-128"/>
              <a:ea typeface="Hiragino Kaku Gothic Pro W6" panose="020B0300000000000000" pitchFamily="34" charset="-128"/>
            </a:endParaRPr>
          </a:p>
          <a:p>
            <a:endParaRPr kumimoji="1" lang="ja-JP" altLang="en-US" sz="4000">
              <a:solidFill>
                <a:srgbClr val="92D050"/>
              </a:solidFill>
            </a:endParaRPr>
          </a:p>
        </p:txBody>
      </p:sp>
      <p:pic>
        <p:nvPicPr>
          <p:cNvPr id="11" name="図 10" descr="屋内, テーブル, イエロー, 食品 が含まれている画像&#10;&#10;自動的に生成された説明">
            <a:extLst>
              <a:ext uri="{FF2B5EF4-FFF2-40B4-BE49-F238E27FC236}">
                <a16:creationId xmlns:a16="http://schemas.microsoft.com/office/drawing/2014/main" id="{1401F4F8-D12E-5445-A462-320F9F940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7918" y="5099099"/>
            <a:ext cx="5518801" cy="3989838"/>
          </a:xfrm>
          <a:prstGeom prst="rect">
            <a:avLst/>
          </a:prstGeom>
        </p:spPr>
      </p:pic>
      <p:sp>
        <p:nvSpPr>
          <p:cNvPr id="13" name="テキスト ボックス 12">
            <a:extLst>
              <a:ext uri="{FF2B5EF4-FFF2-40B4-BE49-F238E27FC236}">
                <a16:creationId xmlns:a16="http://schemas.microsoft.com/office/drawing/2014/main" id="{186EA7CD-79E3-A548-9BA6-00D4FBC4A66E}"/>
              </a:ext>
            </a:extLst>
          </p:cNvPr>
          <p:cNvSpPr txBox="1"/>
          <p:nvPr/>
        </p:nvSpPr>
        <p:spPr>
          <a:xfrm>
            <a:off x="502382" y="10510410"/>
            <a:ext cx="9058314" cy="5724644"/>
          </a:xfrm>
          <a:prstGeom prst="rect">
            <a:avLst/>
          </a:prstGeom>
          <a:noFill/>
        </p:spPr>
        <p:txBody>
          <a:bodyPr wrap="square" rtlCol="0">
            <a:spAutoFit/>
          </a:bodyPr>
          <a:lstStyle/>
          <a:p>
            <a:pPr>
              <a:lnSpc>
                <a:spcPct val="150000"/>
              </a:lnSpc>
            </a:pPr>
            <a:r>
              <a:rPr kumimoji="1" lang="en-US" altLang="ja-JP" sz="4000" b="1" dirty="0">
                <a:solidFill>
                  <a:srgbClr val="92D050"/>
                </a:solidFill>
                <a:latin typeface="Hiragino Kaku Gothic Pro W3" panose="020B0300000000000000" pitchFamily="34" charset="-128"/>
                <a:ea typeface="Hiragino Kaku Gothic Pro W3" panose="020B0300000000000000" pitchFamily="34" charset="-128"/>
              </a:rPr>
              <a:t>2.</a:t>
            </a:r>
            <a:r>
              <a:rPr kumimoji="1" lang="ja-JP" altLang="en-US" sz="4400" b="1">
                <a:solidFill>
                  <a:srgbClr val="92D050"/>
                </a:solidFill>
                <a:latin typeface="Hiragino Kaku Gothic Pro W3" panose="020B0300000000000000" pitchFamily="34" charset="-128"/>
                <a:ea typeface="Hiragino Kaku Gothic Pro W3" panose="020B0300000000000000" pitchFamily="34" charset="-128"/>
              </a:rPr>
              <a:t>視触覚干渉効果</a:t>
            </a:r>
            <a:endParaRPr kumimoji="1" lang="en-US" altLang="ja-JP" sz="4400" b="1" dirty="0">
              <a:solidFill>
                <a:srgbClr val="92D050"/>
              </a:solidFill>
              <a:latin typeface="Hiragino Kaku Gothic Pro W3" panose="020B0300000000000000" pitchFamily="34" charset="-128"/>
              <a:ea typeface="Hiragino Kaku Gothic Pro W3" panose="020B0300000000000000" pitchFamily="34" charset="-128"/>
            </a:endParaRPr>
          </a:p>
          <a:p>
            <a:pPr marL="571500" indent="-571500">
              <a:buFont typeface="Wingdings" pitchFamily="2" charset="2"/>
              <a:buChar char="n"/>
            </a:pPr>
            <a:r>
              <a:rPr kumimoji="1" lang="ja-JP" altLang="en-US" sz="3600">
                <a:solidFill>
                  <a:srgbClr val="0070C0"/>
                </a:solidFill>
                <a:latin typeface="Hiragino Kaku Gothic Pro W3" panose="020B0300000000000000" pitchFamily="34" charset="-128"/>
                <a:ea typeface="Hiragino Kaku Gothic Pro W3" panose="020B0300000000000000" pitchFamily="34" charset="-128"/>
              </a:rPr>
              <a:t>視触覚干渉課題</a:t>
            </a:r>
            <a:endParaRPr kumimoji="1" lang="en-US" altLang="ja-JP" sz="3600" dirty="0">
              <a:solidFill>
                <a:srgbClr val="0070C0"/>
              </a:solidFill>
              <a:latin typeface="Hiragino Kaku Gothic Pro W3" panose="020B0300000000000000" pitchFamily="34" charset="-128"/>
              <a:ea typeface="Hiragino Kaku Gothic Pro W3" panose="020B0300000000000000" pitchFamily="34" charset="-128"/>
            </a:endParaRPr>
          </a:p>
          <a:p>
            <a:r>
              <a:rPr kumimoji="1" lang="en-US" altLang="ja-JP" sz="4000" dirty="0">
                <a:latin typeface="Hiragino Kaku Gothic Pro W3" panose="020B0300000000000000" pitchFamily="34" charset="-128"/>
                <a:ea typeface="Hiragino Kaku Gothic Pro W3" panose="020B0300000000000000" pitchFamily="34" charset="-128"/>
              </a:rPr>
              <a:t>  </a:t>
            </a:r>
            <a:r>
              <a:rPr kumimoji="1" lang="en-US" altLang="ja-JP" sz="3200" dirty="0">
                <a:latin typeface="Hiragino Kaku Gothic Pro W3" panose="020B0300000000000000" pitchFamily="34" charset="-128"/>
                <a:ea typeface="Hiragino Kaku Gothic Pro W3" panose="020B0300000000000000" pitchFamily="34" charset="-128"/>
              </a:rPr>
              <a:t>C.Spence</a:t>
            </a:r>
            <a:r>
              <a:rPr kumimoji="1" lang="ja-JP" altLang="en-US" sz="3200">
                <a:latin typeface="Hiragino Kaku Gothic Pro W3" panose="020B0300000000000000" pitchFamily="34" charset="-128"/>
                <a:ea typeface="Hiragino Kaku Gothic Pro W3" panose="020B0300000000000000" pitchFamily="34" charset="-128"/>
              </a:rPr>
              <a:t>らが考案したもの</a:t>
            </a:r>
            <a:r>
              <a:rPr kumimoji="1" lang="en-US" altLang="ja-JP" sz="3200" baseline="-25000" dirty="0">
                <a:latin typeface="Hiragino Kaku Gothic Pro W3" panose="020B0300000000000000" pitchFamily="34" charset="-128"/>
                <a:ea typeface="Hiragino Kaku Gothic Pro W3" panose="020B0300000000000000" pitchFamily="34" charset="-128"/>
              </a:rPr>
              <a:t>[2]</a:t>
            </a:r>
            <a:r>
              <a:rPr kumimoji="1" lang="ja-JP" altLang="en-US" sz="3200">
                <a:latin typeface="Hiragino Kaku Gothic Pro W3" panose="020B0300000000000000" pitchFamily="34" charset="-128"/>
                <a:ea typeface="Hiragino Kaku Gothic Pro W3" panose="020B0300000000000000" pitchFamily="34" charset="-128"/>
              </a:rPr>
              <a:t>。</a:t>
            </a:r>
            <a:endParaRPr kumimoji="1" lang="en-US" altLang="ja-JP" sz="3200" dirty="0">
              <a:latin typeface="Hiragino Kaku Gothic Pro W3" panose="020B0300000000000000" pitchFamily="34" charset="-128"/>
              <a:ea typeface="Hiragino Kaku Gothic Pro W3" panose="020B0300000000000000" pitchFamily="34" charset="-128"/>
            </a:endParaRPr>
          </a:p>
          <a:p>
            <a:pPr marL="1028700" lvl="1" indent="-571500">
              <a:buFont typeface="Wingdings" pitchFamily="2" charset="2"/>
              <a:buChar char="u"/>
            </a:pPr>
            <a:r>
              <a:rPr kumimoji="1" lang="en-US" altLang="ja-JP" sz="3200" dirty="0">
                <a:latin typeface="Hiragino Kaku Gothic Pro W3" panose="020B0300000000000000" pitchFamily="34" charset="-128"/>
                <a:ea typeface="Hiragino Kaku Gothic Pro W3" panose="020B0300000000000000" pitchFamily="34" charset="-128"/>
              </a:rPr>
              <a:t> </a:t>
            </a:r>
            <a:r>
              <a:rPr kumimoji="1" lang="ja-JP" altLang="en-US" sz="3200">
                <a:latin typeface="Hiragino Kaku Gothic Pro W3" panose="020B0300000000000000" pitchFamily="34" charset="-128"/>
                <a:ea typeface="Hiragino Kaku Gothic Pro W3" panose="020B0300000000000000" pitchFamily="34" charset="-128"/>
              </a:rPr>
              <a:t>視触覚干渉課題の手順</a:t>
            </a:r>
            <a:endParaRPr kumimoji="1" lang="en-US" altLang="ja-JP" sz="3200" dirty="0">
              <a:latin typeface="Hiragino Kaku Gothic Pro W3" panose="020B0300000000000000" pitchFamily="34" charset="-128"/>
              <a:ea typeface="Hiragino Kaku Gothic Pro W3" panose="020B0300000000000000" pitchFamily="34" charset="-128"/>
            </a:endParaRPr>
          </a:p>
          <a:p>
            <a:pPr marL="1200150" lvl="1" indent="-742950">
              <a:buFont typeface="+mj-lt"/>
              <a:buAutoNum type="arabicPeriod"/>
            </a:pPr>
            <a:r>
              <a:rPr kumimoji="1" lang="ja-JP" altLang="en-US" sz="3200">
                <a:latin typeface="Hiragino Kaku Gothic Pro W3" panose="020B0300000000000000" pitchFamily="34" charset="-128"/>
                <a:ea typeface="Hiragino Kaku Gothic Pro W3" panose="020B0300000000000000" pitchFamily="34" charset="-128"/>
              </a:rPr>
              <a:t>親指と人差し指に、振動子と</a:t>
            </a:r>
            <a:r>
              <a:rPr kumimoji="1" lang="en-US" altLang="ja-JP" sz="3200" dirty="0">
                <a:latin typeface="Hiragino Kaku Gothic Pro W3" panose="020B0300000000000000" pitchFamily="34" charset="-128"/>
                <a:ea typeface="Hiragino Kaku Gothic Pro W3" panose="020B0300000000000000" pitchFamily="34" charset="-128"/>
              </a:rPr>
              <a:t>LED</a:t>
            </a:r>
            <a:r>
              <a:rPr kumimoji="1" lang="ja-JP" altLang="en-US" sz="3200">
                <a:latin typeface="Hiragino Kaku Gothic Pro W3" panose="020B0300000000000000" pitchFamily="34" charset="-128"/>
                <a:ea typeface="Hiragino Kaku Gothic Pro W3" panose="020B0300000000000000" pitchFamily="34" charset="-128"/>
              </a:rPr>
              <a:t>をつける。</a:t>
            </a:r>
            <a:endParaRPr kumimoji="1" lang="en-US" altLang="ja-JP" sz="3200" dirty="0">
              <a:latin typeface="Hiragino Kaku Gothic Pro W3" panose="020B0300000000000000" pitchFamily="34" charset="-128"/>
              <a:ea typeface="Hiragino Kaku Gothic Pro W3" panose="020B0300000000000000" pitchFamily="34" charset="-128"/>
            </a:endParaRPr>
          </a:p>
          <a:p>
            <a:pPr marL="1200150" lvl="1" indent="-742950">
              <a:buFont typeface="+mj-lt"/>
              <a:buAutoNum type="arabicPeriod"/>
            </a:pPr>
            <a:r>
              <a:rPr kumimoji="1" lang="ja-JP" altLang="en-US" sz="3200">
                <a:latin typeface="Hiragino Kaku Gothic Pro W3" panose="020B0300000000000000" pitchFamily="34" charset="-128"/>
                <a:ea typeface="Hiragino Kaku Gothic Pro W3" panose="020B0300000000000000" pitchFamily="34" charset="-128"/>
              </a:rPr>
              <a:t>親指が振動したら下、人差し指が振動したら上と回答する。</a:t>
            </a:r>
            <a:endParaRPr kumimoji="1" lang="en-US" altLang="ja-JP" sz="3200" dirty="0">
              <a:latin typeface="Hiragino Kaku Gothic Pro W3" panose="020B0300000000000000" pitchFamily="34" charset="-128"/>
              <a:ea typeface="Hiragino Kaku Gothic Pro W3" panose="020B0300000000000000" pitchFamily="34" charset="-128"/>
            </a:endParaRPr>
          </a:p>
          <a:p>
            <a:pPr lvl="2"/>
            <a:r>
              <a:rPr kumimoji="1" lang="en-US" altLang="ja-JP" sz="3200" dirty="0">
                <a:latin typeface="Hiragino Kaku Gothic Pro W3" panose="020B0300000000000000" pitchFamily="34" charset="-128"/>
                <a:ea typeface="Hiragino Kaku Gothic Pro W3" panose="020B0300000000000000" pitchFamily="34" charset="-128"/>
              </a:rPr>
              <a:t>(</a:t>
            </a:r>
            <a:r>
              <a:rPr kumimoji="1" lang="ja-JP" altLang="en-US" sz="3200">
                <a:latin typeface="Hiragino Kaku Gothic Pro W3" panose="020B0300000000000000" pitchFamily="34" charset="-128"/>
                <a:ea typeface="Hiragino Kaku Gothic Pro W3" panose="020B0300000000000000" pitchFamily="34" charset="-128"/>
              </a:rPr>
              <a:t>振動と同時に</a:t>
            </a:r>
            <a:r>
              <a:rPr kumimoji="1" lang="en-US" altLang="ja-JP" sz="3200" dirty="0">
                <a:latin typeface="Hiragino Kaku Gothic Pro W3" panose="020B0300000000000000" pitchFamily="34" charset="-128"/>
                <a:ea typeface="Hiragino Kaku Gothic Pro W3" panose="020B0300000000000000" pitchFamily="34" charset="-128"/>
              </a:rPr>
              <a:t>LED</a:t>
            </a:r>
            <a:r>
              <a:rPr kumimoji="1" lang="ja-JP" altLang="en-US" sz="3200">
                <a:latin typeface="Hiragino Kaku Gothic Pro W3" panose="020B0300000000000000" pitchFamily="34" charset="-128"/>
                <a:ea typeface="Hiragino Kaku Gothic Pro W3" panose="020B0300000000000000" pitchFamily="34" charset="-128"/>
              </a:rPr>
              <a:t>のどれかがランダムで光るが、それを無視して、振動位置を答える</a:t>
            </a:r>
            <a:r>
              <a:rPr kumimoji="1" lang="en-US" altLang="ja-JP" sz="3200" dirty="0">
                <a:latin typeface="Hiragino Kaku Gothic Pro W3" panose="020B0300000000000000" pitchFamily="34" charset="-128"/>
                <a:ea typeface="Hiragino Kaku Gothic Pro W3" panose="020B0300000000000000" pitchFamily="34" charset="-128"/>
              </a:rPr>
              <a:t>)</a:t>
            </a:r>
          </a:p>
        </p:txBody>
      </p:sp>
      <p:pic>
        <p:nvPicPr>
          <p:cNvPr id="14" name="図 13">
            <a:extLst>
              <a:ext uri="{FF2B5EF4-FFF2-40B4-BE49-F238E27FC236}">
                <a16:creationId xmlns:a16="http://schemas.microsoft.com/office/drawing/2014/main" id="{C3CE9FCB-0818-4B49-90F9-AE6E9063169F}"/>
              </a:ext>
            </a:extLst>
          </p:cNvPr>
          <p:cNvPicPr>
            <a:picLocks noChangeAspect="1"/>
          </p:cNvPicPr>
          <p:nvPr/>
        </p:nvPicPr>
        <p:blipFill>
          <a:blip r:embed="rId4"/>
          <a:stretch>
            <a:fillRect/>
          </a:stretch>
        </p:blipFill>
        <p:spPr>
          <a:xfrm>
            <a:off x="9256860" y="10625740"/>
            <a:ext cx="6200918" cy="4689151"/>
          </a:xfrm>
          <a:prstGeom prst="rect">
            <a:avLst/>
          </a:prstGeom>
        </p:spPr>
      </p:pic>
      <p:sp>
        <p:nvSpPr>
          <p:cNvPr id="15" name="正方形/長方形 14">
            <a:extLst>
              <a:ext uri="{FF2B5EF4-FFF2-40B4-BE49-F238E27FC236}">
                <a16:creationId xmlns:a16="http://schemas.microsoft.com/office/drawing/2014/main" id="{433A3FE7-DD6C-5A41-8176-73D0D79B1DDE}"/>
              </a:ext>
            </a:extLst>
          </p:cNvPr>
          <p:cNvSpPr/>
          <p:nvPr/>
        </p:nvSpPr>
        <p:spPr>
          <a:xfrm>
            <a:off x="11203487" y="9211807"/>
            <a:ext cx="5518801" cy="523220"/>
          </a:xfrm>
          <a:prstGeom prst="rect">
            <a:avLst/>
          </a:prstGeom>
        </p:spPr>
        <p:txBody>
          <a:bodyPr wrap="square">
            <a:spAutoFit/>
          </a:bodyPr>
          <a:lstStyle/>
          <a:p>
            <a:r>
              <a:rPr lang="ja-JP" altLang="en-US" sz="2800">
                <a:latin typeface="Hiragino Kaku Gothic Pro W3" panose="020B0300000000000000" pitchFamily="34" charset="-128"/>
                <a:ea typeface="Hiragino Kaku Gothic Pro W3" panose="020B0300000000000000" pitchFamily="34" charset="-128"/>
              </a:rPr>
              <a:t>一般的な</a:t>
            </a:r>
            <a:r>
              <a:rPr lang="en-US" altLang="ja-JP" sz="2800" dirty="0">
                <a:latin typeface="Hiragino Kaku Gothic Pro W3" panose="020B0300000000000000" pitchFamily="34" charset="-128"/>
                <a:ea typeface="Hiragino Kaku Gothic Pro W3" panose="020B0300000000000000" pitchFamily="34" charset="-128"/>
              </a:rPr>
              <a:t>VR</a:t>
            </a:r>
            <a:r>
              <a:rPr lang="ja-JP" altLang="en-US" sz="2800">
                <a:latin typeface="Hiragino Kaku Gothic Pro W3" panose="020B0300000000000000" pitchFamily="34" charset="-128"/>
                <a:ea typeface="Hiragino Kaku Gothic Pro W3" panose="020B0300000000000000" pitchFamily="34" charset="-128"/>
              </a:rPr>
              <a:t>システム</a:t>
            </a:r>
            <a:r>
              <a:rPr lang="en-US" altLang="ja-JP" sz="2800" baseline="-25000" dirty="0">
                <a:latin typeface="Hiragino Kaku Gothic Pro W3" panose="020B0300000000000000" pitchFamily="34" charset="-128"/>
                <a:ea typeface="Hiragino Kaku Gothic Pro W3" panose="020B0300000000000000" pitchFamily="34" charset="-128"/>
              </a:rPr>
              <a:t>[1]</a:t>
            </a:r>
            <a:endParaRPr lang="en-US" altLang="ja-JP" sz="2800" dirty="0">
              <a:latin typeface="Hiragino Kaku Gothic Pro W3" panose="020B0300000000000000" pitchFamily="34" charset="-128"/>
              <a:ea typeface="Hiragino Kaku Gothic Pro W3" panose="020B0300000000000000" pitchFamily="34" charset="-128"/>
            </a:endParaRPr>
          </a:p>
        </p:txBody>
      </p:sp>
      <p:sp>
        <p:nvSpPr>
          <p:cNvPr id="18" name="テキスト ボックス 17">
            <a:extLst>
              <a:ext uri="{FF2B5EF4-FFF2-40B4-BE49-F238E27FC236}">
                <a16:creationId xmlns:a16="http://schemas.microsoft.com/office/drawing/2014/main" id="{11E142DC-272A-C24B-B148-99A12E9B253F}"/>
              </a:ext>
            </a:extLst>
          </p:cNvPr>
          <p:cNvSpPr txBox="1"/>
          <p:nvPr/>
        </p:nvSpPr>
        <p:spPr>
          <a:xfrm>
            <a:off x="638653" y="16308245"/>
            <a:ext cx="14246208" cy="3323987"/>
          </a:xfrm>
          <a:prstGeom prst="rect">
            <a:avLst/>
          </a:prstGeom>
          <a:noFill/>
        </p:spPr>
        <p:txBody>
          <a:bodyPr wrap="none" rtlCol="0">
            <a:spAutoFit/>
          </a:bodyPr>
          <a:lstStyle/>
          <a:p>
            <a:pPr marL="571500" indent="-571500">
              <a:lnSpc>
                <a:spcPct val="150000"/>
              </a:lnSpc>
              <a:buFont typeface="Wingdings" pitchFamily="2" charset="2"/>
              <a:buChar char="n"/>
            </a:pPr>
            <a:r>
              <a:rPr kumimoji="1" lang="ja-JP" altLang="en-US" sz="3600">
                <a:solidFill>
                  <a:srgbClr val="0070C0"/>
                </a:solidFill>
                <a:latin typeface="Hiragino Kaku Gothic Pro W3" panose="020B0300000000000000" pitchFamily="34" charset="-128"/>
                <a:ea typeface="Hiragino Kaku Gothic Pro W3" panose="020B0300000000000000" pitchFamily="34" charset="-128"/>
              </a:rPr>
              <a:t>視触覚干渉効果</a:t>
            </a:r>
            <a:endParaRPr kumimoji="1" lang="en-US" altLang="ja-JP" sz="3200" dirty="0">
              <a:latin typeface="Hiragino Kaku Gothic Pro W3" panose="020B0300000000000000" pitchFamily="34" charset="-128"/>
              <a:ea typeface="Hiragino Kaku Gothic Pro W3" panose="020B0300000000000000" pitchFamily="34" charset="-128"/>
            </a:endParaRPr>
          </a:p>
          <a:p>
            <a:pPr marL="1028700" lvl="1" indent="-571500">
              <a:buFont typeface="Wingdings" pitchFamily="2" charset="2"/>
              <a:buChar char="u"/>
            </a:pPr>
            <a:r>
              <a:rPr kumimoji="1" lang="ja-JP" altLang="en-US" sz="3600">
                <a:latin typeface="Hiragino Kaku Gothic Pro W3" panose="020B0300000000000000" pitchFamily="34" charset="-128"/>
                <a:ea typeface="Hiragino Kaku Gothic Pro W3" panose="020B0300000000000000" pitchFamily="34" charset="-128"/>
              </a:rPr>
              <a:t>計算式</a:t>
            </a:r>
            <a:endParaRPr kumimoji="1" lang="en-US" altLang="ja-JP" sz="3600" dirty="0">
              <a:latin typeface="Hiragino Kaku Gothic Pro W3" panose="020B0300000000000000" pitchFamily="34" charset="-128"/>
              <a:ea typeface="Hiragino Kaku Gothic Pro W3" panose="020B0300000000000000" pitchFamily="34" charset="-128"/>
            </a:endParaRPr>
          </a:p>
          <a:p>
            <a:pPr lvl="1"/>
            <a:r>
              <a:rPr kumimoji="1" lang="ja-JP" altLang="en-US" sz="4000" b="1">
                <a:solidFill>
                  <a:srgbClr val="FF0000"/>
                </a:solidFill>
                <a:latin typeface="Hiragino Kaku Gothic Pro W3" panose="020B0300000000000000" pitchFamily="34" charset="-128"/>
                <a:ea typeface="Hiragino Kaku Gothic Pro W3" panose="020B0300000000000000" pitchFamily="34" charset="-128"/>
              </a:rPr>
              <a:t>視触覚干渉効果</a:t>
            </a:r>
            <a:endParaRPr kumimoji="1" lang="en-US" altLang="ja-JP" sz="4000" b="1" dirty="0">
              <a:solidFill>
                <a:srgbClr val="FF0000"/>
              </a:solidFill>
              <a:latin typeface="Hiragino Kaku Gothic Pro W3" panose="020B0300000000000000" pitchFamily="34" charset="-128"/>
              <a:ea typeface="Hiragino Kaku Gothic Pro W3" panose="020B0300000000000000" pitchFamily="34" charset="-128"/>
            </a:endParaRPr>
          </a:p>
          <a:p>
            <a:pPr lvl="1"/>
            <a:r>
              <a:rPr kumimoji="1" lang="ja-JP" altLang="en-US" sz="4000" b="1">
                <a:solidFill>
                  <a:srgbClr val="FF0000"/>
                </a:solidFill>
                <a:latin typeface="Hiragino Kaku Gothic Pro W3" panose="020B0300000000000000" pitchFamily="34" charset="-128"/>
                <a:ea typeface="Hiragino Kaku Gothic Pro W3" panose="020B0300000000000000" pitchFamily="34" charset="-128"/>
              </a:rPr>
              <a:t>＝振動位置と</a:t>
            </a:r>
            <a:r>
              <a:rPr kumimoji="1" lang="en-US" altLang="ja-JP" sz="4000" b="1" dirty="0">
                <a:solidFill>
                  <a:srgbClr val="FF0000"/>
                </a:solidFill>
                <a:latin typeface="Hiragino Kaku Gothic Pro W3" panose="020B0300000000000000" pitchFamily="34" charset="-128"/>
                <a:ea typeface="Hiragino Kaku Gothic Pro W3" panose="020B0300000000000000" pitchFamily="34" charset="-128"/>
              </a:rPr>
              <a:t>LED</a:t>
            </a:r>
            <a:r>
              <a:rPr kumimoji="1" lang="ja-JP" altLang="en-US" sz="4000" b="1">
                <a:solidFill>
                  <a:srgbClr val="FF0000"/>
                </a:solidFill>
                <a:latin typeface="Hiragino Kaku Gothic Pro W3" panose="020B0300000000000000" pitchFamily="34" charset="-128"/>
                <a:ea typeface="Hiragino Kaku Gothic Pro W3" panose="020B0300000000000000" pitchFamily="34" charset="-128"/>
              </a:rPr>
              <a:t>が光った位置が違うときの反応時間</a:t>
            </a:r>
            <a:endParaRPr kumimoji="1" lang="en-US" altLang="ja-JP" sz="4000" b="1" dirty="0">
              <a:solidFill>
                <a:srgbClr val="FF0000"/>
              </a:solidFill>
              <a:latin typeface="Hiragino Kaku Gothic Pro W3" panose="020B0300000000000000" pitchFamily="34" charset="-128"/>
              <a:ea typeface="Hiragino Kaku Gothic Pro W3" panose="020B0300000000000000" pitchFamily="34" charset="-128"/>
            </a:endParaRPr>
          </a:p>
          <a:p>
            <a:pPr lvl="1"/>
            <a:r>
              <a:rPr kumimoji="1" lang="ja-JP" altLang="en-US" sz="4000" b="1">
                <a:solidFill>
                  <a:srgbClr val="FF0000"/>
                </a:solidFill>
                <a:latin typeface="Hiragino Kaku Gothic Pro W3" panose="020B0300000000000000" pitchFamily="34" charset="-128"/>
                <a:ea typeface="Hiragino Kaku Gothic Pro W3" panose="020B0300000000000000" pitchFamily="34" charset="-128"/>
              </a:rPr>
              <a:t>　ー　振動位置と</a:t>
            </a:r>
            <a:r>
              <a:rPr kumimoji="1" lang="en-US" altLang="ja-JP" sz="4000" b="1" dirty="0">
                <a:solidFill>
                  <a:srgbClr val="FF0000"/>
                </a:solidFill>
                <a:latin typeface="Hiragino Kaku Gothic Pro W3" panose="020B0300000000000000" pitchFamily="34" charset="-128"/>
                <a:ea typeface="Hiragino Kaku Gothic Pro W3" panose="020B0300000000000000" pitchFamily="34" charset="-128"/>
              </a:rPr>
              <a:t>LED</a:t>
            </a:r>
            <a:r>
              <a:rPr kumimoji="1" lang="ja-JP" altLang="en-US" sz="4000" b="1">
                <a:solidFill>
                  <a:srgbClr val="FF0000"/>
                </a:solidFill>
                <a:latin typeface="Hiragino Kaku Gothic Pro W3" panose="020B0300000000000000" pitchFamily="34" charset="-128"/>
                <a:ea typeface="Hiragino Kaku Gothic Pro W3" panose="020B0300000000000000" pitchFamily="34" charset="-128"/>
              </a:rPr>
              <a:t>が光った位置が同じときの反応時間</a:t>
            </a:r>
            <a:endParaRPr kumimoji="1" lang="en-US" altLang="ja-JP" sz="4000" b="1" dirty="0">
              <a:solidFill>
                <a:srgbClr val="FF0000"/>
              </a:solidFill>
              <a:latin typeface="Hiragino Kaku Gothic Pro W3" panose="020B0300000000000000" pitchFamily="34" charset="-128"/>
              <a:ea typeface="Hiragino Kaku Gothic Pro W3" panose="020B0300000000000000" pitchFamily="34" charset="-128"/>
            </a:endParaRPr>
          </a:p>
        </p:txBody>
      </p:sp>
      <p:sp>
        <p:nvSpPr>
          <p:cNvPr id="19" name="テキスト ボックス 18">
            <a:extLst>
              <a:ext uri="{FF2B5EF4-FFF2-40B4-BE49-F238E27FC236}">
                <a16:creationId xmlns:a16="http://schemas.microsoft.com/office/drawing/2014/main" id="{43F8AE89-CA89-164C-877D-A35FCEED86C0}"/>
              </a:ext>
            </a:extLst>
          </p:cNvPr>
          <p:cNvSpPr txBox="1"/>
          <p:nvPr/>
        </p:nvSpPr>
        <p:spPr>
          <a:xfrm>
            <a:off x="1399110" y="25411331"/>
            <a:ext cx="13655332" cy="4832092"/>
          </a:xfrm>
          <a:prstGeom prst="rect">
            <a:avLst/>
          </a:prstGeom>
          <a:noFill/>
        </p:spPr>
        <p:txBody>
          <a:bodyPr wrap="square" rtlCol="0">
            <a:spAutoFit/>
          </a:bodyPr>
          <a:lstStyle/>
          <a:p>
            <a:pPr marL="571500" indent="-571500">
              <a:buFont typeface="Wingdings" pitchFamily="2" charset="2"/>
              <a:buChar char="u"/>
            </a:pPr>
            <a:r>
              <a:rPr kumimoji="1" lang="ja-JP" altLang="en-US" sz="3600">
                <a:latin typeface="Hiragino Kaku Gothic Pro W3" panose="020B0300000000000000" pitchFamily="34" charset="-128"/>
                <a:ea typeface="Hiragino Kaku Gothic Pro W3" panose="020B0300000000000000" pitchFamily="34" charset="-128"/>
              </a:rPr>
              <a:t>特徴</a:t>
            </a:r>
            <a:endParaRPr kumimoji="1" lang="en-US" altLang="ja-JP" sz="3600" dirty="0">
              <a:latin typeface="Hiragino Kaku Gothic Pro W3" panose="020B0300000000000000" pitchFamily="34" charset="-128"/>
              <a:ea typeface="Hiragino Kaku Gothic Pro W3" panose="020B0300000000000000" pitchFamily="34" charset="-128"/>
            </a:endParaRPr>
          </a:p>
          <a:p>
            <a:pPr marL="1028700" lvl="1" indent="-571500">
              <a:buFont typeface="Wingdings" pitchFamily="2" charset="2"/>
              <a:buChar char="l"/>
            </a:pPr>
            <a:r>
              <a:rPr kumimoji="1" lang="ja-JP" altLang="en-US" sz="3200">
                <a:latin typeface="Hiragino Kaku Gothic Pro W3" panose="020B0300000000000000" pitchFamily="34" charset="-128"/>
                <a:ea typeface="Hiragino Kaku Gothic Pro W3" panose="020B0300000000000000" pitchFamily="34" charset="-128"/>
              </a:rPr>
              <a:t>視覚刺激</a:t>
            </a:r>
            <a:r>
              <a:rPr kumimoji="1" lang="en-US" altLang="ja-JP" sz="3200" dirty="0">
                <a:latin typeface="Hiragino Kaku Gothic Pro W3" panose="020B0300000000000000" pitchFamily="34" charset="-128"/>
                <a:ea typeface="Hiragino Kaku Gothic Pro W3" panose="020B0300000000000000" pitchFamily="34" charset="-128"/>
              </a:rPr>
              <a:t>(LED)</a:t>
            </a:r>
            <a:r>
              <a:rPr kumimoji="1" lang="ja-JP" altLang="en-US" sz="3200">
                <a:latin typeface="Hiragino Kaku Gothic Pro W3" panose="020B0300000000000000" pitchFamily="34" charset="-128"/>
                <a:ea typeface="Hiragino Kaku Gothic Pro W3" panose="020B0300000000000000" pitchFamily="34" charset="-128"/>
              </a:rPr>
              <a:t>が自分の手以外についている時、干渉効果はその物体を、どの程度自分の手であると感じているかで効果の値が変化する</a:t>
            </a:r>
            <a:endParaRPr kumimoji="1" lang="en-US" altLang="ja-JP" sz="3200" dirty="0">
              <a:latin typeface="Hiragino Kaku Gothic Pro W3" panose="020B0300000000000000" pitchFamily="34" charset="-128"/>
              <a:ea typeface="Hiragino Kaku Gothic Pro W3" panose="020B0300000000000000" pitchFamily="34" charset="-128"/>
            </a:endParaRPr>
          </a:p>
          <a:p>
            <a:pPr lvl="2"/>
            <a:r>
              <a:rPr kumimoji="1" lang="ja-JP" altLang="en-US" sz="3200">
                <a:latin typeface="Hiragino Kaku Gothic Pro W3" panose="020B0300000000000000" pitchFamily="34" charset="-128"/>
                <a:ea typeface="Hiragino Kaku Gothic Pro W3" panose="020B0300000000000000" pitchFamily="34" charset="-128"/>
              </a:rPr>
              <a:t>→</a:t>
            </a:r>
            <a:r>
              <a:rPr kumimoji="1" lang="en-US" altLang="ja-JP" sz="3200" dirty="0">
                <a:latin typeface="Hiragino Kaku Gothic Pro W3" panose="020B0300000000000000" pitchFamily="34" charset="-128"/>
                <a:ea typeface="Hiragino Kaku Gothic Pro W3" panose="020B0300000000000000" pitchFamily="34" charset="-128"/>
              </a:rPr>
              <a:t>Rubber Hand Illusion</a:t>
            </a:r>
            <a:r>
              <a:rPr kumimoji="1" lang="ja-JP" altLang="en-US" sz="3200">
                <a:latin typeface="Hiragino Kaku Gothic Pro W3" panose="020B0300000000000000" pitchFamily="34" charset="-128"/>
                <a:ea typeface="Hiragino Kaku Gothic Pro W3" panose="020B0300000000000000" pitchFamily="34" charset="-128"/>
              </a:rPr>
              <a:t>などのゴム手袋などで確認された</a:t>
            </a:r>
            <a:r>
              <a:rPr kumimoji="1" lang="en-US" altLang="ja-JP" sz="3200" baseline="-25000" dirty="0">
                <a:latin typeface="Hiragino Kaku Gothic Pro W3" panose="020B0300000000000000" pitchFamily="34" charset="-128"/>
                <a:ea typeface="Hiragino Kaku Gothic Pro W3" panose="020B0300000000000000" pitchFamily="34" charset="-128"/>
              </a:rPr>
              <a:t>[3]</a:t>
            </a:r>
            <a:r>
              <a:rPr kumimoji="1" lang="ja-JP" altLang="en-US" sz="3200">
                <a:latin typeface="Hiragino Kaku Gothic Pro W3" panose="020B0300000000000000" pitchFamily="34" charset="-128"/>
                <a:ea typeface="Hiragino Kaku Gothic Pro W3" panose="020B0300000000000000" pitchFamily="34" charset="-128"/>
              </a:rPr>
              <a:t>。</a:t>
            </a:r>
            <a:endParaRPr kumimoji="1" lang="en-US" altLang="ja-JP" sz="3200" dirty="0">
              <a:latin typeface="Hiragino Kaku Gothic Pro W3" panose="020B0300000000000000" pitchFamily="34" charset="-128"/>
              <a:ea typeface="Hiragino Kaku Gothic Pro W3" panose="020B0300000000000000" pitchFamily="34" charset="-128"/>
            </a:endParaRPr>
          </a:p>
          <a:p>
            <a:pPr lvl="2"/>
            <a:r>
              <a:rPr kumimoji="1" lang="en-US" altLang="ja-JP" sz="4000" b="1" dirty="0">
                <a:solidFill>
                  <a:srgbClr val="FF0000"/>
                </a:solidFill>
                <a:latin typeface="Hiragino Kaku Gothic Pro W3" panose="020B0300000000000000" pitchFamily="34" charset="-128"/>
                <a:ea typeface="Hiragino Kaku Gothic Pro W3" panose="020B0300000000000000" pitchFamily="34" charset="-128"/>
              </a:rPr>
              <a:t>VR</a:t>
            </a:r>
            <a:r>
              <a:rPr kumimoji="1" lang="ja-JP" altLang="en-US" sz="4000" b="1">
                <a:solidFill>
                  <a:srgbClr val="FF0000"/>
                </a:solidFill>
                <a:latin typeface="Hiragino Kaku Gothic Pro W3" panose="020B0300000000000000" pitchFamily="34" charset="-128"/>
                <a:ea typeface="Hiragino Kaku Gothic Pro W3" panose="020B0300000000000000" pitchFamily="34" charset="-128"/>
              </a:rPr>
              <a:t>アバターでも同様の効果が現れる可能性がある。</a:t>
            </a:r>
            <a:endParaRPr kumimoji="1" lang="en-US" altLang="ja-JP" sz="4000" b="1" dirty="0">
              <a:solidFill>
                <a:srgbClr val="FF0000"/>
              </a:solidFill>
              <a:latin typeface="Hiragino Kaku Gothic Pro W3" panose="020B0300000000000000" pitchFamily="34" charset="-128"/>
              <a:ea typeface="Hiragino Kaku Gothic Pro W3" panose="020B0300000000000000" pitchFamily="34" charset="-128"/>
            </a:endParaRPr>
          </a:p>
          <a:p>
            <a:pPr marL="1028700" lvl="1" indent="-571500">
              <a:buFont typeface="Wingdings" pitchFamily="2" charset="2"/>
              <a:buChar char="l"/>
            </a:pPr>
            <a:r>
              <a:rPr kumimoji="1" lang="ja-JP" altLang="en-US" sz="3200">
                <a:latin typeface="Hiragino Kaku Gothic Pro W3" panose="020B0300000000000000" pitchFamily="34" charset="-128"/>
                <a:ea typeface="Hiragino Kaku Gothic Pro W3" panose="020B0300000000000000" pitchFamily="34" charset="-128"/>
              </a:rPr>
              <a:t>視触覚干渉効果について、知っていても知らなくても、同様の効果が発生する。</a:t>
            </a:r>
            <a:endParaRPr kumimoji="1" lang="en-US" altLang="ja-JP" sz="3200" dirty="0">
              <a:latin typeface="Hiragino Kaku Gothic Pro W3" panose="020B0300000000000000" pitchFamily="34" charset="-128"/>
              <a:ea typeface="Hiragino Kaku Gothic Pro W3" panose="020B0300000000000000" pitchFamily="34" charset="-128"/>
            </a:endParaRPr>
          </a:p>
          <a:p>
            <a:pPr lvl="2"/>
            <a:r>
              <a:rPr kumimoji="1" lang="ja-JP" altLang="en-US" sz="4000">
                <a:latin typeface="Hiragino Kaku Gothic Pro W3" panose="020B0300000000000000" pitchFamily="34" charset="-128"/>
                <a:ea typeface="Hiragino Kaku Gothic Pro W3" panose="020B0300000000000000" pitchFamily="34" charset="-128"/>
              </a:rPr>
              <a:t>→</a:t>
            </a:r>
            <a:r>
              <a:rPr kumimoji="1" lang="ja-JP" altLang="en-US" sz="4000" b="1">
                <a:solidFill>
                  <a:srgbClr val="FF0000"/>
                </a:solidFill>
                <a:latin typeface="Hiragino Kaku Gothic Pro W3" panose="020B0300000000000000" pitchFamily="34" charset="-128"/>
                <a:ea typeface="Hiragino Kaku Gothic Pro W3" panose="020B0300000000000000" pitchFamily="34" charset="-128"/>
              </a:rPr>
              <a:t>主観の影響が小さい。</a:t>
            </a:r>
          </a:p>
        </p:txBody>
      </p:sp>
      <p:sp>
        <p:nvSpPr>
          <p:cNvPr id="20" name="下矢印 19">
            <a:extLst>
              <a:ext uri="{FF2B5EF4-FFF2-40B4-BE49-F238E27FC236}">
                <a16:creationId xmlns:a16="http://schemas.microsoft.com/office/drawing/2014/main" id="{3A5950F7-CD07-A949-9536-F56FAE09114F}"/>
              </a:ext>
            </a:extLst>
          </p:cNvPr>
          <p:cNvSpPr/>
          <p:nvPr/>
        </p:nvSpPr>
        <p:spPr>
          <a:xfrm>
            <a:off x="5666118" y="30282406"/>
            <a:ext cx="1691153" cy="9059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9D39D1EF-BD58-AF47-B76F-19ACBB0B11F7}"/>
              </a:ext>
            </a:extLst>
          </p:cNvPr>
          <p:cNvSpPr txBox="1"/>
          <p:nvPr/>
        </p:nvSpPr>
        <p:spPr>
          <a:xfrm>
            <a:off x="775273" y="31312787"/>
            <a:ext cx="14341446" cy="1323439"/>
          </a:xfrm>
          <a:prstGeom prst="rect">
            <a:avLst/>
          </a:prstGeom>
          <a:noFill/>
        </p:spPr>
        <p:txBody>
          <a:bodyPr wrap="square" rtlCol="0">
            <a:spAutoFit/>
          </a:bodyPr>
          <a:lstStyle/>
          <a:p>
            <a:r>
              <a:rPr kumimoji="1" lang="en-US" altLang="ja-JP" sz="4000" b="1" dirty="0">
                <a:solidFill>
                  <a:srgbClr val="FF0000"/>
                </a:solidFill>
                <a:latin typeface="Hiragino Kaku Gothic Pro W3" panose="020B0300000000000000" pitchFamily="34" charset="-128"/>
                <a:ea typeface="Hiragino Kaku Gothic Pro W3" panose="020B0300000000000000" pitchFamily="34" charset="-128"/>
              </a:rPr>
              <a:t>VR</a:t>
            </a:r>
            <a:r>
              <a:rPr kumimoji="1" lang="ja-JP" altLang="en-US" sz="4000" b="1">
                <a:solidFill>
                  <a:srgbClr val="FF0000"/>
                </a:solidFill>
                <a:latin typeface="Hiragino Kaku Gothic Pro W3" panose="020B0300000000000000" pitchFamily="34" charset="-128"/>
                <a:ea typeface="Hiragino Kaku Gothic Pro W3" panose="020B0300000000000000" pitchFamily="34" charset="-128"/>
              </a:rPr>
              <a:t>アバターへの身体所有感を客観的に評価できる可能性がある。</a:t>
            </a:r>
          </a:p>
        </p:txBody>
      </p:sp>
      <p:sp>
        <p:nvSpPr>
          <p:cNvPr id="23" name="テキスト ボックス 22">
            <a:extLst>
              <a:ext uri="{FF2B5EF4-FFF2-40B4-BE49-F238E27FC236}">
                <a16:creationId xmlns:a16="http://schemas.microsoft.com/office/drawing/2014/main" id="{F5967D2B-16FB-8F4A-A3A6-41788044996C}"/>
              </a:ext>
            </a:extLst>
          </p:cNvPr>
          <p:cNvSpPr txBox="1"/>
          <p:nvPr/>
        </p:nvSpPr>
        <p:spPr>
          <a:xfrm>
            <a:off x="15804980" y="3587318"/>
            <a:ext cx="14190662" cy="5909310"/>
          </a:xfrm>
          <a:prstGeom prst="rect">
            <a:avLst/>
          </a:prstGeom>
          <a:noFill/>
        </p:spPr>
        <p:txBody>
          <a:bodyPr wrap="square" rtlCol="0">
            <a:spAutoFit/>
          </a:bodyPr>
          <a:lstStyle/>
          <a:p>
            <a:pPr>
              <a:lnSpc>
                <a:spcPct val="150000"/>
              </a:lnSpc>
            </a:pPr>
            <a:r>
              <a:rPr kumimoji="1" lang="en-US" altLang="ja-JP" sz="4400" dirty="0">
                <a:solidFill>
                  <a:srgbClr val="92D050"/>
                </a:solidFill>
                <a:latin typeface="Hiragino Kaku Gothic Pro W3" panose="020B0300000000000000" pitchFamily="34" charset="-128"/>
                <a:ea typeface="Hiragino Kaku Gothic Pro W3" panose="020B0300000000000000" pitchFamily="34" charset="-128"/>
              </a:rPr>
              <a:t>3.</a:t>
            </a:r>
            <a:r>
              <a:rPr kumimoji="1" lang="ja-JP" altLang="en-US" sz="4400" b="1">
                <a:solidFill>
                  <a:srgbClr val="92D050"/>
                </a:solidFill>
                <a:latin typeface="Hiragino Kaku Gothic Pro W3" panose="020B0300000000000000" pitchFamily="34" charset="-128"/>
                <a:ea typeface="Hiragino Kaku Gothic Pro W3" panose="020B0300000000000000" pitchFamily="34" charset="-128"/>
              </a:rPr>
              <a:t>実験内容</a:t>
            </a:r>
            <a:endParaRPr kumimoji="1" lang="en-US" altLang="ja-JP" sz="4400" b="1" dirty="0">
              <a:solidFill>
                <a:srgbClr val="92D050"/>
              </a:solidFill>
              <a:latin typeface="Hiragino Kaku Gothic Pro W3" panose="020B0300000000000000" pitchFamily="34" charset="-128"/>
              <a:ea typeface="Hiragino Kaku Gothic Pro W3" panose="020B0300000000000000" pitchFamily="34" charset="-128"/>
            </a:endParaRPr>
          </a:p>
          <a:p>
            <a:pPr marL="571500" indent="-571500">
              <a:buFont typeface="Wingdings" pitchFamily="2" charset="2"/>
              <a:buChar char="n"/>
            </a:pPr>
            <a:r>
              <a:rPr kumimoji="1" lang="ja-JP" altLang="en-US" sz="3600">
                <a:solidFill>
                  <a:srgbClr val="0070C0"/>
                </a:solidFill>
                <a:latin typeface="Hiragino Kaku Gothic Pro W3" panose="020B0300000000000000" pitchFamily="34" charset="-128"/>
                <a:ea typeface="Hiragino Kaku Gothic Pro W3" panose="020B0300000000000000" pitchFamily="34" charset="-128"/>
              </a:rPr>
              <a:t>実験目的</a:t>
            </a:r>
            <a:endParaRPr kumimoji="1" lang="en-US" altLang="ja-JP" sz="3600" dirty="0">
              <a:solidFill>
                <a:srgbClr val="0070C0"/>
              </a:solidFill>
              <a:latin typeface="Hiragino Kaku Gothic Pro W3" panose="020B0300000000000000" pitchFamily="34" charset="-128"/>
              <a:ea typeface="Hiragino Kaku Gothic Pro W3" panose="020B0300000000000000" pitchFamily="34" charset="-128"/>
            </a:endParaRPr>
          </a:p>
          <a:p>
            <a:pPr marL="1028700" lvl="1" indent="-571500">
              <a:buFont typeface="Wingdings" pitchFamily="2" charset="2"/>
              <a:buChar char="u"/>
            </a:pPr>
            <a:r>
              <a:rPr kumimoji="1" lang="en-US" altLang="ja-JP" sz="3200" dirty="0">
                <a:latin typeface="Hiragino Kaku Gothic Pro W3" panose="020B0300000000000000" pitchFamily="34" charset="-128"/>
                <a:ea typeface="Hiragino Kaku Gothic Pro W3" panose="020B0300000000000000" pitchFamily="34" charset="-128"/>
              </a:rPr>
              <a:t>VR</a:t>
            </a:r>
            <a:r>
              <a:rPr kumimoji="1" lang="ja-JP" altLang="en-US" sz="3200">
                <a:latin typeface="Hiragino Kaku Gothic Pro W3" panose="020B0300000000000000" pitchFamily="34" charset="-128"/>
                <a:ea typeface="Hiragino Kaku Gothic Pro W3" panose="020B0300000000000000" pitchFamily="34" charset="-128"/>
              </a:rPr>
              <a:t>アバターに身体所有感をどの程度獲得しているかを</a:t>
            </a:r>
            <a:r>
              <a:rPr kumimoji="1" lang="en-US" altLang="ja-JP" sz="3200" dirty="0">
                <a:latin typeface="Hiragino Kaku Gothic Pro W3" panose="020B0300000000000000" pitchFamily="34" charset="-128"/>
                <a:ea typeface="Hiragino Kaku Gothic Pro W3" panose="020B0300000000000000" pitchFamily="34" charset="-128"/>
              </a:rPr>
              <a:t>CCE</a:t>
            </a:r>
            <a:r>
              <a:rPr kumimoji="1" lang="ja-JP" altLang="en-US" sz="3200">
                <a:latin typeface="Hiragino Kaku Gothic Pro W3" panose="020B0300000000000000" pitchFamily="34" charset="-128"/>
                <a:ea typeface="Hiragino Kaku Gothic Pro W3" panose="020B0300000000000000" pitchFamily="34" charset="-128"/>
              </a:rPr>
              <a:t>で計測し、条件間で比較を行う。</a:t>
            </a:r>
            <a:endParaRPr kumimoji="1" lang="en-US" altLang="ja-JP" sz="3200" dirty="0">
              <a:latin typeface="Hiragino Kaku Gothic Pro W3" panose="020B0300000000000000" pitchFamily="34" charset="-128"/>
              <a:ea typeface="Hiragino Kaku Gothic Pro W3" panose="020B0300000000000000" pitchFamily="34" charset="-128"/>
            </a:endParaRPr>
          </a:p>
          <a:p>
            <a:pPr marL="571500" indent="-571500">
              <a:buFont typeface="Wingdings" pitchFamily="2" charset="2"/>
              <a:buChar char="n"/>
            </a:pPr>
            <a:r>
              <a:rPr kumimoji="1" lang="ja-JP" altLang="en-US" sz="3600">
                <a:solidFill>
                  <a:srgbClr val="0070C0"/>
                </a:solidFill>
                <a:latin typeface="Hiragino Kaku Gothic Pro W3" panose="020B0300000000000000" pitchFamily="34" charset="-128"/>
                <a:ea typeface="Hiragino Kaku Gothic Pro W3" panose="020B0300000000000000" pitchFamily="34" charset="-128"/>
              </a:rPr>
              <a:t>実験方法</a:t>
            </a:r>
            <a:endParaRPr kumimoji="1" lang="en-US" altLang="ja-JP" sz="3600" dirty="0">
              <a:solidFill>
                <a:srgbClr val="0070C0"/>
              </a:solidFill>
              <a:latin typeface="Hiragino Kaku Gothic Pro W3" panose="020B0300000000000000" pitchFamily="34" charset="-128"/>
              <a:ea typeface="Hiragino Kaku Gothic Pro W3" panose="020B0300000000000000" pitchFamily="34" charset="-128"/>
            </a:endParaRPr>
          </a:p>
          <a:p>
            <a:pPr marL="1200150" lvl="1" indent="-742950">
              <a:buFont typeface="+mj-lt"/>
              <a:buAutoNum type="arabicPeriod"/>
            </a:pPr>
            <a:r>
              <a:rPr kumimoji="1" lang="ja-JP" altLang="en-US" sz="3200">
                <a:latin typeface="Hiragino Kaku Gothic Pro W3" panose="020B0300000000000000" pitchFamily="34" charset="-128"/>
                <a:ea typeface="Hiragino Kaku Gothic Pro W3" panose="020B0300000000000000" pitchFamily="34" charset="-128"/>
              </a:rPr>
              <a:t>視触覚干渉課題の練習を行う。</a:t>
            </a:r>
            <a:endParaRPr kumimoji="1" lang="en-US" altLang="ja-JP" sz="3200" dirty="0">
              <a:latin typeface="Hiragino Kaku Gothic Pro W3" panose="020B0300000000000000" pitchFamily="34" charset="-128"/>
              <a:ea typeface="Hiragino Kaku Gothic Pro W3" panose="020B0300000000000000" pitchFamily="34" charset="-128"/>
            </a:endParaRPr>
          </a:p>
          <a:p>
            <a:pPr marL="1200150" lvl="1" indent="-742950">
              <a:buFont typeface="+mj-lt"/>
              <a:buAutoNum type="arabicPeriod"/>
            </a:pPr>
            <a:r>
              <a:rPr kumimoji="1" lang="ja-JP" altLang="en-US" sz="3200">
                <a:latin typeface="Hiragino Kaku Gothic Pro W3" panose="020B0300000000000000" pitchFamily="34" charset="-128"/>
                <a:ea typeface="Hiragino Kaku Gothic Pro W3" panose="020B0300000000000000" pitchFamily="34" charset="-128"/>
              </a:rPr>
              <a:t>手を用いた簡単なタスクを行う。</a:t>
            </a:r>
            <a:endParaRPr kumimoji="1" lang="en-US" altLang="ja-JP" sz="3200" dirty="0">
              <a:latin typeface="Hiragino Kaku Gothic Pro W3" panose="020B0300000000000000" pitchFamily="34" charset="-128"/>
              <a:ea typeface="Hiragino Kaku Gothic Pro W3" panose="020B0300000000000000" pitchFamily="34" charset="-128"/>
            </a:endParaRPr>
          </a:p>
          <a:p>
            <a:pPr marL="1200150" lvl="1" indent="-742950">
              <a:buFont typeface="+mj-lt"/>
              <a:buAutoNum type="arabicPeriod"/>
            </a:pPr>
            <a:r>
              <a:rPr kumimoji="1" lang="ja-JP" altLang="en-US" sz="3200">
                <a:latin typeface="Hiragino Kaku Gothic Pro W3" panose="020B0300000000000000" pitchFamily="34" charset="-128"/>
                <a:ea typeface="Hiragino Kaku Gothic Pro W3" panose="020B0300000000000000" pitchFamily="34" charset="-128"/>
              </a:rPr>
              <a:t>視触覚干渉課題を行い、効果を計算する。</a:t>
            </a:r>
            <a:endParaRPr kumimoji="1" lang="en-US" altLang="ja-JP" sz="3200" dirty="0">
              <a:latin typeface="Hiragino Kaku Gothic Pro W3" panose="020B0300000000000000" pitchFamily="34" charset="-128"/>
              <a:ea typeface="Hiragino Kaku Gothic Pro W3" panose="020B0300000000000000" pitchFamily="34" charset="-128"/>
            </a:endParaRPr>
          </a:p>
          <a:p>
            <a:pPr marL="571500" indent="-571500">
              <a:buFont typeface="Wingdings" pitchFamily="2" charset="2"/>
              <a:buChar char="n"/>
            </a:pPr>
            <a:r>
              <a:rPr kumimoji="1" lang="ja-JP" altLang="en-US" sz="3600">
                <a:solidFill>
                  <a:srgbClr val="0070C0"/>
                </a:solidFill>
                <a:latin typeface="Hiragino Kaku Gothic Pro W3" panose="020B0300000000000000" pitchFamily="34" charset="-128"/>
                <a:ea typeface="Hiragino Kaku Gothic Pro W3" panose="020B0300000000000000" pitchFamily="34" charset="-128"/>
              </a:rPr>
              <a:t>実験因子</a:t>
            </a:r>
            <a:endParaRPr kumimoji="1" lang="en-US" altLang="ja-JP" sz="3600" dirty="0">
              <a:solidFill>
                <a:srgbClr val="0070C0"/>
              </a:solidFill>
              <a:latin typeface="Hiragino Kaku Gothic Pro W3" panose="020B0300000000000000" pitchFamily="34" charset="-128"/>
              <a:ea typeface="Hiragino Kaku Gothic Pro W3" panose="020B0300000000000000" pitchFamily="34" charset="-128"/>
            </a:endParaRPr>
          </a:p>
          <a:p>
            <a:pPr marL="1028700" lvl="1" indent="-571500">
              <a:buFont typeface="Wingdings" pitchFamily="2" charset="2"/>
              <a:buChar char="u"/>
            </a:pPr>
            <a:r>
              <a:rPr kumimoji="1" lang="ja-JP" altLang="en-US" sz="3200">
                <a:latin typeface="Hiragino Kaku Gothic Pro W3" panose="020B0300000000000000" pitchFamily="34" charset="-128"/>
                <a:ea typeface="Hiragino Kaku Gothic Pro W3" panose="020B0300000000000000" pitchFamily="34" charset="-128"/>
              </a:rPr>
              <a:t>手のモデル＊追従条件</a:t>
            </a:r>
            <a:r>
              <a:rPr kumimoji="1" lang="en-US" altLang="ja-JP" sz="3200" dirty="0">
                <a:latin typeface="Hiragino Kaku Gothic Pro W3" panose="020B0300000000000000" pitchFamily="34" charset="-128"/>
                <a:ea typeface="Hiragino Kaku Gothic Pro W3" panose="020B0300000000000000" pitchFamily="34" charset="-128"/>
              </a:rPr>
              <a:t>(</a:t>
            </a:r>
            <a:r>
              <a:rPr kumimoji="1" lang="ja-JP" altLang="en-US" sz="3200">
                <a:latin typeface="Hiragino Kaku Gothic Pro W3" panose="020B0300000000000000" pitchFamily="34" charset="-128"/>
                <a:ea typeface="Hiragino Kaku Gothic Pro W3" panose="020B0300000000000000" pitchFamily="34" charset="-128"/>
              </a:rPr>
              <a:t>追従・非追従</a:t>
            </a:r>
            <a:r>
              <a:rPr kumimoji="1" lang="en-US" altLang="ja-JP" sz="3200" dirty="0">
                <a:latin typeface="Hiragino Kaku Gothic Pro W3" panose="020B0300000000000000" pitchFamily="34" charset="-128"/>
                <a:ea typeface="Hiragino Kaku Gothic Pro W3" panose="020B0300000000000000" pitchFamily="34" charset="-128"/>
              </a:rPr>
              <a:t>)</a:t>
            </a:r>
            <a:r>
              <a:rPr kumimoji="1" lang="ja-JP" altLang="en-US" sz="3200">
                <a:latin typeface="Hiragino Kaku Gothic Pro W3" panose="020B0300000000000000" pitchFamily="34" charset="-128"/>
                <a:ea typeface="Hiragino Kaku Gothic Pro W3" panose="020B0300000000000000" pitchFamily="34" charset="-128"/>
              </a:rPr>
              <a:t>＝</a:t>
            </a:r>
            <a:r>
              <a:rPr kumimoji="1" lang="en-US" altLang="ja-JP" sz="3200" dirty="0">
                <a:latin typeface="Hiragino Kaku Gothic Pro W3" panose="020B0300000000000000" pitchFamily="34" charset="-128"/>
                <a:ea typeface="Hiragino Kaku Gothic Pro W3" panose="020B0300000000000000" pitchFamily="34" charset="-128"/>
              </a:rPr>
              <a:t>6</a:t>
            </a:r>
            <a:r>
              <a:rPr kumimoji="1" lang="ja-JP" altLang="en-US" sz="3200">
                <a:latin typeface="Hiragino Kaku Gothic Pro W3" panose="020B0300000000000000" pitchFamily="34" charset="-128"/>
                <a:ea typeface="Hiragino Kaku Gothic Pro W3" panose="020B0300000000000000" pitchFamily="34" charset="-128"/>
              </a:rPr>
              <a:t>条件</a:t>
            </a:r>
            <a:endParaRPr kumimoji="1" lang="en-US" altLang="ja-JP" sz="3200" dirty="0">
              <a:latin typeface="Hiragino Kaku Gothic Pro W3" panose="020B0300000000000000" pitchFamily="34" charset="-128"/>
              <a:ea typeface="Hiragino Kaku Gothic Pro W3" panose="020B0300000000000000" pitchFamily="34" charset="-128"/>
            </a:endParaRPr>
          </a:p>
        </p:txBody>
      </p:sp>
      <p:grpSp>
        <p:nvGrpSpPr>
          <p:cNvPr id="43" name="グループ化 42">
            <a:extLst>
              <a:ext uri="{FF2B5EF4-FFF2-40B4-BE49-F238E27FC236}">
                <a16:creationId xmlns:a16="http://schemas.microsoft.com/office/drawing/2014/main" id="{31CC98A3-23F6-3746-BDEB-B343407C2DF0}"/>
              </a:ext>
            </a:extLst>
          </p:cNvPr>
          <p:cNvGrpSpPr/>
          <p:nvPr/>
        </p:nvGrpSpPr>
        <p:grpSpPr>
          <a:xfrm>
            <a:off x="16233069" y="9552360"/>
            <a:ext cx="13099876" cy="4419615"/>
            <a:chOff x="16008423" y="10782719"/>
            <a:chExt cx="13099876" cy="4700956"/>
          </a:xfrm>
        </p:grpSpPr>
        <p:pic>
          <p:nvPicPr>
            <p:cNvPr id="26" name="図 25">
              <a:extLst>
                <a:ext uri="{FF2B5EF4-FFF2-40B4-BE49-F238E27FC236}">
                  <a16:creationId xmlns:a16="http://schemas.microsoft.com/office/drawing/2014/main" id="{05DF5C16-B3EA-D54F-B02A-2582373090DC}"/>
                </a:ext>
              </a:extLst>
            </p:cNvPr>
            <p:cNvPicPr>
              <a:picLocks noChangeAspect="1"/>
            </p:cNvPicPr>
            <p:nvPr/>
          </p:nvPicPr>
          <p:blipFill>
            <a:blip r:embed="rId5"/>
            <a:stretch>
              <a:fillRect/>
            </a:stretch>
          </p:blipFill>
          <p:spPr>
            <a:xfrm>
              <a:off x="16008423" y="10782719"/>
              <a:ext cx="3921442" cy="3865396"/>
            </a:xfrm>
            <a:prstGeom prst="rect">
              <a:avLst/>
            </a:prstGeom>
          </p:spPr>
        </p:pic>
        <p:pic>
          <p:nvPicPr>
            <p:cNvPr id="28" name="図 27">
              <a:extLst>
                <a:ext uri="{FF2B5EF4-FFF2-40B4-BE49-F238E27FC236}">
                  <a16:creationId xmlns:a16="http://schemas.microsoft.com/office/drawing/2014/main" id="{22A73AA9-3DD5-8944-A576-6507360C9414}"/>
                </a:ext>
              </a:extLst>
            </p:cNvPr>
            <p:cNvPicPr>
              <a:picLocks noChangeAspect="1"/>
            </p:cNvPicPr>
            <p:nvPr/>
          </p:nvPicPr>
          <p:blipFill>
            <a:blip r:embed="rId6"/>
            <a:stretch>
              <a:fillRect/>
            </a:stretch>
          </p:blipFill>
          <p:spPr>
            <a:xfrm>
              <a:off x="20683956" y="10822506"/>
              <a:ext cx="3748812" cy="3820318"/>
            </a:xfrm>
            <a:prstGeom prst="rect">
              <a:avLst/>
            </a:prstGeom>
          </p:spPr>
        </p:pic>
        <p:pic>
          <p:nvPicPr>
            <p:cNvPr id="30" name="図 29" descr="座る, 食品, テーブル, コンピュータ が含まれている画像&#10;&#10;自動的に生成された説明">
              <a:extLst>
                <a:ext uri="{FF2B5EF4-FFF2-40B4-BE49-F238E27FC236}">
                  <a16:creationId xmlns:a16="http://schemas.microsoft.com/office/drawing/2014/main" id="{838D5F36-E26F-D84F-B6D8-022089A1E1D0}"/>
                </a:ext>
              </a:extLst>
            </p:cNvPr>
            <p:cNvPicPr>
              <a:picLocks noChangeAspect="1"/>
            </p:cNvPicPr>
            <p:nvPr/>
          </p:nvPicPr>
          <p:blipFill>
            <a:blip r:embed="rId7"/>
            <a:stretch>
              <a:fillRect/>
            </a:stretch>
          </p:blipFill>
          <p:spPr>
            <a:xfrm>
              <a:off x="25186858" y="10822505"/>
              <a:ext cx="3921441" cy="3864333"/>
            </a:xfrm>
            <a:prstGeom prst="rect">
              <a:avLst/>
            </a:prstGeom>
          </p:spPr>
        </p:pic>
        <p:sp>
          <p:nvSpPr>
            <p:cNvPr id="32" name="テキスト ボックス 31">
              <a:extLst>
                <a:ext uri="{FF2B5EF4-FFF2-40B4-BE49-F238E27FC236}">
                  <a16:creationId xmlns:a16="http://schemas.microsoft.com/office/drawing/2014/main" id="{CA9056CB-FE50-9C4F-83A7-671AF32442FD}"/>
                </a:ext>
              </a:extLst>
            </p:cNvPr>
            <p:cNvSpPr txBox="1"/>
            <p:nvPr/>
          </p:nvSpPr>
          <p:spPr>
            <a:xfrm>
              <a:off x="16427434" y="14861673"/>
              <a:ext cx="1980029" cy="556527"/>
            </a:xfrm>
            <a:prstGeom prst="rect">
              <a:avLst/>
            </a:prstGeom>
            <a:noFill/>
          </p:spPr>
          <p:txBody>
            <a:bodyPr wrap="none" rtlCol="0">
              <a:spAutoFit/>
            </a:bodyPr>
            <a:lstStyle/>
            <a:p>
              <a:r>
                <a:rPr kumimoji="1" lang="ja-JP" altLang="en-US" sz="2800">
                  <a:latin typeface="Hiragino Kaku Gothic Pro W3" panose="020B0300000000000000" pitchFamily="34" charset="-128"/>
                  <a:ea typeface="Hiragino Kaku Gothic Pro W3" panose="020B0300000000000000" pitchFamily="34" charset="-128"/>
                </a:rPr>
                <a:t>：肌色の手</a:t>
              </a:r>
            </a:p>
          </p:txBody>
        </p:sp>
        <p:sp>
          <p:nvSpPr>
            <p:cNvPr id="34" name="テキスト ボックス 33">
              <a:extLst>
                <a:ext uri="{FF2B5EF4-FFF2-40B4-BE49-F238E27FC236}">
                  <a16:creationId xmlns:a16="http://schemas.microsoft.com/office/drawing/2014/main" id="{54AF1F42-E99F-1D4E-BACD-9482D6B152D8}"/>
                </a:ext>
              </a:extLst>
            </p:cNvPr>
            <p:cNvSpPr txBox="1"/>
            <p:nvPr/>
          </p:nvSpPr>
          <p:spPr>
            <a:xfrm>
              <a:off x="20683956" y="14923228"/>
              <a:ext cx="2954655" cy="556527"/>
            </a:xfrm>
            <a:prstGeom prst="rect">
              <a:avLst/>
            </a:prstGeom>
            <a:noFill/>
          </p:spPr>
          <p:txBody>
            <a:bodyPr wrap="none" rtlCol="0">
              <a:spAutoFit/>
            </a:bodyPr>
            <a:lstStyle/>
            <a:p>
              <a:r>
                <a:rPr kumimoji="1" lang="ja-JP" altLang="en-US" sz="2800">
                  <a:latin typeface="Hiragino Kaku Gothic Pro W3" panose="020B0300000000000000" pitchFamily="34" charset="-128"/>
                  <a:ea typeface="Hiragino Kaku Gothic Pro W3" panose="020B0300000000000000" pitchFamily="34" charset="-128"/>
                </a:rPr>
                <a:t>：５つの球</a:t>
              </a:r>
              <a:r>
                <a:rPr kumimoji="1" lang="en-US" altLang="ja-JP" sz="2800" dirty="0">
                  <a:latin typeface="Hiragino Kaku Gothic Pro W3" panose="020B0300000000000000" pitchFamily="34" charset="-128"/>
                  <a:ea typeface="Hiragino Kaku Gothic Pro W3" panose="020B0300000000000000" pitchFamily="34" charset="-128"/>
                </a:rPr>
                <a:t>(</a:t>
              </a:r>
              <a:r>
                <a:rPr kumimoji="1" lang="ja-JP" altLang="en-US" sz="2800">
                  <a:latin typeface="Hiragino Kaku Gothic Pro W3" panose="020B0300000000000000" pitchFamily="34" charset="-128"/>
                  <a:ea typeface="Hiragino Kaku Gothic Pro W3" panose="020B0300000000000000" pitchFamily="34" charset="-128"/>
                </a:rPr>
                <a:t>指先</a:t>
              </a:r>
              <a:r>
                <a:rPr kumimoji="1" lang="en-US" altLang="ja-JP" sz="2800" dirty="0">
                  <a:latin typeface="Hiragino Kaku Gothic Pro W3" panose="020B0300000000000000" pitchFamily="34" charset="-128"/>
                  <a:ea typeface="Hiragino Kaku Gothic Pro W3" panose="020B0300000000000000" pitchFamily="34" charset="-128"/>
                </a:rPr>
                <a:t>)</a:t>
              </a:r>
              <a:endParaRPr kumimoji="1" lang="ja-JP" altLang="en-US" sz="2800">
                <a:latin typeface="Hiragino Kaku Gothic Pro W3" panose="020B0300000000000000" pitchFamily="34" charset="-128"/>
                <a:ea typeface="Hiragino Kaku Gothic Pro W3" panose="020B0300000000000000" pitchFamily="34" charset="-128"/>
              </a:endParaRPr>
            </a:p>
          </p:txBody>
        </p:sp>
        <p:sp>
          <p:nvSpPr>
            <p:cNvPr id="35" name="テキスト ボックス 34">
              <a:extLst>
                <a:ext uri="{FF2B5EF4-FFF2-40B4-BE49-F238E27FC236}">
                  <a16:creationId xmlns:a16="http://schemas.microsoft.com/office/drawing/2014/main" id="{4B9186FA-05FF-6840-B9D8-9BE63D8D4EF8}"/>
                </a:ext>
              </a:extLst>
            </p:cNvPr>
            <p:cNvSpPr txBox="1"/>
            <p:nvPr/>
          </p:nvSpPr>
          <p:spPr>
            <a:xfrm>
              <a:off x="25083551" y="14861675"/>
              <a:ext cx="3690434" cy="622000"/>
            </a:xfrm>
            <a:prstGeom prst="rect">
              <a:avLst/>
            </a:prstGeom>
            <a:noFill/>
          </p:spPr>
          <p:txBody>
            <a:bodyPr wrap="none" rtlCol="0">
              <a:spAutoFit/>
            </a:bodyPr>
            <a:lstStyle/>
            <a:p>
              <a:r>
                <a:rPr kumimoji="1" lang="ja-JP" altLang="en-US" sz="2800">
                  <a:latin typeface="Hiragino Kaku Gothic Pro W3" panose="020B0300000000000000" pitchFamily="34" charset="-128"/>
                  <a:ea typeface="Hiragino Kaku Gothic Pro W3" panose="020B0300000000000000" pitchFamily="34" charset="-128"/>
                </a:rPr>
                <a:t>：１つの球</a:t>
              </a:r>
              <a:r>
                <a:rPr kumimoji="1" lang="en-US" altLang="ja-JP" sz="2800" dirty="0">
                  <a:latin typeface="Hiragino Kaku Gothic Pro W3" panose="020B0300000000000000" pitchFamily="34" charset="-128"/>
                  <a:ea typeface="Hiragino Kaku Gothic Pro W3" panose="020B0300000000000000" pitchFamily="34" charset="-128"/>
                </a:rPr>
                <a:t>(</a:t>
              </a:r>
              <a:r>
                <a:rPr kumimoji="1" lang="ja-JP" altLang="en-US" sz="2800">
                  <a:latin typeface="Hiragino Kaku Gothic Pro W3" panose="020B0300000000000000" pitchFamily="34" charset="-128"/>
                  <a:ea typeface="Hiragino Kaku Gothic Pro W3" panose="020B0300000000000000" pitchFamily="34" charset="-128"/>
                </a:rPr>
                <a:t>手のひら</a:t>
              </a:r>
              <a:r>
                <a:rPr kumimoji="1" lang="en-US" altLang="ja-JP" sz="3200" dirty="0">
                  <a:latin typeface="Hiragino Kaku Gothic Pro W3" panose="020B0300000000000000" pitchFamily="34" charset="-128"/>
                  <a:ea typeface="Hiragino Kaku Gothic Pro W3" panose="020B0300000000000000" pitchFamily="34" charset="-128"/>
                </a:rPr>
                <a:t>)</a:t>
              </a:r>
              <a:endParaRPr kumimoji="1" lang="ja-JP" altLang="en-US" sz="3200">
                <a:latin typeface="Hiragino Kaku Gothic Pro W3" panose="020B0300000000000000" pitchFamily="34" charset="-128"/>
                <a:ea typeface="Hiragino Kaku Gothic Pro W3" panose="020B0300000000000000" pitchFamily="34" charset="-128"/>
              </a:endParaRPr>
            </a:p>
          </p:txBody>
        </p:sp>
      </p:grpSp>
      <p:sp>
        <p:nvSpPr>
          <p:cNvPr id="37" name="テキスト ボックス 36">
            <a:extLst>
              <a:ext uri="{FF2B5EF4-FFF2-40B4-BE49-F238E27FC236}">
                <a16:creationId xmlns:a16="http://schemas.microsoft.com/office/drawing/2014/main" id="{C8F3DA42-959F-AC41-B4FD-5053D55913BF}"/>
              </a:ext>
            </a:extLst>
          </p:cNvPr>
          <p:cNvSpPr txBox="1"/>
          <p:nvPr/>
        </p:nvSpPr>
        <p:spPr>
          <a:xfrm>
            <a:off x="15804980" y="14219592"/>
            <a:ext cx="14887828" cy="1138773"/>
          </a:xfrm>
          <a:prstGeom prst="rect">
            <a:avLst/>
          </a:prstGeom>
          <a:noFill/>
        </p:spPr>
        <p:txBody>
          <a:bodyPr wrap="square" rtlCol="0">
            <a:spAutoFit/>
          </a:bodyPr>
          <a:lstStyle/>
          <a:p>
            <a:pPr marL="571500" indent="-571500">
              <a:buFont typeface="Wingdings" pitchFamily="2" charset="2"/>
              <a:buChar char="n"/>
            </a:pPr>
            <a:r>
              <a:rPr kumimoji="1" lang="ja-JP" altLang="en-US" sz="3600">
                <a:solidFill>
                  <a:srgbClr val="0070C0"/>
                </a:solidFill>
                <a:latin typeface="Hiragino Kaku Gothic Pro W3" panose="020B0300000000000000" pitchFamily="34" charset="-128"/>
                <a:ea typeface="Hiragino Kaku Gothic Pro W3" panose="020B0300000000000000" pitchFamily="34" charset="-128"/>
              </a:rPr>
              <a:t>タスクの内容</a:t>
            </a:r>
            <a:endParaRPr kumimoji="1" lang="en-US" altLang="ja-JP" sz="3600" dirty="0">
              <a:solidFill>
                <a:srgbClr val="0070C0"/>
              </a:solidFill>
              <a:latin typeface="Hiragino Kaku Gothic Pro W3" panose="020B0300000000000000" pitchFamily="34" charset="-128"/>
              <a:ea typeface="Hiragino Kaku Gothic Pro W3" panose="020B0300000000000000" pitchFamily="34" charset="-128"/>
            </a:endParaRPr>
          </a:p>
          <a:p>
            <a:pPr lvl="1"/>
            <a:r>
              <a:rPr kumimoji="1" lang="ja-JP" altLang="en-US" sz="3200">
                <a:latin typeface="Hiragino Kaku Gothic Pro W3" panose="020B0300000000000000" pitchFamily="34" charset="-128"/>
                <a:ea typeface="Hiragino Kaku Gothic Pro W3" panose="020B0300000000000000" pitchFamily="34" charset="-128"/>
              </a:rPr>
              <a:t>単純なタスクとして、キューブを移動させるタスクを行う。</a:t>
            </a:r>
            <a:r>
              <a:rPr kumimoji="1" lang="en-US" altLang="ja-JP" sz="3200" dirty="0">
                <a:latin typeface="Hiragino Kaku Gothic Pro W3" panose="020B0300000000000000" pitchFamily="34" charset="-128"/>
                <a:ea typeface="Hiragino Kaku Gothic Pro W3" panose="020B0300000000000000" pitchFamily="34" charset="-128"/>
              </a:rPr>
              <a:t>(</a:t>
            </a:r>
            <a:r>
              <a:rPr kumimoji="1" lang="ja-JP" altLang="en-US" sz="3200">
                <a:latin typeface="Hiragino Kaku Gothic Pro W3" panose="020B0300000000000000" pitchFamily="34" charset="-128"/>
                <a:ea typeface="Hiragino Kaku Gothic Pro W3" panose="020B0300000000000000" pitchFamily="34" charset="-128"/>
              </a:rPr>
              <a:t>動画を参照</a:t>
            </a:r>
            <a:r>
              <a:rPr kumimoji="1" lang="en-US" altLang="ja-JP" sz="3200" dirty="0">
                <a:latin typeface="Hiragino Kaku Gothic Pro W3" panose="020B0300000000000000" pitchFamily="34" charset="-128"/>
                <a:ea typeface="Hiragino Kaku Gothic Pro W3" panose="020B0300000000000000" pitchFamily="34" charset="-128"/>
              </a:rPr>
              <a:t>)</a:t>
            </a:r>
          </a:p>
        </p:txBody>
      </p:sp>
      <p:sp>
        <p:nvSpPr>
          <p:cNvPr id="45" name="テキスト ボックス 44">
            <a:extLst>
              <a:ext uri="{FF2B5EF4-FFF2-40B4-BE49-F238E27FC236}">
                <a16:creationId xmlns:a16="http://schemas.microsoft.com/office/drawing/2014/main" id="{D6ED9455-F45D-AA4B-AFB5-17FAE4D0BA38}"/>
              </a:ext>
            </a:extLst>
          </p:cNvPr>
          <p:cNvSpPr txBox="1"/>
          <p:nvPr/>
        </p:nvSpPr>
        <p:spPr>
          <a:xfrm>
            <a:off x="16335136" y="15439184"/>
            <a:ext cx="13113892" cy="3600986"/>
          </a:xfrm>
          <a:prstGeom prst="rect">
            <a:avLst/>
          </a:prstGeom>
          <a:noFill/>
        </p:spPr>
        <p:txBody>
          <a:bodyPr wrap="square" rtlCol="0">
            <a:spAutoFit/>
          </a:bodyPr>
          <a:lstStyle/>
          <a:p>
            <a:pPr marL="571500" indent="-571500">
              <a:buFont typeface="Wingdings" pitchFamily="2" charset="2"/>
              <a:buChar char="u"/>
            </a:pPr>
            <a:r>
              <a:rPr kumimoji="1" lang="ja-JP" altLang="en-US" sz="3600">
                <a:latin typeface="Hiragino Kaku Gothic Pro W3" panose="020B0300000000000000" pitchFamily="34" charset="-128"/>
                <a:ea typeface="Hiragino Kaku Gothic Pro W3" panose="020B0300000000000000" pitchFamily="34" charset="-128"/>
              </a:rPr>
              <a:t>手順</a:t>
            </a:r>
            <a:endParaRPr kumimoji="1" lang="en-US" altLang="ja-JP" sz="3600" dirty="0">
              <a:latin typeface="Hiragino Kaku Gothic Pro W3" panose="020B0300000000000000" pitchFamily="34" charset="-128"/>
              <a:ea typeface="Hiragino Kaku Gothic Pro W3" panose="020B0300000000000000" pitchFamily="34" charset="-128"/>
            </a:endParaRPr>
          </a:p>
          <a:p>
            <a:pPr marL="1200150" lvl="1" indent="-742950">
              <a:buFont typeface="+mj-lt"/>
              <a:buAutoNum type="arabicPeriod"/>
            </a:pPr>
            <a:r>
              <a:rPr kumimoji="1" lang="ja-JP" altLang="en-US" sz="3200">
                <a:latin typeface="Hiragino Kaku Gothic Pro W3" panose="020B0300000000000000" pitchFamily="34" charset="-128"/>
                <a:ea typeface="Hiragino Kaku Gothic Pro W3" panose="020B0300000000000000" pitchFamily="34" charset="-128"/>
              </a:rPr>
              <a:t>右手で手前のスイッチを押す。</a:t>
            </a:r>
            <a:endParaRPr kumimoji="1" lang="en-US" altLang="ja-JP" sz="3200" dirty="0">
              <a:latin typeface="Hiragino Kaku Gothic Pro W3" panose="020B0300000000000000" pitchFamily="34" charset="-128"/>
              <a:ea typeface="Hiragino Kaku Gothic Pro W3" panose="020B0300000000000000" pitchFamily="34" charset="-128"/>
            </a:endParaRPr>
          </a:p>
          <a:p>
            <a:pPr marL="1200150" lvl="1" indent="-742950">
              <a:buFont typeface="+mj-lt"/>
              <a:buAutoNum type="arabicPeriod"/>
            </a:pPr>
            <a:r>
              <a:rPr kumimoji="1" lang="ja-JP" altLang="en-US" sz="3200">
                <a:latin typeface="Hiragino Kaku Gothic Pro W3" panose="020B0300000000000000" pitchFamily="34" charset="-128"/>
                <a:ea typeface="Hiragino Kaku Gothic Pro W3" panose="020B0300000000000000" pitchFamily="34" charset="-128"/>
              </a:rPr>
              <a:t>右手で左側のエリアに発生するキューブを右側の同色の枠に移動させる。これを３セット行う。</a:t>
            </a:r>
            <a:endParaRPr kumimoji="1" lang="en-US" altLang="ja-JP" sz="3200" dirty="0">
              <a:latin typeface="Hiragino Kaku Gothic Pro W3" panose="020B0300000000000000" pitchFamily="34" charset="-128"/>
              <a:ea typeface="Hiragino Kaku Gothic Pro W3" panose="020B0300000000000000" pitchFamily="34" charset="-128"/>
            </a:endParaRPr>
          </a:p>
          <a:p>
            <a:pPr marL="1200150" lvl="1" indent="-742950">
              <a:buFont typeface="+mj-lt"/>
              <a:buAutoNum type="arabicPeriod"/>
            </a:pPr>
            <a:r>
              <a:rPr kumimoji="1" lang="ja-JP" altLang="en-US" sz="3200">
                <a:latin typeface="Hiragino Kaku Gothic Pro W3" panose="020B0300000000000000" pitchFamily="34" charset="-128"/>
                <a:ea typeface="Hiragino Kaku Gothic Pro W3" panose="020B0300000000000000" pitchFamily="34" charset="-128"/>
              </a:rPr>
              <a:t>左手で右側のエリアに発生するキューブを左側の同色の枠に移動させる。これを３セット行う。</a:t>
            </a:r>
            <a:endParaRPr kumimoji="1" lang="en-US" altLang="ja-JP" sz="3200" dirty="0">
              <a:latin typeface="Hiragino Kaku Gothic Pro W3" panose="020B0300000000000000" pitchFamily="34" charset="-128"/>
              <a:ea typeface="Hiragino Kaku Gothic Pro W3" panose="020B0300000000000000" pitchFamily="34" charset="-128"/>
            </a:endParaRPr>
          </a:p>
          <a:p>
            <a:pPr marL="1200150" lvl="1" indent="-742950">
              <a:buFont typeface="+mj-lt"/>
              <a:buAutoNum type="arabicPeriod"/>
            </a:pPr>
            <a:r>
              <a:rPr kumimoji="1" lang="ja-JP" altLang="en-US" sz="3200">
                <a:latin typeface="Hiragino Kaku Gothic Pro W3" panose="020B0300000000000000" pitchFamily="34" charset="-128"/>
                <a:ea typeface="Hiragino Kaku Gothic Pro W3" panose="020B0300000000000000" pitchFamily="34" charset="-128"/>
              </a:rPr>
              <a:t>左手で手前のスイッチを押す。</a:t>
            </a:r>
          </a:p>
        </p:txBody>
      </p:sp>
      <p:sp>
        <p:nvSpPr>
          <p:cNvPr id="46" name="テキスト ボックス 45">
            <a:extLst>
              <a:ext uri="{FF2B5EF4-FFF2-40B4-BE49-F238E27FC236}">
                <a16:creationId xmlns:a16="http://schemas.microsoft.com/office/drawing/2014/main" id="{909DBD94-CDB5-A94C-9006-1F05FDB2A194}"/>
              </a:ext>
            </a:extLst>
          </p:cNvPr>
          <p:cNvSpPr txBox="1"/>
          <p:nvPr/>
        </p:nvSpPr>
        <p:spPr>
          <a:xfrm>
            <a:off x="15938355" y="19087014"/>
            <a:ext cx="9736961" cy="646331"/>
          </a:xfrm>
          <a:prstGeom prst="rect">
            <a:avLst/>
          </a:prstGeom>
          <a:noFill/>
        </p:spPr>
        <p:txBody>
          <a:bodyPr wrap="none" rtlCol="0">
            <a:spAutoFit/>
          </a:bodyPr>
          <a:lstStyle/>
          <a:p>
            <a:pPr marL="571500" indent="-571500">
              <a:buFont typeface="Wingdings" pitchFamily="2" charset="2"/>
              <a:buChar char="n"/>
            </a:pPr>
            <a:r>
              <a:rPr kumimoji="1" lang="en-US" altLang="ja-JP" sz="3600" dirty="0">
                <a:solidFill>
                  <a:srgbClr val="0070C0"/>
                </a:solidFill>
                <a:latin typeface="Hiragino Kaku Gothic Pro W3" panose="020B0300000000000000" pitchFamily="34" charset="-128"/>
                <a:ea typeface="Hiragino Kaku Gothic Pro W3" panose="020B0300000000000000" pitchFamily="34" charset="-128"/>
              </a:rPr>
              <a:t>VR</a:t>
            </a:r>
            <a:r>
              <a:rPr kumimoji="1" lang="ja-JP" altLang="en-US" sz="3600">
                <a:solidFill>
                  <a:srgbClr val="0070C0"/>
                </a:solidFill>
                <a:latin typeface="Hiragino Kaku Gothic Pro W3" panose="020B0300000000000000" pitchFamily="34" charset="-128"/>
                <a:ea typeface="Hiragino Kaku Gothic Pro W3" panose="020B0300000000000000" pitchFamily="34" charset="-128"/>
              </a:rPr>
              <a:t>空間上での視触覚干渉課題の実装と装置</a:t>
            </a:r>
          </a:p>
        </p:txBody>
      </p:sp>
      <p:pic>
        <p:nvPicPr>
          <p:cNvPr id="47" name="コンテンツ プレースホルダー 5" descr="食品 が含まれている画像&#10;&#10;自動的に生成された説明">
            <a:extLst>
              <a:ext uri="{FF2B5EF4-FFF2-40B4-BE49-F238E27FC236}">
                <a16:creationId xmlns:a16="http://schemas.microsoft.com/office/drawing/2014/main" id="{4C57B53D-C860-E243-B6ED-88F9FF84D7F1}"/>
              </a:ext>
            </a:extLst>
          </p:cNvPr>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16395011" y="20036988"/>
            <a:ext cx="3759500" cy="2614313"/>
          </a:xfrm>
        </p:spPr>
      </p:pic>
      <p:pic>
        <p:nvPicPr>
          <p:cNvPr id="48" name="図 47">
            <a:extLst>
              <a:ext uri="{FF2B5EF4-FFF2-40B4-BE49-F238E27FC236}">
                <a16:creationId xmlns:a16="http://schemas.microsoft.com/office/drawing/2014/main" id="{1AA56B49-38E4-D641-9D6C-FD5B19EAB2C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454762" y="23405983"/>
            <a:ext cx="3699749" cy="2621757"/>
          </a:xfrm>
          <a:prstGeom prst="rect">
            <a:avLst/>
          </a:prstGeom>
        </p:spPr>
      </p:pic>
      <p:pic>
        <p:nvPicPr>
          <p:cNvPr id="49" name="図 48" descr="ボール が含まれている画像&#10;&#10;自動的に生成された説明">
            <a:extLst>
              <a:ext uri="{FF2B5EF4-FFF2-40B4-BE49-F238E27FC236}">
                <a16:creationId xmlns:a16="http://schemas.microsoft.com/office/drawing/2014/main" id="{94368C44-CA82-E345-A381-F06D08BB76D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540476" y="20073541"/>
            <a:ext cx="3683472" cy="2681203"/>
          </a:xfrm>
          <a:prstGeom prst="rect">
            <a:avLst/>
          </a:prstGeom>
        </p:spPr>
      </p:pic>
      <p:sp>
        <p:nvSpPr>
          <p:cNvPr id="50" name="テキスト ボックス 49">
            <a:extLst>
              <a:ext uri="{FF2B5EF4-FFF2-40B4-BE49-F238E27FC236}">
                <a16:creationId xmlns:a16="http://schemas.microsoft.com/office/drawing/2014/main" id="{13189A97-121B-4C4C-AC17-D95A262466D5}"/>
              </a:ext>
            </a:extLst>
          </p:cNvPr>
          <p:cNvSpPr txBox="1"/>
          <p:nvPr/>
        </p:nvSpPr>
        <p:spPr>
          <a:xfrm>
            <a:off x="16454762" y="26532345"/>
            <a:ext cx="7802834" cy="954107"/>
          </a:xfrm>
          <a:prstGeom prst="rect">
            <a:avLst/>
          </a:prstGeom>
          <a:noFill/>
        </p:spPr>
        <p:txBody>
          <a:bodyPr wrap="square" rtlCol="0">
            <a:spAutoFit/>
          </a:bodyPr>
          <a:lstStyle/>
          <a:p>
            <a:r>
              <a:rPr kumimoji="1" lang="ja-JP" altLang="en-US" sz="2800"/>
              <a:t>視触覚干渉課題で左手の人差し指が光っている状態と実際に装置をつけたての様子</a:t>
            </a:r>
          </a:p>
        </p:txBody>
      </p:sp>
      <p:sp>
        <p:nvSpPr>
          <p:cNvPr id="52" name="テキスト ボックス 51">
            <a:extLst>
              <a:ext uri="{FF2B5EF4-FFF2-40B4-BE49-F238E27FC236}">
                <a16:creationId xmlns:a16="http://schemas.microsoft.com/office/drawing/2014/main" id="{F4471376-EF32-884D-B06F-E49946A50D81}"/>
              </a:ext>
            </a:extLst>
          </p:cNvPr>
          <p:cNvSpPr txBox="1"/>
          <p:nvPr/>
        </p:nvSpPr>
        <p:spPr>
          <a:xfrm>
            <a:off x="16454762" y="27805976"/>
            <a:ext cx="13495514" cy="3539430"/>
          </a:xfrm>
          <a:prstGeom prst="rect">
            <a:avLst/>
          </a:prstGeom>
          <a:noFill/>
        </p:spPr>
        <p:txBody>
          <a:bodyPr wrap="square" rtlCol="0">
            <a:spAutoFit/>
          </a:bodyPr>
          <a:lstStyle/>
          <a:p>
            <a:pPr marL="571500" indent="-571500">
              <a:buFont typeface="Wingdings" pitchFamily="2" charset="2"/>
              <a:buChar char="l"/>
            </a:pPr>
            <a:r>
              <a:rPr kumimoji="1" lang="en-US" altLang="ja-JP" sz="3200" dirty="0">
                <a:latin typeface="Hiragino Kaku Gothic Pro W3" panose="020B0300000000000000" pitchFamily="34" charset="-128"/>
                <a:ea typeface="Hiragino Kaku Gothic Pro W3" panose="020B0300000000000000" pitchFamily="34" charset="-128"/>
              </a:rPr>
              <a:t>VR</a:t>
            </a:r>
            <a:r>
              <a:rPr kumimoji="1" lang="ja-JP" altLang="en-US" sz="3200">
                <a:latin typeface="Hiragino Kaku Gothic Pro W3" panose="020B0300000000000000" pitchFamily="34" charset="-128"/>
                <a:ea typeface="Hiragino Kaku Gothic Pro W3" panose="020B0300000000000000" pitchFamily="34" charset="-128"/>
              </a:rPr>
              <a:t>空間上のアバターの親指と人差し指に対応した位置が、それぞれ赤くなることで</a:t>
            </a:r>
            <a:r>
              <a:rPr kumimoji="1" lang="en-US" altLang="ja-JP" sz="3200" dirty="0">
                <a:latin typeface="Hiragino Kaku Gothic Pro W3" panose="020B0300000000000000" pitchFamily="34" charset="-128"/>
                <a:ea typeface="Hiragino Kaku Gothic Pro W3" panose="020B0300000000000000" pitchFamily="34" charset="-128"/>
              </a:rPr>
              <a:t>LED</a:t>
            </a:r>
            <a:r>
              <a:rPr kumimoji="1" lang="ja-JP" altLang="en-US" sz="3200">
                <a:latin typeface="Hiragino Kaku Gothic Pro W3" panose="020B0300000000000000" pitchFamily="34" charset="-128"/>
                <a:ea typeface="Hiragino Kaku Gothic Pro W3" panose="020B0300000000000000" pitchFamily="34" charset="-128"/>
              </a:rPr>
              <a:t>の代わりとした。</a:t>
            </a:r>
            <a:endParaRPr kumimoji="1" lang="en-US" altLang="ja-JP" sz="3200" dirty="0">
              <a:latin typeface="Hiragino Kaku Gothic Pro W3" panose="020B0300000000000000" pitchFamily="34" charset="-128"/>
              <a:ea typeface="Hiragino Kaku Gothic Pro W3" panose="020B0300000000000000" pitchFamily="34" charset="-128"/>
            </a:endParaRPr>
          </a:p>
          <a:p>
            <a:pPr marL="571500" indent="-571500">
              <a:buFont typeface="Wingdings" pitchFamily="2" charset="2"/>
              <a:buChar char="l"/>
            </a:pPr>
            <a:r>
              <a:rPr kumimoji="1" lang="ja-JP" altLang="en-US" sz="3200">
                <a:latin typeface="Hiragino Kaku Gothic Pro W3" panose="020B0300000000000000" pitchFamily="34" charset="-128"/>
                <a:ea typeface="Hiragino Kaku Gothic Pro W3" panose="020B0300000000000000" pitchFamily="34" charset="-128"/>
              </a:rPr>
              <a:t>振動子は右手にのみ取り付けた。</a:t>
            </a:r>
            <a:endParaRPr kumimoji="1" lang="en-US" altLang="ja-JP" sz="3200" dirty="0">
              <a:latin typeface="Hiragino Kaku Gothic Pro W3" panose="020B0300000000000000" pitchFamily="34" charset="-128"/>
              <a:ea typeface="Hiragino Kaku Gothic Pro W3" panose="020B0300000000000000" pitchFamily="34" charset="-128"/>
            </a:endParaRPr>
          </a:p>
          <a:p>
            <a:pPr marL="571500" indent="-571500">
              <a:buFont typeface="Wingdings" pitchFamily="2" charset="2"/>
              <a:buChar char="l"/>
            </a:pPr>
            <a:r>
              <a:rPr kumimoji="1" lang="ja-JP" altLang="en-US" sz="3200">
                <a:latin typeface="Hiragino Kaku Gothic Pro W3" panose="020B0300000000000000" pitchFamily="34" charset="-128"/>
                <a:ea typeface="Hiragino Kaku Gothic Pro W3" panose="020B0300000000000000" pitchFamily="34" charset="-128"/>
              </a:rPr>
              <a:t>回答は、左手の中指と薬指のピンチジェスチャーにより行うことにした。</a:t>
            </a:r>
            <a:endParaRPr kumimoji="1" lang="en-US" altLang="ja-JP" sz="3200" dirty="0">
              <a:latin typeface="Hiragino Kaku Gothic Pro W3" panose="020B0300000000000000" pitchFamily="34" charset="-128"/>
              <a:ea typeface="Hiragino Kaku Gothic Pro W3" panose="020B0300000000000000" pitchFamily="34" charset="-128"/>
            </a:endParaRPr>
          </a:p>
          <a:p>
            <a:pPr marL="571500" indent="-571500">
              <a:buFont typeface="Wingdings" pitchFamily="2" charset="2"/>
              <a:buChar char="l"/>
            </a:pPr>
            <a:r>
              <a:rPr kumimoji="1" lang="ja-JP" altLang="en-US" sz="3200">
                <a:latin typeface="Hiragino Kaku Gothic Pro W3" panose="020B0300000000000000" pitchFamily="34" charset="-128"/>
                <a:ea typeface="Hiragino Kaku Gothic Pro W3" panose="020B0300000000000000" pitchFamily="34" charset="-128"/>
              </a:rPr>
              <a:t>コロナ禍を鑑みて、「実験装置を送るだけで実験を行える」を重視し、装置を最小限の、振動子と</a:t>
            </a:r>
            <a:r>
              <a:rPr kumimoji="1" lang="en-US" altLang="ja-JP" sz="3200" dirty="0">
                <a:latin typeface="Hiragino Kaku Gothic Pro W3" panose="020B0300000000000000" pitchFamily="34" charset="-128"/>
                <a:ea typeface="Hiragino Kaku Gothic Pro W3" panose="020B0300000000000000" pitchFamily="34" charset="-128"/>
              </a:rPr>
              <a:t>HMD</a:t>
            </a:r>
            <a:r>
              <a:rPr kumimoji="1" lang="ja-JP" altLang="en-US" sz="3200">
                <a:latin typeface="Hiragino Kaku Gothic Pro W3" panose="020B0300000000000000" pitchFamily="34" charset="-128"/>
                <a:ea typeface="Hiragino Kaku Gothic Pro W3" panose="020B0300000000000000" pitchFamily="34" charset="-128"/>
              </a:rPr>
              <a:t>だけで完結するようにした。</a:t>
            </a:r>
            <a:endParaRPr kumimoji="1" lang="en-US" altLang="ja-JP" sz="3200" dirty="0">
              <a:latin typeface="Hiragino Kaku Gothic Pro W3" panose="020B0300000000000000" pitchFamily="34" charset="-128"/>
              <a:ea typeface="Hiragino Kaku Gothic Pro W3" panose="020B0300000000000000" pitchFamily="34" charset="-128"/>
            </a:endParaRPr>
          </a:p>
        </p:txBody>
      </p:sp>
      <p:sp>
        <p:nvSpPr>
          <p:cNvPr id="54" name="テキスト ボックス 53">
            <a:extLst>
              <a:ext uri="{FF2B5EF4-FFF2-40B4-BE49-F238E27FC236}">
                <a16:creationId xmlns:a16="http://schemas.microsoft.com/office/drawing/2014/main" id="{627EFD7D-3743-B142-A94D-609062644AFB}"/>
              </a:ext>
            </a:extLst>
          </p:cNvPr>
          <p:cNvSpPr txBox="1"/>
          <p:nvPr/>
        </p:nvSpPr>
        <p:spPr>
          <a:xfrm>
            <a:off x="2023853" y="40696355"/>
            <a:ext cx="28300109" cy="1569660"/>
          </a:xfrm>
          <a:prstGeom prst="rect">
            <a:avLst/>
          </a:prstGeom>
          <a:noFill/>
        </p:spPr>
        <p:txBody>
          <a:bodyPr wrap="square" rtlCol="0">
            <a:spAutoFit/>
          </a:bodyPr>
          <a:lstStyle/>
          <a:p>
            <a:r>
              <a:rPr kumimoji="1" lang="ja-JP" altLang="en-US" sz="2400">
                <a:latin typeface="Hiragino Kaku Gothic Pro W3" panose="020B0300000000000000" pitchFamily="34" charset="-128"/>
                <a:ea typeface="Hiragino Kaku Gothic Pro W3" panose="020B0300000000000000" pitchFamily="34" charset="-128"/>
              </a:rPr>
              <a:t>参考文献</a:t>
            </a:r>
            <a:endParaRPr kumimoji="1" lang="en-US" altLang="ja-JP" sz="2400" dirty="0">
              <a:latin typeface="Hiragino Kaku Gothic Pro W3" panose="020B0300000000000000" pitchFamily="34" charset="-128"/>
              <a:ea typeface="Hiragino Kaku Gothic Pro W3" panose="020B0300000000000000" pitchFamily="34" charset="-128"/>
            </a:endParaRPr>
          </a:p>
          <a:p>
            <a:r>
              <a:rPr kumimoji="1" lang="en-US" altLang="ja-JP" dirty="0">
                <a:latin typeface="Hiragino Kaku Gothic Pro W3" panose="020B0300000000000000" pitchFamily="34" charset="-128"/>
                <a:ea typeface="Hiragino Kaku Gothic Pro W3" panose="020B0300000000000000" pitchFamily="34" charset="-128"/>
              </a:rPr>
              <a:t>[1]</a:t>
            </a:r>
            <a:r>
              <a:rPr lang="ja-JP" altLang="en-US">
                <a:latin typeface="Hiragino Kaku Gothic Pro W3" panose="020B0300000000000000" pitchFamily="34" charset="-128"/>
                <a:ea typeface="Hiragino Kaku Gothic Pro W3" panose="020B0300000000000000" pitchFamily="34" charset="-128"/>
              </a:rPr>
              <a:t>株式会社  積木製作</a:t>
            </a:r>
            <a:r>
              <a:rPr lang="en-US" altLang="ja-JP" dirty="0">
                <a:latin typeface="Hiragino Kaku Gothic Pro W3" panose="020B0300000000000000" pitchFamily="34" charset="-128"/>
                <a:ea typeface="Hiragino Kaku Gothic Pro W3" panose="020B0300000000000000" pitchFamily="34" charset="-128"/>
              </a:rPr>
              <a:t>:</a:t>
            </a:r>
            <a:r>
              <a:rPr lang="ja-JP" altLang="en-US">
                <a:latin typeface="Hiragino Kaku Gothic Pro W3" panose="020B0300000000000000" pitchFamily="34" charset="-128"/>
                <a:ea typeface="Hiragino Kaku Gothic Pro W3" panose="020B0300000000000000" pitchFamily="34" charset="-128"/>
              </a:rPr>
              <a:t>安全体感</a:t>
            </a:r>
            <a:r>
              <a:rPr lang="en-US" altLang="ja-JP" dirty="0">
                <a:latin typeface="Hiragino Kaku Gothic Pro W3" panose="020B0300000000000000" pitchFamily="34" charset="-128"/>
                <a:ea typeface="Hiragino Kaku Gothic Pro W3" panose="020B0300000000000000" pitchFamily="34" charset="-128"/>
              </a:rPr>
              <a:t>VR</a:t>
            </a:r>
            <a:r>
              <a:rPr lang="ja-JP" altLang="en-US">
                <a:latin typeface="Hiragino Kaku Gothic Pro W3" panose="020B0300000000000000" pitchFamily="34" charset="-128"/>
                <a:ea typeface="Hiragino Kaku Gothic Pro W3" panose="020B0300000000000000" pitchFamily="34" charset="-128"/>
              </a:rPr>
              <a:t>トレーニング</a:t>
            </a:r>
            <a:r>
              <a:rPr lang="en-US" altLang="ja-JP" dirty="0">
                <a:latin typeface="Hiragino Kaku Gothic Pro W3" panose="020B0300000000000000" pitchFamily="34" charset="-128"/>
                <a:ea typeface="Hiragino Kaku Gothic Pro W3" panose="020B0300000000000000" pitchFamily="34" charset="-128"/>
              </a:rPr>
              <a:t> </a:t>
            </a:r>
            <a:r>
              <a:rPr lang="en-US" altLang="ja-JP" dirty="0">
                <a:latin typeface="Hiragino Kaku Gothic Pro W3" panose="020B0300000000000000" pitchFamily="34" charset="-128"/>
                <a:ea typeface="Hiragino Kaku Gothic Pro W3" panose="020B0300000000000000" pitchFamily="34" charset="-128"/>
                <a:hlinkClick r:id="rId11"/>
              </a:rPr>
              <a:t>http://tsumikiseisaku.com/safetyvr/</a:t>
            </a:r>
            <a:endParaRPr lang="en-US" altLang="ja-JP" dirty="0">
              <a:latin typeface="Hiragino Kaku Gothic Pro W3" panose="020B0300000000000000" pitchFamily="34" charset="-128"/>
              <a:ea typeface="Hiragino Kaku Gothic Pro W3" panose="020B0300000000000000" pitchFamily="34" charset="-128"/>
            </a:endParaRPr>
          </a:p>
          <a:p>
            <a:r>
              <a:rPr lang="en-US" altLang="ja-JP" dirty="0">
                <a:latin typeface="Hiragino Kaku Gothic Pro W3" panose="020B0300000000000000" pitchFamily="34" charset="-128"/>
                <a:ea typeface="Hiragino Kaku Gothic Pro W3" panose="020B0300000000000000" pitchFamily="34" charset="-128"/>
              </a:rPr>
              <a:t>[2] C. Spence, F. Pavai, A. Maravita, N. Holmes:</a:t>
            </a:r>
          </a:p>
          <a:p>
            <a:r>
              <a:rPr lang="en-US" altLang="ja-JP" dirty="0">
                <a:latin typeface="Hiragino Kaku Gothic Pro W3" panose="020B0300000000000000" pitchFamily="34" charset="-128"/>
                <a:ea typeface="Hiragino Kaku Gothic Pro W3" panose="020B0300000000000000" pitchFamily="34" charset="-128"/>
              </a:rPr>
              <a:t>“Multisensory contributions to the 3-D representation of visuotactile peripersonal space in humans: evi- dence from the crossmodal congruency task ”, Journal of Physiology(Paris), vol.98, pp.171-189, 2004.</a:t>
            </a:r>
          </a:p>
          <a:p>
            <a:r>
              <a:rPr lang="en-US" altLang="ja-JP" dirty="0">
                <a:latin typeface="Hiragino Kaku Gothic Pro W3" panose="020B0300000000000000" pitchFamily="34" charset="-128"/>
                <a:ea typeface="Hiragino Kaku Gothic Pro W3" panose="020B0300000000000000" pitchFamily="34" charset="-128"/>
              </a:rPr>
              <a:t>[3] VISUAL CAPTURE OF TOUCH: Out-of-the-Body Experiences With Rubber Gloves:Francesco Pavani,Charles Spence, and Jon Driver,Copyright © 2000 American Psychological Society,VOL. 11, NO. 5, SEPTEMBER 2000</a:t>
            </a:r>
            <a:endParaRPr lang="en-US" altLang="ja-JP" sz="3200" dirty="0"/>
          </a:p>
        </p:txBody>
      </p:sp>
      <p:pic>
        <p:nvPicPr>
          <p:cNvPr id="41" name="図 40" descr="人, 屋内, テーブル, 手 が含まれている画像&#10;&#10;自動的に生成された説明">
            <a:extLst>
              <a:ext uri="{FF2B5EF4-FFF2-40B4-BE49-F238E27FC236}">
                <a16:creationId xmlns:a16="http://schemas.microsoft.com/office/drawing/2014/main" id="{9432EF2B-2951-EB4B-8991-C4C5E8F8E9F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557847" y="23376373"/>
            <a:ext cx="3699749" cy="2724033"/>
          </a:xfrm>
          <a:prstGeom prst="rect">
            <a:avLst/>
          </a:prstGeom>
        </p:spPr>
      </p:pic>
      <p:pic>
        <p:nvPicPr>
          <p:cNvPr id="5" name="図 4" descr="スクリーンショット が含まれている画像&#10;&#10;自動的に生成された説明">
            <a:extLst>
              <a:ext uri="{FF2B5EF4-FFF2-40B4-BE49-F238E27FC236}">
                <a16:creationId xmlns:a16="http://schemas.microsoft.com/office/drawing/2014/main" id="{5B6C7788-174E-4B4D-A6BA-9466BB80BAF6}"/>
              </a:ext>
            </a:extLst>
          </p:cNvPr>
          <p:cNvPicPr>
            <a:picLocks noChangeAspect="1"/>
          </p:cNvPicPr>
          <p:nvPr/>
        </p:nvPicPr>
        <p:blipFill>
          <a:blip r:embed="rId13"/>
          <a:stretch>
            <a:fillRect/>
          </a:stretch>
        </p:blipFill>
        <p:spPr>
          <a:xfrm>
            <a:off x="2092200" y="19702003"/>
            <a:ext cx="10093402" cy="5570757"/>
          </a:xfrm>
          <a:prstGeom prst="rect">
            <a:avLst/>
          </a:prstGeom>
        </p:spPr>
      </p:pic>
      <p:sp>
        <p:nvSpPr>
          <p:cNvPr id="6" name="テキスト ボックス 5">
            <a:extLst>
              <a:ext uri="{FF2B5EF4-FFF2-40B4-BE49-F238E27FC236}">
                <a16:creationId xmlns:a16="http://schemas.microsoft.com/office/drawing/2014/main" id="{6535106A-2DC7-DB4B-A0DE-B0FFD8E7ECA6}"/>
              </a:ext>
            </a:extLst>
          </p:cNvPr>
          <p:cNvSpPr txBox="1"/>
          <p:nvPr/>
        </p:nvSpPr>
        <p:spPr>
          <a:xfrm>
            <a:off x="775273" y="32629176"/>
            <a:ext cx="8427307" cy="982448"/>
          </a:xfrm>
          <a:prstGeom prst="rect">
            <a:avLst/>
          </a:prstGeom>
          <a:noFill/>
        </p:spPr>
        <p:txBody>
          <a:bodyPr wrap="none" rtlCol="0">
            <a:spAutoFit/>
          </a:bodyPr>
          <a:lstStyle/>
          <a:p>
            <a:pPr>
              <a:lnSpc>
                <a:spcPct val="150000"/>
              </a:lnSpc>
            </a:pPr>
            <a:r>
              <a:rPr kumimoji="1" lang="en-US" altLang="ja-JP" sz="4400" b="1" dirty="0">
                <a:solidFill>
                  <a:srgbClr val="92D050"/>
                </a:solidFill>
                <a:latin typeface="Hiragino Kaku Gothic Pro W3" panose="020B0300000000000000" pitchFamily="34" charset="-128"/>
                <a:ea typeface="Hiragino Kaku Gothic Pro W3" panose="020B0300000000000000" pitchFamily="34" charset="-128"/>
              </a:rPr>
              <a:t>4.</a:t>
            </a:r>
            <a:r>
              <a:rPr kumimoji="1" lang="ja-JP" altLang="en-US" sz="4400" b="1">
                <a:solidFill>
                  <a:srgbClr val="92D050"/>
                </a:solidFill>
                <a:latin typeface="Hiragino Kaku Gothic Pro W3" panose="020B0300000000000000" pitchFamily="34" charset="-128"/>
                <a:ea typeface="Hiragino Kaku Gothic Pro W3" panose="020B0300000000000000" pitchFamily="34" charset="-128"/>
              </a:rPr>
              <a:t>実験結果</a:t>
            </a:r>
            <a:r>
              <a:rPr kumimoji="1" lang="en-US" altLang="ja-JP" sz="4400" b="1" dirty="0">
                <a:solidFill>
                  <a:srgbClr val="92D050"/>
                </a:solidFill>
                <a:latin typeface="Hiragino Kaku Gothic Pro W3" panose="020B0300000000000000" pitchFamily="34" charset="-128"/>
                <a:ea typeface="Hiragino Kaku Gothic Pro W3" panose="020B0300000000000000" pitchFamily="34" charset="-128"/>
              </a:rPr>
              <a:t> </a:t>
            </a:r>
            <a:r>
              <a:rPr kumimoji="1" lang="en-US" altLang="ja-JP" sz="2800" dirty="0">
                <a:solidFill>
                  <a:srgbClr val="0070C0"/>
                </a:solidFill>
                <a:latin typeface="Hiragino Kaku Gothic Pro W3" panose="020B0300000000000000" pitchFamily="34" charset="-128"/>
                <a:ea typeface="Hiragino Kaku Gothic Pro W3" panose="020B0300000000000000" pitchFamily="34" charset="-128"/>
              </a:rPr>
              <a:t>(</a:t>
            </a:r>
            <a:r>
              <a:rPr kumimoji="1" lang="ja-JP" altLang="en-US" sz="2800">
                <a:solidFill>
                  <a:srgbClr val="0070C0"/>
                </a:solidFill>
                <a:latin typeface="Hiragino Kaku Gothic Pro W3" panose="020B0300000000000000" pitchFamily="34" charset="-128"/>
                <a:ea typeface="Hiragino Kaku Gothic Pro W3" panose="020B0300000000000000" pitchFamily="34" charset="-128"/>
              </a:rPr>
              <a:t>実験は一人分しか行えていない</a:t>
            </a:r>
            <a:r>
              <a:rPr kumimoji="1" lang="en-US" altLang="ja-JP" sz="2800" dirty="0">
                <a:solidFill>
                  <a:srgbClr val="0070C0"/>
                </a:solidFill>
                <a:latin typeface="Hiragino Kaku Gothic Pro W3" panose="020B0300000000000000" pitchFamily="34" charset="-128"/>
                <a:ea typeface="Hiragino Kaku Gothic Pro W3" panose="020B0300000000000000" pitchFamily="34" charset="-128"/>
              </a:rPr>
              <a:t>)</a:t>
            </a:r>
            <a:endParaRPr kumimoji="1" lang="ja-JP" altLang="en-US" sz="2800">
              <a:solidFill>
                <a:srgbClr val="0070C0"/>
              </a:solidFill>
              <a:latin typeface="Hiragino Kaku Gothic Pro W3" panose="020B0300000000000000" pitchFamily="34" charset="-128"/>
              <a:ea typeface="Hiragino Kaku Gothic Pro W3" panose="020B0300000000000000" pitchFamily="34" charset="-128"/>
            </a:endParaRPr>
          </a:p>
        </p:txBody>
      </p:sp>
      <p:pic>
        <p:nvPicPr>
          <p:cNvPr id="25" name="図 24" descr="スクリーンショットの画面&#10;&#10;自動的に生成された説明">
            <a:extLst>
              <a:ext uri="{FF2B5EF4-FFF2-40B4-BE49-F238E27FC236}">
                <a16:creationId xmlns:a16="http://schemas.microsoft.com/office/drawing/2014/main" id="{B0C5BFBF-036E-0843-8171-22131ADA4B4B}"/>
              </a:ext>
            </a:extLst>
          </p:cNvPr>
          <p:cNvPicPr>
            <a:picLocks noChangeAspect="1"/>
          </p:cNvPicPr>
          <p:nvPr/>
        </p:nvPicPr>
        <p:blipFill>
          <a:blip r:embed="rId14"/>
          <a:stretch>
            <a:fillRect/>
          </a:stretch>
        </p:blipFill>
        <p:spPr>
          <a:xfrm>
            <a:off x="20870929" y="33664699"/>
            <a:ext cx="8039100" cy="5551746"/>
          </a:xfrm>
          <a:prstGeom prst="rect">
            <a:avLst/>
          </a:prstGeom>
        </p:spPr>
      </p:pic>
      <p:sp>
        <p:nvSpPr>
          <p:cNvPr id="27" name="テキスト ボックス 26">
            <a:extLst>
              <a:ext uri="{FF2B5EF4-FFF2-40B4-BE49-F238E27FC236}">
                <a16:creationId xmlns:a16="http://schemas.microsoft.com/office/drawing/2014/main" id="{F46AC65B-AADE-A747-82CC-5D13175BA69B}"/>
              </a:ext>
            </a:extLst>
          </p:cNvPr>
          <p:cNvSpPr txBox="1"/>
          <p:nvPr/>
        </p:nvSpPr>
        <p:spPr>
          <a:xfrm>
            <a:off x="14687601" y="39426649"/>
            <a:ext cx="4134465" cy="523220"/>
          </a:xfrm>
          <a:prstGeom prst="rect">
            <a:avLst/>
          </a:prstGeom>
          <a:noFill/>
        </p:spPr>
        <p:txBody>
          <a:bodyPr wrap="none" rtlCol="0">
            <a:spAutoFit/>
          </a:bodyPr>
          <a:lstStyle/>
          <a:p>
            <a:r>
              <a:rPr kumimoji="1" lang="ja-JP" altLang="en-US" sz="2800"/>
              <a:t>条件毎の視触覚干渉効果</a:t>
            </a:r>
          </a:p>
        </p:txBody>
      </p:sp>
      <p:sp>
        <p:nvSpPr>
          <p:cNvPr id="29" name="テキスト ボックス 28">
            <a:extLst>
              <a:ext uri="{FF2B5EF4-FFF2-40B4-BE49-F238E27FC236}">
                <a16:creationId xmlns:a16="http://schemas.microsoft.com/office/drawing/2014/main" id="{DCC22733-1D3D-4C4B-8EF2-E3E13F2D4179}"/>
              </a:ext>
            </a:extLst>
          </p:cNvPr>
          <p:cNvSpPr txBox="1"/>
          <p:nvPr/>
        </p:nvSpPr>
        <p:spPr>
          <a:xfrm>
            <a:off x="22102529" y="39393372"/>
            <a:ext cx="6617950" cy="1384995"/>
          </a:xfrm>
          <a:prstGeom prst="rect">
            <a:avLst/>
          </a:prstGeom>
          <a:noFill/>
        </p:spPr>
        <p:txBody>
          <a:bodyPr wrap="square" rtlCol="0">
            <a:spAutoFit/>
          </a:bodyPr>
          <a:lstStyle/>
          <a:p>
            <a:r>
              <a:rPr kumimoji="1" lang="ja-JP" altLang="en-US" sz="2800"/>
              <a:t>条件毎のアンケート結果</a:t>
            </a:r>
            <a:endParaRPr kumimoji="1" lang="en-US" altLang="ja-JP" sz="2800" dirty="0"/>
          </a:p>
          <a:p>
            <a:r>
              <a:rPr kumimoji="1" lang="en-US" altLang="ja-JP" sz="2800" dirty="0"/>
              <a:t>(</a:t>
            </a:r>
            <a:r>
              <a:rPr kumimoji="1" lang="ja-JP" altLang="en-US" sz="2800"/>
              <a:t>アンケートは左手と右手を別々に取ったが、同値だったので省略</a:t>
            </a:r>
            <a:r>
              <a:rPr kumimoji="1" lang="en-US" altLang="ja-JP" sz="2800" dirty="0"/>
              <a:t>)</a:t>
            </a:r>
            <a:endParaRPr kumimoji="1" lang="ja-JP" altLang="en-US" sz="2800"/>
          </a:p>
        </p:txBody>
      </p:sp>
      <p:pic>
        <p:nvPicPr>
          <p:cNvPr id="33" name="図 32" descr="屋内, テーブル, 椅子, 座る が含まれている画像&#10;&#10;自動的に生成された説明">
            <a:extLst>
              <a:ext uri="{FF2B5EF4-FFF2-40B4-BE49-F238E27FC236}">
                <a16:creationId xmlns:a16="http://schemas.microsoft.com/office/drawing/2014/main" id="{DBB3BDD1-854B-CD4D-835F-5472B4F0A7C4}"/>
              </a:ext>
            </a:extLst>
          </p:cNvPr>
          <p:cNvPicPr>
            <a:picLocks noChangeAspect="1"/>
          </p:cNvPicPr>
          <p:nvPr/>
        </p:nvPicPr>
        <p:blipFill>
          <a:blip r:embed="rId15"/>
          <a:stretch>
            <a:fillRect/>
          </a:stretch>
        </p:blipFill>
        <p:spPr>
          <a:xfrm>
            <a:off x="24657414" y="20164179"/>
            <a:ext cx="5079144" cy="5998886"/>
          </a:xfrm>
          <a:prstGeom prst="rect">
            <a:avLst/>
          </a:prstGeom>
        </p:spPr>
      </p:pic>
      <p:sp>
        <p:nvSpPr>
          <p:cNvPr id="36" name="テキスト ボックス 35">
            <a:extLst>
              <a:ext uri="{FF2B5EF4-FFF2-40B4-BE49-F238E27FC236}">
                <a16:creationId xmlns:a16="http://schemas.microsoft.com/office/drawing/2014/main" id="{01A59233-9B0F-924A-B99D-828EC6E4DC03}"/>
              </a:ext>
            </a:extLst>
          </p:cNvPr>
          <p:cNvSpPr txBox="1"/>
          <p:nvPr/>
        </p:nvSpPr>
        <p:spPr>
          <a:xfrm>
            <a:off x="26163399" y="26528026"/>
            <a:ext cx="1980029" cy="523220"/>
          </a:xfrm>
          <a:prstGeom prst="rect">
            <a:avLst/>
          </a:prstGeom>
          <a:noFill/>
        </p:spPr>
        <p:txBody>
          <a:bodyPr wrap="none" rtlCol="0">
            <a:spAutoFit/>
          </a:bodyPr>
          <a:lstStyle/>
          <a:p>
            <a:r>
              <a:rPr kumimoji="1" lang="ja-JP" altLang="en-US" sz="2800"/>
              <a:t>必要な装置</a:t>
            </a:r>
          </a:p>
        </p:txBody>
      </p:sp>
      <p:sp>
        <p:nvSpPr>
          <p:cNvPr id="51" name="テキスト ボックス 50">
            <a:extLst>
              <a:ext uri="{FF2B5EF4-FFF2-40B4-BE49-F238E27FC236}">
                <a16:creationId xmlns:a16="http://schemas.microsoft.com/office/drawing/2014/main" id="{2658D567-BE3A-FA4F-AB38-3267158A05A9}"/>
              </a:ext>
            </a:extLst>
          </p:cNvPr>
          <p:cNvSpPr txBox="1"/>
          <p:nvPr/>
        </p:nvSpPr>
        <p:spPr>
          <a:xfrm>
            <a:off x="17093745" y="31446132"/>
            <a:ext cx="10576934" cy="954107"/>
          </a:xfrm>
          <a:prstGeom prst="rect">
            <a:avLst/>
          </a:prstGeom>
          <a:noFill/>
        </p:spPr>
        <p:txBody>
          <a:bodyPr wrap="none" rtlCol="0">
            <a:spAutoFit/>
          </a:bodyPr>
          <a:lstStyle/>
          <a:p>
            <a:r>
              <a:rPr kumimoji="1" lang="ja-JP" altLang="en-US" sz="2800">
                <a:latin typeface="Hiragino Kaku Gothic Pro W3" panose="020B0300000000000000" pitchFamily="34" charset="-128"/>
                <a:ea typeface="Hiragino Kaku Gothic Pro W3" panose="020B0300000000000000" pitchFamily="34" charset="-128"/>
              </a:rPr>
              <a:t>使用した装置</a:t>
            </a:r>
            <a:endParaRPr kumimoji="1" lang="en-US" altLang="ja-JP" sz="2800" dirty="0">
              <a:latin typeface="Hiragino Kaku Gothic Pro W3" panose="020B0300000000000000" pitchFamily="34" charset="-128"/>
              <a:ea typeface="Hiragino Kaku Gothic Pro W3" panose="020B0300000000000000" pitchFamily="34" charset="-128"/>
            </a:endParaRPr>
          </a:p>
          <a:p>
            <a:r>
              <a:rPr kumimoji="1" lang="en-US" altLang="ja-JP" sz="2800" dirty="0">
                <a:latin typeface="Hiragino Kaku Gothic Pro W3" panose="020B0300000000000000" pitchFamily="34" charset="-128"/>
                <a:ea typeface="Hiragino Kaku Gothic Pro W3" panose="020B0300000000000000" pitchFamily="34" charset="-128"/>
              </a:rPr>
              <a:t>HMD</a:t>
            </a:r>
            <a:r>
              <a:rPr kumimoji="1" lang="ja-JP" altLang="en-US" sz="2800">
                <a:latin typeface="Hiragino Kaku Gothic Pro W3" panose="020B0300000000000000" pitchFamily="34" charset="-128"/>
                <a:ea typeface="Hiragino Kaku Gothic Pro W3" panose="020B0300000000000000" pitchFamily="34" charset="-128"/>
              </a:rPr>
              <a:t>：</a:t>
            </a:r>
            <a:r>
              <a:rPr kumimoji="1" lang="en-US" altLang="ja-JP" sz="2800" dirty="0">
                <a:latin typeface="Hiragino Kaku Gothic Pro W3" panose="020B0300000000000000" pitchFamily="34" charset="-128"/>
                <a:ea typeface="Hiragino Kaku Gothic Pro W3" panose="020B0300000000000000" pitchFamily="34" charset="-128"/>
              </a:rPr>
              <a:t>oculus quest</a:t>
            </a:r>
            <a:r>
              <a:rPr kumimoji="1" lang="ja-JP" altLang="en-US" sz="2800">
                <a:latin typeface="Hiragino Kaku Gothic Pro W3" panose="020B0300000000000000" pitchFamily="34" charset="-128"/>
                <a:ea typeface="Hiragino Kaku Gothic Pro W3" panose="020B0300000000000000" pitchFamily="34" charset="-128"/>
              </a:rPr>
              <a:t> </a:t>
            </a:r>
            <a:r>
              <a:rPr kumimoji="1" lang="en-US" altLang="ja-JP" sz="2800" dirty="0">
                <a:latin typeface="Hiragino Kaku Gothic Pro W3" panose="020B0300000000000000" pitchFamily="34" charset="-128"/>
                <a:ea typeface="Hiragino Kaku Gothic Pro W3" panose="020B0300000000000000" pitchFamily="34" charset="-128"/>
              </a:rPr>
              <a:t>,</a:t>
            </a:r>
            <a:r>
              <a:rPr kumimoji="1" lang="ja-JP" altLang="en-US" sz="2800">
                <a:latin typeface="Hiragino Kaku Gothic Pro W3" panose="020B0300000000000000" pitchFamily="34" charset="-128"/>
                <a:ea typeface="Hiragino Kaku Gothic Pro W3" panose="020B0300000000000000" pitchFamily="34" charset="-128"/>
              </a:rPr>
              <a:t> 振動子：</a:t>
            </a:r>
            <a:r>
              <a:rPr lang="en-US" altLang="ja-JP" sz="2800" dirty="0">
                <a:latin typeface="Hiragino Kaku Gothic Pro W3" panose="020B0300000000000000" pitchFamily="34" charset="-128"/>
                <a:ea typeface="Hiragino Kaku Gothic Pro W3" panose="020B0300000000000000" pitchFamily="34" charset="-128"/>
              </a:rPr>
              <a:t> SUTOMO E9 </a:t>
            </a:r>
            <a:r>
              <a:rPr lang="ja-JP" altLang="en-US" sz="2800">
                <a:latin typeface="Hiragino Kaku Gothic Pro W3" panose="020B0300000000000000" pitchFamily="34" charset="-128"/>
                <a:ea typeface="Hiragino Kaku Gothic Pro W3" panose="020B0300000000000000" pitchFamily="34" charset="-128"/>
              </a:rPr>
              <a:t>骨伝導イヤホン </a:t>
            </a:r>
            <a:endParaRPr kumimoji="1" lang="en-US" altLang="ja-JP" sz="2800" dirty="0">
              <a:latin typeface="Hiragino Kaku Gothic Pro W3" panose="020B0300000000000000" pitchFamily="34" charset="-128"/>
              <a:ea typeface="Hiragino Kaku Gothic Pro W3" panose="020B0300000000000000" pitchFamily="34" charset="-128"/>
            </a:endParaRPr>
          </a:p>
        </p:txBody>
      </p:sp>
      <p:sp>
        <p:nvSpPr>
          <p:cNvPr id="53" name="テキスト ボックス 52">
            <a:extLst>
              <a:ext uri="{FF2B5EF4-FFF2-40B4-BE49-F238E27FC236}">
                <a16:creationId xmlns:a16="http://schemas.microsoft.com/office/drawing/2014/main" id="{0F657DF1-3ADB-7546-AD57-E84CDF10FFC1}"/>
              </a:ext>
            </a:extLst>
          </p:cNvPr>
          <p:cNvSpPr txBox="1"/>
          <p:nvPr/>
        </p:nvSpPr>
        <p:spPr>
          <a:xfrm>
            <a:off x="1155923" y="33892923"/>
            <a:ext cx="11338560" cy="5878532"/>
          </a:xfrm>
          <a:prstGeom prst="rect">
            <a:avLst/>
          </a:prstGeom>
          <a:noFill/>
        </p:spPr>
        <p:txBody>
          <a:bodyPr wrap="square" rtlCol="0">
            <a:spAutoFit/>
          </a:bodyPr>
          <a:lstStyle/>
          <a:p>
            <a:pPr marL="457200" indent="-457200">
              <a:buFont typeface="Wingdings" pitchFamily="2" charset="2"/>
              <a:buChar char="l"/>
            </a:pPr>
            <a:r>
              <a:rPr kumimoji="1" lang="ja-JP" altLang="en-US" sz="3200">
                <a:latin typeface="Hiragino Kaku Gothic Pro W3" panose="020B0300000000000000" pitchFamily="34" charset="-128"/>
                <a:ea typeface="Hiragino Kaku Gothic Pro W3" panose="020B0300000000000000" pitchFamily="34" charset="-128"/>
              </a:rPr>
              <a:t>全てのアバター条件において、</a:t>
            </a:r>
            <a:r>
              <a:rPr kumimoji="1" lang="ja-JP" altLang="en-US" sz="4000" b="1">
                <a:solidFill>
                  <a:srgbClr val="FF0000"/>
                </a:solidFill>
                <a:latin typeface="Hiragino Kaku Gothic Pro W3" panose="020B0300000000000000" pitchFamily="34" charset="-128"/>
                <a:ea typeface="Hiragino Kaku Gothic Pro W3" panose="020B0300000000000000" pitchFamily="34" charset="-128"/>
              </a:rPr>
              <a:t>追従の方が視触覚干渉効果の値が大きいのは、アンケートの結果で、追従の方が自分の手であると感じていることとと一致する。</a:t>
            </a:r>
            <a:endParaRPr kumimoji="1" lang="en-US" altLang="ja-JP" sz="4000" b="1" dirty="0">
              <a:solidFill>
                <a:srgbClr val="FF0000"/>
              </a:solidFill>
              <a:latin typeface="Hiragino Kaku Gothic Pro W3" panose="020B0300000000000000" pitchFamily="34" charset="-128"/>
              <a:ea typeface="Hiragino Kaku Gothic Pro W3" panose="020B0300000000000000" pitchFamily="34" charset="-128"/>
            </a:endParaRPr>
          </a:p>
          <a:p>
            <a:pPr marL="457200" indent="-457200">
              <a:buFont typeface="Wingdings" pitchFamily="2" charset="2"/>
              <a:buChar char="l"/>
            </a:pPr>
            <a:r>
              <a:rPr kumimoji="1" lang="ja-JP" altLang="en-US" sz="3200">
                <a:latin typeface="Hiragino Kaku Gothic Pro W3" panose="020B0300000000000000" pitchFamily="34" charset="-128"/>
                <a:ea typeface="Hiragino Kaku Gothic Pro W3" panose="020B0300000000000000" pitchFamily="34" charset="-128"/>
              </a:rPr>
              <a:t>実験後の自由アンケートで、「５つの球が一番自分の動きと合っていて、自分の手だと感じた。逆に肌色のモデルは、細かい動作までできるが、細かい動きの違和感も目立った。」というものがあり、この意見は、</a:t>
            </a:r>
            <a:r>
              <a:rPr kumimoji="1" lang="ja-JP" altLang="en-US" sz="4000" b="1">
                <a:solidFill>
                  <a:srgbClr val="FF0000"/>
                </a:solidFill>
                <a:latin typeface="Hiragino Kaku Gothic Pro W3" panose="020B0300000000000000" pitchFamily="34" charset="-128"/>
                <a:ea typeface="Hiragino Kaku Gothic Pro W3" panose="020B0300000000000000" pitchFamily="34" charset="-128"/>
              </a:rPr>
              <a:t>視触覚干渉効果の値が５つの球のモデルが最も大きいことと一致する。</a:t>
            </a:r>
          </a:p>
        </p:txBody>
      </p:sp>
      <p:cxnSp>
        <p:nvCxnSpPr>
          <p:cNvPr id="7" name="直線コネクタ 6">
            <a:extLst>
              <a:ext uri="{FF2B5EF4-FFF2-40B4-BE49-F238E27FC236}">
                <a16:creationId xmlns:a16="http://schemas.microsoft.com/office/drawing/2014/main" id="{59811470-B9B5-3742-ABE4-075B401C7212}"/>
              </a:ext>
            </a:extLst>
          </p:cNvPr>
          <p:cNvCxnSpPr>
            <a:cxnSpLocks/>
          </p:cNvCxnSpPr>
          <p:nvPr/>
        </p:nvCxnSpPr>
        <p:spPr>
          <a:xfrm>
            <a:off x="15457778" y="3813717"/>
            <a:ext cx="58759" cy="28815459"/>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FD355B3-7198-C442-A75D-68AEDDDDA0BB}"/>
              </a:ext>
            </a:extLst>
          </p:cNvPr>
          <p:cNvCxnSpPr>
            <a:cxnSpLocks/>
          </p:cNvCxnSpPr>
          <p:nvPr/>
        </p:nvCxnSpPr>
        <p:spPr>
          <a:xfrm>
            <a:off x="181355" y="32629176"/>
            <a:ext cx="30093858" cy="7050"/>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pic>
        <p:nvPicPr>
          <p:cNvPr id="8" name="図 7" descr="スクリーンショットの画面&#10;&#10;自動的に生成された説明">
            <a:extLst>
              <a:ext uri="{FF2B5EF4-FFF2-40B4-BE49-F238E27FC236}">
                <a16:creationId xmlns:a16="http://schemas.microsoft.com/office/drawing/2014/main" id="{20F6748B-4ED7-4C43-B2E3-5497EAC59057}"/>
              </a:ext>
            </a:extLst>
          </p:cNvPr>
          <p:cNvPicPr>
            <a:picLocks noChangeAspect="1"/>
          </p:cNvPicPr>
          <p:nvPr/>
        </p:nvPicPr>
        <p:blipFill>
          <a:blip r:embed="rId16"/>
          <a:stretch>
            <a:fillRect/>
          </a:stretch>
        </p:blipFill>
        <p:spPr>
          <a:xfrm>
            <a:off x="12556731" y="34131993"/>
            <a:ext cx="8314197" cy="5143500"/>
          </a:xfrm>
          <a:prstGeom prst="rect">
            <a:avLst/>
          </a:prstGeom>
        </p:spPr>
      </p:pic>
    </p:spTree>
    <p:extLst>
      <p:ext uri="{BB962C8B-B14F-4D97-AF65-F5344CB8AC3E}">
        <p14:creationId xmlns:p14="http://schemas.microsoft.com/office/powerpoint/2010/main" val="100484338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6128</TotalTime>
  <Words>941</Words>
  <Application>Microsoft Macintosh PowerPoint</Application>
  <PresentationFormat>ユーザー設定</PresentationFormat>
  <Paragraphs>73</Paragraphs>
  <Slides>1</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Hiragino Kaku Gothic Pro W3</vt:lpstr>
      <vt:lpstr>Hiragino Kaku Gothic Pro W6</vt:lpstr>
      <vt:lpstr>Hiragino Mincho Pro W3</vt:lpstr>
      <vt:lpstr>游ゴシック</vt:lpstr>
      <vt:lpstr>Arial</vt:lpstr>
      <vt:lpstr>Calibri</vt:lpstr>
      <vt:lpstr>Calibri Light</vt:lpstr>
      <vt:lpstr>Wingdings</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高祖 信宏</dc:creator>
  <cp:lastModifiedBy>高祖 信宏</cp:lastModifiedBy>
  <cp:revision>42</cp:revision>
  <dcterms:created xsi:type="dcterms:W3CDTF">2020-09-06T13:25:54Z</dcterms:created>
  <dcterms:modified xsi:type="dcterms:W3CDTF">2020-09-16T00:55:09Z</dcterms:modified>
</cp:coreProperties>
</file>