
<file path=[Content_Types].xml><?xml version="1.0" encoding="utf-8"?>
<Types xmlns="http://schemas.openxmlformats.org/package/2006/content-types">
  <Default Extension="png" ContentType="image/png"/>
  <Default Extension="emf" ContentType="image/x-emf"/>
  <Default Extension="mov" ContentType="video/quicktime"/>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8" r:id="rId2"/>
    <p:sldId id="266" r:id="rId3"/>
    <p:sldId id="296" r:id="rId4"/>
    <p:sldId id="267" r:id="rId5"/>
    <p:sldId id="276" r:id="rId6"/>
    <p:sldId id="309" r:id="rId7"/>
    <p:sldId id="268" r:id="rId8"/>
    <p:sldId id="284" r:id="rId9"/>
    <p:sldId id="285" r:id="rId10"/>
    <p:sldId id="292" r:id="rId11"/>
    <p:sldId id="297" r:id="rId12"/>
    <p:sldId id="307" r:id="rId13"/>
    <p:sldId id="308" r:id="rId14"/>
    <p:sldId id="298" r:id="rId15"/>
    <p:sldId id="288" r:id="rId16"/>
    <p:sldId id="294" r:id="rId17"/>
    <p:sldId id="289" r:id="rId18"/>
    <p:sldId id="299" r:id="rId19"/>
    <p:sldId id="301" r:id="rId20"/>
    <p:sldId id="302" r:id="rId21"/>
    <p:sldId id="304" r:id="rId22"/>
    <p:sldId id="305" r:id="rId23"/>
    <p:sldId id="306" r:id="rId24"/>
    <p:sldId id="273" r:id="rId25"/>
    <p:sldId id="261" r:id="rId26"/>
  </p:sldIdLst>
  <p:sldSz cx="9144000" cy="6858000" type="screen4x3"/>
  <p:notesSz cx="9939338" cy="6805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A32"/>
    <a:srgbClr val="CFFFAC"/>
    <a:srgbClr val="FFFF99"/>
    <a:srgbClr val="ADFF7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3" autoAdjust="0"/>
    <p:restoredTop sz="83019" autoAdjust="0"/>
  </p:normalViewPr>
  <p:slideViewPr>
    <p:cSldViewPr>
      <p:cViewPr varScale="1">
        <p:scale>
          <a:sx n="73" d="100"/>
          <a:sy n="73" d="100"/>
        </p:scale>
        <p:origin x="178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7742" cy="34022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278" y="0"/>
            <a:ext cx="4307742" cy="340227"/>
          </a:xfrm>
          <a:prstGeom prst="rect">
            <a:avLst/>
          </a:prstGeom>
        </p:spPr>
        <p:txBody>
          <a:bodyPr vert="horz" lIns="91440" tIns="45720" rIns="91440" bIns="45720" rtlCol="0"/>
          <a:lstStyle>
            <a:lvl1pPr algn="r">
              <a:defRPr sz="1200"/>
            </a:lvl1pPr>
          </a:lstStyle>
          <a:p>
            <a:fld id="{2A15D474-790C-46E2-BA7C-2B2E74DDD05B}" type="datetimeFigureOut">
              <a:rPr kumimoji="1" lang="ja-JP" altLang="en-US" smtClean="0"/>
              <a:t>2016/12/15</a:t>
            </a:fld>
            <a:endParaRPr kumimoji="1" lang="ja-JP" altLang="en-US"/>
          </a:p>
        </p:txBody>
      </p:sp>
      <p:sp>
        <p:nvSpPr>
          <p:cNvPr id="4" name="フッター プレースホルダー 3"/>
          <p:cNvSpPr>
            <a:spLocks noGrp="1"/>
          </p:cNvSpPr>
          <p:nvPr>
            <p:ph type="ftr" sz="quarter" idx="2"/>
          </p:nvPr>
        </p:nvSpPr>
        <p:spPr>
          <a:xfrm>
            <a:off x="1" y="6464300"/>
            <a:ext cx="4307742" cy="34022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278" y="6464300"/>
            <a:ext cx="4307742" cy="340226"/>
          </a:xfrm>
          <a:prstGeom prst="rect">
            <a:avLst/>
          </a:prstGeom>
        </p:spPr>
        <p:txBody>
          <a:bodyPr vert="horz" lIns="91440" tIns="45720" rIns="91440" bIns="45720" rtlCol="0" anchor="b"/>
          <a:lstStyle>
            <a:lvl1pPr algn="r">
              <a:defRPr sz="1200"/>
            </a:lvl1pPr>
          </a:lstStyle>
          <a:p>
            <a:fld id="{916D2A4D-DAD0-46D7-8E2B-88C2EABA6F4F}" type="slidenum">
              <a:rPr kumimoji="1" lang="ja-JP" altLang="en-US" smtClean="0"/>
              <a:t>‹#›</a:t>
            </a:fld>
            <a:endParaRPr kumimoji="1" lang="ja-JP" altLang="en-US"/>
          </a:p>
        </p:txBody>
      </p:sp>
    </p:spTree>
    <p:extLst>
      <p:ext uri="{BB962C8B-B14F-4D97-AF65-F5344CB8AC3E}">
        <p14:creationId xmlns:p14="http://schemas.microsoft.com/office/powerpoint/2010/main" val="570880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2"/>
            <a:ext cx="4307047" cy="340281"/>
          </a:xfrm>
          <a:prstGeom prst="rect">
            <a:avLst/>
          </a:prstGeom>
        </p:spPr>
        <p:txBody>
          <a:bodyPr vert="horz" lIns="95651" tIns="47825" rIns="95651" bIns="47825" rtlCol="0"/>
          <a:lstStyle>
            <a:lvl1pPr algn="l">
              <a:defRPr sz="1300"/>
            </a:lvl1pPr>
          </a:lstStyle>
          <a:p>
            <a:endParaRPr kumimoji="1" lang="ja-JP" altLang="en-US"/>
          </a:p>
        </p:txBody>
      </p:sp>
      <p:sp>
        <p:nvSpPr>
          <p:cNvPr id="3" name="日付プレースホルダ 2"/>
          <p:cNvSpPr>
            <a:spLocks noGrp="1"/>
          </p:cNvSpPr>
          <p:nvPr>
            <p:ph type="dt" idx="1"/>
          </p:nvPr>
        </p:nvSpPr>
        <p:spPr>
          <a:xfrm>
            <a:off x="5629993" y="2"/>
            <a:ext cx="4307047" cy="340281"/>
          </a:xfrm>
          <a:prstGeom prst="rect">
            <a:avLst/>
          </a:prstGeom>
        </p:spPr>
        <p:txBody>
          <a:bodyPr vert="horz" lIns="95651" tIns="47825" rIns="95651" bIns="47825" rtlCol="0"/>
          <a:lstStyle>
            <a:lvl1pPr algn="r">
              <a:defRPr sz="1300"/>
            </a:lvl1pPr>
          </a:lstStyle>
          <a:p>
            <a:fld id="{85D8FF0F-6FDF-4024-B10F-0E7FC8E3A489}" type="datetimeFigureOut">
              <a:rPr kumimoji="1" lang="ja-JP" altLang="en-US" smtClean="0"/>
              <a:pPr/>
              <a:t>2016/12/15</a:t>
            </a:fld>
            <a:endParaRPr kumimoji="1" lang="ja-JP" altLang="en-US"/>
          </a:p>
        </p:txBody>
      </p:sp>
      <p:sp>
        <p:nvSpPr>
          <p:cNvPr id="4" name="スライド イメージ プレースホルダ 3"/>
          <p:cNvSpPr>
            <a:spLocks noGrp="1" noRot="1" noChangeAspect="1"/>
          </p:cNvSpPr>
          <p:nvPr>
            <p:ph type="sldImg" idx="2"/>
          </p:nvPr>
        </p:nvSpPr>
        <p:spPr>
          <a:xfrm>
            <a:off x="3268663" y="511175"/>
            <a:ext cx="3402012" cy="2551113"/>
          </a:xfrm>
          <a:prstGeom prst="rect">
            <a:avLst/>
          </a:prstGeom>
          <a:noFill/>
          <a:ln w="12700">
            <a:solidFill>
              <a:prstClr val="black"/>
            </a:solidFill>
          </a:ln>
        </p:spPr>
        <p:txBody>
          <a:bodyPr vert="horz" lIns="95651" tIns="47825" rIns="95651" bIns="47825" rtlCol="0" anchor="ctr"/>
          <a:lstStyle/>
          <a:p>
            <a:endParaRPr lang="ja-JP" altLang="en-US"/>
          </a:p>
        </p:txBody>
      </p:sp>
      <p:sp>
        <p:nvSpPr>
          <p:cNvPr id="5" name="ノート プレースホルダ 4"/>
          <p:cNvSpPr>
            <a:spLocks noGrp="1"/>
          </p:cNvSpPr>
          <p:nvPr>
            <p:ph type="body" sz="quarter" idx="3"/>
          </p:nvPr>
        </p:nvSpPr>
        <p:spPr>
          <a:xfrm>
            <a:off x="993935" y="3232666"/>
            <a:ext cx="7951470" cy="3062526"/>
          </a:xfrm>
          <a:prstGeom prst="rect">
            <a:avLst/>
          </a:prstGeom>
        </p:spPr>
        <p:txBody>
          <a:bodyPr vert="horz" lIns="95651" tIns="47825" rIns="95651" bIns="47825"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6464153"/>
            <a:ext cx="4307047" cy="340281"/>
          </a:xfrm>
          <a:prstGeom prst="rect">
            <a:avLst/>
          </a:prstGeom>
        </p:spPr>
        <p:txBody>
          <a:bodyPr vert="horz" lIns="95651" tIns="47825" rIns="95651" bIns="47825"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5629993" y="6464153"/>
            <a:ext cx="4307047" cy="340281"/>
          </a:xfrm>
          <a:prstGeom prst="rect">
            <a:avLst/>
          </a:prstGeom>
        </p:spPr>
        <p:txBody>
          <a:bodyPr vert="horz" lIns="95651" tIns="47825" rIns="95651" bIns="47825" rtlCol="0" anchor="b"/>
          <a:lstStyle>
            <a:lvl1pPr algn="r">
              <a:defRPr sz="1300"/>
            </a:lvl1pPr>
          </a:lstStyle>
          <a:p>
            <a:fld id="{D348EE47-8029-43CE-AA60-F9CED39CFBDA}" type="slidenum">
              <a:rPr kumimoji="1" lang="ja-JP" altLang="en-US" smtClean="0"/>
              <a:pPr/>
              <a:t>‹#›</a:t>
            </a:fld>
            <a:endParaRPr kumimoji="1" lang="ja-JP" altLang="en-US"/>
          </a:p>
        </p:txBody>
      </p:sp>
    </p:spTree>
    <p:extLst>
      <p:ext uri="{BB962C8B-B14F-4D97-AF65-F5344CB8AC3E}">
        <p14:creationId xmlns:p14="http://schemas.microsoft.com/office/powerpoint/2010/main" val="40757434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Nowadays, the research on improving the experience and interaction in telecommunication receiving a lot of attention. </a:t>
            </a:r>
          </a:p>
          <a:p>
            <a:pPr marL="0" indent="0">
              <a:buFont typeface="+mj-lt"/>
              <a:buNone/>
            </a:pPr>
            <a:r>
              <a:rPr lang="en-US" dirty="0" smtClean="0"/>
              <a:t>In</a:t>
            </a:r>
            <a:r>
              <a:rPr lang="en-US" baseline="0" dirty="0" smtClean="0"/>
              <a:t> old time, communication only through audio, then the era of video call come, and now it comes even further. People wants to physically present and interact with their partner in another location.</a:t>
            </a:r>
          </a:p>
          <a:p>
            <a:pPr marL="0" indent="0">
              <a:buFont typeface="+mj-lt"/>
              <a:buNone/>
            </a:pPr>
            <a:r>
              <a:rPr lang="en-US" baseline="0" dirty="0" smtClean="0"/>
              <a:t>The term telepresence or tele existence then become popular. Basically, it is a system that enabling user to feel his/her presence in different location from their true location.</a:t>
            </a:r>
          </a:p>
          <a:p>
            <a:endParaRPr lang="en-US" dirty="0" smtClean="0"/>
          </a:p>
          <a:p>
            <a:r>
              <a:rPr lang="en-US" dirty="0" smtClean="0"/>
              <a:t>We all know in communication, we don’t only exchange</a:t>
            </a:r>
            <a:r>
              <a:rPr lang="en-US" baseline="0" dirty="0" smtClean="0"/>
              <a:t> word. A lot of study suggested that more than 50% of communication is through non verbal channel, your expression, body language, gesture, and soon. </a:t>
            </a:r>
            <a:br>
              <a:rPr lang="en-US" baseline="0" dirty="0" smtClean="0"/>
            </a:br>
            <a:r>
              <a:rPr lang="en-US" baseline="0" dirty="0" smtClean="0"/>
              <a:t>To have natural interaction we need to consider this part. </a:t>
            </a:r>
          </a:p>
          <a:p>
            <a:r>
              <a:rPr lang="en-US" baseline="0" dirty="0" smtClean="0"/>
              <a:t>It can be </a:t>
            </a:r>
            <a:r>
              <a:rPr lang="en-US" baseline="0" dirty="0" err="1" smtClean="0"/>
              <a:t>devided</a:t>
            </a:r>
            <a:r>
              <a:rPr lang="en-US" baseline="0" dirty="0" smtClean="0"/>
              <a:t> into emotional feedback and envelope feedback. </a:t>
            </a:r>
          </a:p>
          <a:p>
            <a:endParaRPr lang="en-US" baseline="0" dirty="0" smtClean="0"/>
          </a:p>
          <a:p>
            <a:r>
              <a:rPr lang="en-US" baseline="0" dirty="0" smtClean="0"/>
              <a:t>Of course it will be better if you have both. But in the case if there is restriction here and there and you need to choose. Envelope feedback is more significant. Its more like necessary condition to have good communication. </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D348EE47-8029-43CE-AA60-F9CED39CFBDA}" type="slidenum">
              <a:rPr kumimoji="1" lang="ja-JP" altLang="en-US" smtClean="0"/>
              <a:pPr/>
              <a:t>2</a:t>
            </a:fld>
            <a:endParaRPr kumimoji="1" lang="ja-JP" altLang="en-US"/>
          </a:p>
        </p:txBody>
      </p:sp>
    </p:spTree>
    <p:extLst>
      <p:ext uri="{BB962C8B-B14F-4D97-AF65-F5344CB8AC3E}">
        <p14:creationId xmlns:p14="http://schemas.microsoft.com/office/powerpoint/2010/main" val="334318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Statement 1 and 2 which is related to taking the turn in speaking receive very good impression when using stuffed-toy robot. We found significant difference of how</a:t>
            </a:r>
            <a:r>
              <a:rPr lang="en-US" baseline="0" dirty="0" smtClean="0"/>
              <a:t> easy to understand to whom the remote user is talking</a:t>
            </a:r>
            <a:r>
              <a:rPr lang="en-US" dirty="0" smtClean="0"/>
              <a:t>, by using the robot compare to video conference. </a:t>
            </a:r>
          </a:p>
          <a:p>
            <a:r>
              <a:rPr lang="en-US" dirty="0" smtClean="0"/>
              <a:t>The ability of the robot to turn its head while speaking to the corresponding person make it easier to communicate in a conference situation, where two or more people are involved. </a:t>
            </a:r>
          </a:p>
          <a:p>
            <a:r>
              <a:rPr lang="en-US" dirty="0" smtClean="0"/>
              <a:t>This experience is quite difficult to perform in a conventional video conference because participant can't easily tell who the remote user is talking to. The video of the remote user always shows his/her eyes staring at the display monitor, making it tough to distinguish where the remote user are looking at, even though the remote user actually looks to a particular person in his/her display monitor. </a:t>
            </a:r>
            <a:endParaRPr lang="en-US" dirty="0"/>
          </a:p>
        </p:txBody>
      </p:sp>
      <p:sp>
        <p:nvSpPr>
          <p:cNvPr id="4" name="Slide Number Placeholder 3"/>
          <p:cNvSpPr>
            <a:spLocks noGrp="1"/>
          </p:cNvSpPr>
          <p:nvPr>
            <p:ph type="sldNum" sz="quarter" idx="10"/>
          </p:nvPr>
        </p:nvSpPr>
        <p:spPr/>
        <p:txBody>
          <a:bodyPr/>
          <a:lstStyle/>
          <a:p>
            <a:fld id="{D348EE47-8029-43CE-AA60-F9CED39CFBDA}" type="slidenum">
              <a:rPr kumimoji="1" lang="ja-JP" altLang="en-US" smtClean="0"/>
              <a:pPr/>
              <a:t>18</a:t>
            </a:fld>
            <a:endParaRPr kumimoji="1" lang="ja-JP" altLang="en-US"/>
          </a:p>
        </p:txBody>
      </p:sp>
    </p:spTree>
    <p:extLst>
      <p:ext uri="{BB962C8B-B14F-4D97-AF65-F5344CB8AC3E}">
        <p14:creationId xmlns:p14="http://schemas.microsoft.com/office/powerpoint/2010/main" val="672549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is about</a:t>
            </a:r>
            <a:r>
              <a:rPr lang="en-US" baseline="0" dirty="0" smtClean="0"/>
              <a:t> </a:t>
            </a:r>
            <a:r>
              <a:rPr lang="en-US" dirty="0" smtClean="0"/>
              <a:t>the beat gesture of the robot which also shows significant difference. </a:t>
            </a:r>
          </a:p>
          <a:p>
            <a:r>
              <a:rPr lang="en-US" dirty="0" smtClean="0"/>
              <a:t>In the case of the video conference, even though the upper part body (head and part of arms) of the remote user is visible to the participants (captured from embedded camera on the PC), the participants tend to really focus on the face. Capturing the whole body of the remote user may transfer better beat gesture through video, but this will need additional camera configuration which is not convenient to be set up in the remote user side.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believe capturing the remote user gesture in the form of velocity play an important role in this impression. </a:t>
            </a:r>
          </a:p>
          <a:p>
            <a:endParaRPr lang="en-US" dirty="0"/>
          </a:p>
        </p:txBody>
      </p:sp>
      <p:sp>
        <p:nvSpPr>
          <p:cNvPr id="4" name="Slide Number Placeholder 3"/>
          <p:cNvSpPr>
            <a:spLocks noGrp="1"/>
          </p:cNvSpPr>
          <p:nvPr>
            <p:ph type="sldNum" sz="quarter" idx="10"/>
          </p:nvPr>
        </p:nvSpPr>
        <p:spPr/>
        <p:txBody>
          <a:bodyPr/>
          <a:lstStyle/>
          <a:p>
            <a:fld id="{D348EE47-8029-43CE-AA60-F9CED39CFBDA}" type="slidenum">
              <a:rPr kumimoji="1" lang="ja-JP" altLang="en-US" smtClean="0"/>
              <a:pPr/>
              <a:t>19</a:t>
            </a:fld>
            <a:endParaRPr kumimoji="1" lang="ja-JP" altLang="en-US"/>
          </a:p>
        </p:txBody>
      </p:sp>
    </p:spTree>
    <p:extLst>
      <p:ext uri="{BB962C8B-B14F-4D97-AF65-F5344CB8AC3E}">
        <p14:creationId xmlns:p14="http://schemas.microsoft.com/office/powerpoint/2010/main" val="1837718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head nodding and shaking expression corresponding to agree and disagree (S4 and S5) are still better perceived from the video conference, although the impression from the robot is still positive. We believe</a:t>
            </a:r>
            <a:r>
              <a:rPr lang="en-US" baseline="0" dirty="0" smtClean="0"/>
              <a:t> t</a:t>
            </a:r>
            <a:r>
              <a:rPr lang="en-US" dirty="0" smtClean="0"/>
              <a:t>he limitation of the robot head movement and the priority to make the robot movement smoother cause this impression. </a:t>
            </a:r>
            <a:endParaRPr lang="en-US" dirty="0"/>
          </a:p>
        </p:txBody>
      </p:sp>
      <p:sp>
        <p:nvSpPr>
          <p:cNvPr id="4" name="Slide Number Placeholder 3"/>
          <p:cNvSpPr>
            <a:spLocks noGrp="1"/>
          </p:cNvSpPr>
          <p:nvPr>
            <p:ph type="sldNum" sz="quarter" idx="10"/>
          </p:nvPr>
        </p:nvSpPr>
        <p:spPr/>
        <p:txBody>
          <a:bodyPr/>
          <a:lstStyle/>
          <a:p>
            <a:fld id="{D348EE47-8029-43CE-AA60-F9CED39CFBDA}" type="slidenum">
              <a:rPr kumimoji="1" lang="ja-JP" altLang="en-US" smtClean="0"/>
              <a:pPr/>
              <a:t>20</a:t>
            </a:fld>
            <a:endParaRPr kumimoji="1" lang="ja-JP" altLang="en-US"/>
          </a:p>
        </p:txBody>
      </p:sp>
    </p:spTree>
    <p:extLst>
      <p:ext uri="{BB962C8B-B14F-4D97-AF65-F5344CB8AC3E}">
        <p14:creationId xmlns:p14="http://schemas.microsoft.com/office/powerpoint/2010/main" val="508791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Robot movement perceived by the participant as a natural movement (S6), roughly the same with the video conference with the real human. </a:t>
            </a:r>
            <a:endParaRPr lang="en-US" dirty="0"/>
          </a:p>
        </p:txBody>
      </p:sp>
      <p:sp>
        <p:nvSpPr>
          <p:cNvPr id="4" name="Slide Number Placeholder 3"/>
          <p:cNvSpPr>
            <a:spLocks noGrp="1"/>
          </p:cNvSpPr>
          <p:nvPr>
            <p:ph type="sldNum" sz="quarter" idx="10"/>
          </p:nvPr>
        </p:nvSpPr>
        <p:spPr/>
        <p:txBody>
          <a:bodyPr/>
          <a:lstStyle/>
          <a:p>
            <a:fld id="{D348EE47-8029-43CE-AA60-F9CED39CFBDA}" type="slidenum">
              <a:rPr kumimoji="1" lang="ja-JP" altLang="en-US" smtClean="0"/>
              <a:pPr/>
              <a:t>21</a:t>
            </a:fld>
            <a:endParaRPr kumimoji="1" lang="ja-JP" altLang="en-US"/>
          </a:p>
        </p:txBody>
      </p:sp>
    </p:spTree>
    <p:extLst>
      <p:ext uri="{BB962C8B-B14F-4D97-AF65-F5344CB8AC3E}">
        <p14:creationId xmlns:p14="http://schemas.microsoft.com/office/powerpoint/2010/main" val="744904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Eye gazing and eye contact when using the robot show positive impression (S7 and S8) but not significantly different with video </a:t>
            </a:r>
            <a:r>
              <a:rPr lang="en-US" dirty="0" err="1" smtClean="0"/>
              <a:t>converence</a:t>
            </a:r>
            <a:r>
              <a:rPr lang="en-US" dirty="0" smtClean="0"/>
              <a:t>. </a:t>
            </a:r>
          </a:p>
          <a:p>
            <a:r>
              <a:rPr lang="en-US" dirty="0" smtClean="0"/>
              <a:t>Our</a:t>
            </a:r>
            <a:r>
              <a:rPr lang="en-US" baseline="0" dirty="0" smtClean="0"/>
              <a:t> current robot still cant move its eye. And this is something we would like to improve in the future.</a:t>
            </a:r>
            <a:endParaRPr lang="en-US" dirty="0"/>
          </a:p>
        </p:txBody>
      </p:sp>
      <p:sp>
        <p:nvSpPr>
          <p:cNvPr id="4" name="Slide Number Placeholder 3"/>
          <p:cNvSpPr>
            <a:spLocks noGrp="1"/>
          </p:cNvSpPr>
          <p:nvPr>
            <p:ph type="sldNum" sz="quarter" idx="10"/>
          </p:nvPr>
        </p:nvSpPr>
        <p:spPr/>
        <p:txBody>
          <a:bodyPr/>
          <a:lstStyle/>
          <a:p>
            <a:fld id="{D348EE47-8029-43CE-AA60-F9CED39CFBDA}" type="slidenum">
              <a:rPr kumimoji="1" lang="ja-JP" altLang="en-US" smtClean="0"/>
              <a:pPr/>
              <a:t>22</a:t>
            </a:fld>
            <a:endParaRPr kumimoji="1" lang="ja-JP" altLang="en-US"/>
          </a:p>
        </p:txBody>
      </p:sp>
    </p:spTree>
    <p:extLst>
      <p:ext uri="{BB962C8B-B14F-4D97-AF65-F5344CB8AC3E}">
        <p14:creationId xmlns:p14="http://schemas.microsoft.com/office/powerpoint/2010/main" val="435406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Lastly, about the feeling of the existence of the remote user (S9).</a:t>
            </a:r>
            <a:r>
              <a:rPr lang="en-US" baseline="0" dirty="0" smtClean="0"/>
              <a:t> It is also not significantly different, and can be caused by several factor. Unmoving eye, we believe is one of important factor that make the robot feels not alive.</a:t>
            </a:r>
            <a:endParaRPr lang="en-US" dirty="0" smtClean="0"/>
          </a:p>
          <a:p>
            <a:endParaRPr lang="en-US" dirty="0"/>
          </a:p>
        </p:txBody>
      </p:sp>
      <p:sp>
        <p:nvSpPr>
          <p:cNvPr id="4" name="Slide Number Placeholder 3"/>
          <p:cNvSpPr>
            <a:spLocks noGrp="1"/>
          </p:cNvSpPr>
          <p:nvPr>
            <p:ph type="sldNum" sz="quarter" idx="10"/>
          </p:nvPr>
        </p:nvSpPr>
        <p:spPr/>
        <p:txBody>
          <a:bodyPr/>
          <a:lstStyle/>
          <a:p>
            <a:fld id="{D348EE47-8029-43CE-AA60-F9CED39CFBDA}" type="slidenum">
              <a:rPr kumimoji="1" lang="ja-JP" altLang="en-US" smtClean="0"/>
              <a:pPr/>
              <a:t>23</a:t>
            </a:fld>
            <a:endParaRPr kumimoji="1" lang="ja-JP" altLang="en-US"/>
          </a:p>
        </p:txBody>
      </p:sp>
    </p:spTree>
    <p:extLst>
      <p:ext uri="{BB962C8B-B14F-4D97-AF65-F5344CB8AC3E}">
        <p14:creationId xmlns:p14="http://schemas.microsoft.com/office/powerpoint/2010/main" val="84118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aseline="0" dirty="0" smtClean="0"/>
              <a:t>Considering the experience fell in each side, teleconference system can be </a:t>
            </a:r>
            <a:r>
              <a:rPr lang="en-US" baseline="0" dirty="0" err="1" smtClean="0"/>
              <a:t>devided</a:t>
            </a:r>
            <a:r>
              <a:rPr lang="en-US" baseline="0" dirty="0" smtClean="0"/>
              <a:t> </a:t>
            </a:r>
            <a:r>
              <a:rPr lang="en-US" baseline="0" dirty="0" err="1" smtClean="0"/>
              <a:t>itu</a:t>
            </a:r>
            <a:r>
              <a:rPr lang="en-US" baseline="0" dirty="0" smtClean="0"/>
              <a:t> symmetric and asymmetric case. </a:t>
            </a:r>
          </a:p>
          <a:p>
            <a:pPr marL="228600" indent="-228600">
              <a:buFont typeface="+mj-lt"/>
              <a:buAutoNum type="arabicPeriod"/>
            </a:pPr>
            <a:r>
              <a:rPr lang="en-US" baseline="0" dirty="0" smtClean="0"/>
              <a:t>Symmetric : example</a:t>
            </a:r>
          </a:p>
          <a:p>
            <a:pPr marL="228600" indent="-228600">
              <a:buFont typeface="+mj-lt"/>
              <a:buAutoNum type="arabicPeriod"/>
            </a:pPr>
            <a:r>
              <a:rPr lang="en-US" baseline="0" dirty="0" smtClean="0"/>
              <a:t>Asymmetric </a:t>
            </a:r>
          </a:p>
          <a:p>
            <a:pPr marL="685800" lvl="1" indent="-228600">
              <a:buFont typeface="+mj-lt"/>
              <a:buAutoNum type="arabicPeriod"/>
            </a:pPr>
            <a:r>
              <a:rPr lang="en-US" baseline="0" dirty="0" smtClean="0"/>
              <a:t>Why? Something real that you can talk to, you can touch, and you can hug. </a:t>
            </a:r>
          </a:p>
          <a:p>
            <a:pPr marL="685800" lvl="1" indent="-228600">
              <a:buFont typeface="+mj-lt"/>
              <a:buAutoNum type="arabicPeriod"/>
            </a:pPr>
            <a:r>
              <a:rPr lang="en-US" baseline="0" dirty="0" smtClean="0"/>
              <a:t>This remote user is usually the person who is travelling. And they don’t want to bring heavy equipment. So sometime it is not realistic to force both side have the same experience.</a:t>
            </a:r>
          </a:p>
          <a:p>
            <a:endParaRPr lang="en-US" baseline="0" dirty="0" smtClean="0"/>
          </a:p>
          <a:p>
            <a:r>
              <a:rPr lang="en-US" baseline="0" dirty="0" smtClean="0"/>
              <a:t>So, our goal in this system is </a:t>
            </a:r>
          </a:p>
        </p:txBody>
      </p:sp>
      <p:sp>
        <p:nvSpPr>
          <p:cNvPr id="4" name="Slide Number Placeholder 3"/>
          <p:cNvSpPr>
            <a:spLocks noGrp="1"/>
          </p:cNvSpPr>
          <p:nvPr>
            <p:ph type="sldNum" sz="quarter" idx="10"/>
          </p:nvPr>
        </p:nvSpPr>
        <p:spPr/>
        <p:txBody>
          <a:bodyPr/>
          <a:lstStyle/>
          <a:p>
            <a:fld id="{D348EE47-8029-43CE-AA60-F9CED39CFBDA}" type="slidenum">
              <a:rPr kumimoji="1" lang="ja-JP" altLang="en-US" smtClean="0"/>
              <a:pPr/>
              <a:t>3</a:t>
            </a:fld>
            <a:endParaRPr kumimoji="1" lang="ja-JP" altLang="en-US"/>
          </a:p>
        </p:txBody>
      </p:sp>
    </p:spTree>
    <p:extLst>
      <p:ext uri="{BB962C8B-B14F-4D97-AF65-F5344CB8AC3E}">
        <p14:creationId xmlns:p14="http://schemas.microsoft.com/office/powerpoint/2010/main" val="3468563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Several telepresence mobile robot has been available commercially. For example</a:t>
            </a:r>
            <a:r>
              <a:rPr lang="en-US" baseline="0" dirty="0" smtClean="0"/>
              <a:t> </a:t>
            </a:r>
            <a:r>
              <a:rPr lang="en-US" baseline="0" dirty="0" err="1" smtClean="0"/>
              <a:t>Anybots</a:t>
            </a:r>
            <a:r>
              <a:rPr lang="en-US" baseline="0" dirty="0" smtClean="0"/>
              <a:t>, double robotics, </a:t>
            </a:r>
            <a:r>
              <a:rPr lang="en-US" baseline="0" dirty="0" err="1" smtClean="0"/>
              <a:t>mantarobot</a:t>
            </a:r>
            <a:r>
              <a:rPr lang="en-US" baseline="0" dirty="0" smtClean="0"/>
              <a:t>, and so on. </a:t>
            </a:r>
          </a:p>
          <a:p>
            <a:pPr marL="228600" indent="-228600">
              <a:buFont typeface="+mj-lt"/>
              <a:buAutoNum type="arabicPeriod"/>
            </a:pPr>
            <a:r>
              <a:rPr lang="en-US" baseline="0" dirty="0" smtClean="0"/>
              <a:t>The robot is very helpful to give remote user more access to local environment by the ability to move, but the interaction that can be done is very limited since it basically just walking monitor.</a:t>
            </a:r>
          </a:p>
          <a:p>
            <a:pPr marL="228600" indent="-228600">
              <a:buFont typeface="+mj-lt"/>
              <a:buAutoNum type="arabicPeriod"/>
            </a:pPr>
            <a:r>
              <a:rPr lang="en-US" baseline="0" dirty="0" smtClean="0"/>
              <a:t>Another telepresence system has been developed by MIT Media Lab, the concept and design was already there since 2008 but fully implemented in 2015. They develop bear-like semi autonomous robot avatar for family communication, education, and pediatric care.</a:t>
            </a:r>
          </a:p>
          <a:p>
            <a:pPr marL="228600" indent="-228600">
              <a:buFont typeface="+mj-lt"/>
              <a:buAutoNum type="arabicPeriod"/>
            </a:pPr>
            <a:r>
              <a:rPr lang="en-US" baseline="0" dirty="0" smtClean="0"/>
              <a:t>The good interaction can be achieved in local side, we can see the kids can play with the robot, but in the remote user side, the interaction is not natural, since the user need to select the response or emotion manually</a:t>
            </a:r>
            <a:endParaRPr lang="en-US" dirty="0"/>
          </a:p>
        </p:txBody>
      </p:sp>
      <p:sp>
        <p:nvSpPr>
          <p:cNvPr id="4" name="Slide Number Placeholder 3"/>
          <p:cNvSpPr>
            <a:spLocks noGrp="1"/>
          </p:cNvSpPr>
          <p:nvPr>
            <p:ph type="sldNum" sz="quarter" idx="10"/>
          </p:nvPr>
        </p:nvSpPr>
        <p:spPr/>
        <p:txBody>
          <a:bodyPr/>
          <a:lstStyle/>
          <a:p>
            <a:fld id="{D348EE47-8029-43CE-AA60-F9CED39CFBDA}" type="slidenum">
              <a:rPr kumimoji="1" lang="ja-JP" altLang="en-US" smtClean="0"/>
              <a:pPr/>
              <a:t>4</a:t>
            </a:fld>
            <a:endParaRPr kumimoji="1" lang="ja-JP" altLang="en-US"/>
          </a:p>
        </p:txBody>
      </p:sp>
    </p:spTree>
    <p:extLst>
      <p:ext uri="{BB962C8B-B14F-4D97-AF65-F5344CB8AC3E}">
        <p14:creationId xmlns:p14="http://schemas.microsoft.com/office/powerpoint/2010/main" val="4257736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Other related research is Beaming Project on 2015. They use HMD…</a:t>
            </a:r>
          </a:p>
          <a:p>
            <a:pPr marL="228600" indent="-228600">
              <a:buFont typeface="+mj-lt"/>
              <a:buAutoNum type="arabicPeriod"/>
            </a:pPr>
            <a:r>
              <a:rPr lang="en-US" dirty="0" smtClean="0"/>
              <a:t>They only focusing</a:t>
            </a:r>
            <a:r>
              <a:rPr lang="en-US" baseline="0" dirty="0" smtClean="0"/>
              <a:t> on head and eye gaze movement, </a:t>
            </a:r>
            <a:r>
              <a:rPr lang="en-US" baseline="0" dirty="0" err="1" smtClean="0"/>
              <a:t>eventhough</a:t>
            </a:r>
            <a:r>
              <a:rPr lang="en-US" baseline="0" dirty="0" smtClean="0"/>
              <a:t> the hand movement can be added quite easily. The main difference with our research is, they immerse the user in virtual environment (which is the local environment captured by camera), so remote user can act naturally. In our case, we try not to put the user into virtual environment, but still facilitate their natural interaction</a:t>
            </a:r>
          </a:p>
          <a:p>
            <a:pPr marL="228600" indent="-228600">
              <a:buFont typeface="+mj-lt"/>
              <a:buAutoNum type="arabicPeriod"/>
            </a:pPr>
            <a:r>
              <a:rPr lang="en-US" baseline="0" dirty="0" smtClean="0"/>
              <a:t>The most current research is done by Being there center in NTU Singapore on this year. They develop…. As for face, they </a:t>
            </a:r>
            <a:r>
              <a:rPr lang="en-US" baseline="0" dirty="0" err="1" smtClean="0"/>
              <a:t>backproject</a:t>
            </a:r>
            <a:r>
              <a:rPr lang="en-US" baseline="0" dirty="0" smtClean="0"/>
              <a:t> user face into </a:t>
            </a:r>
            <a:r>
              <a:rPr lang="en-US" baseline="0" dirty="0" err="1" smtClean="0"/>
              <a:t>rbot</a:t>
            </a:r>
            <a:r>
              <a:rPr lang="en-US" baseline="0" dirty="0" smtClean="0"/>
              <a:t> face.</a:t>
            </a:r>
          </a:p>
          <a:p>
            <a:pPr marL="228600" indent="-228600">
              <a:buFont typeface="+mj-lt"/>
              <a:buAutoNum type="arabicPeriod"/>
            </a:pPr>
            <a:r>
              <a:rPr lang="en-US" baseline="0" dirty="0" smtClean="0"/>
              <a:t>Unfortunately, the hard mechanism they use for robot can decrease the interaction to local user as we can see in the video. </a:t>
            </a:r>
            <a:r>
              <a:rPr lang="en-US" baseline="0" dirty="0"/>
              <a:t> </a:t>
            </a:r>
            <a:r>
              <a:rPr lang="en-US" baseline="0" dirty="0" smtClean="0"/>
              <a:t>Setting is not convenient because they use </a:t>
            </a:r>
            <a:r>
              <a:rPr lang="en-US" baseline="0" dirty="0" err="1" smtClean="0"/>
              <a:t>kinect</a:t>
            </a:r>
            <a:endParaRPr lang="en-US" baseline="0" dirty="0" smtClean="0"/>
          </a:p>
        </p:txBody>
      </p:sp>
      <p:sp>
        <p:nvSpPr>
          <p:cNvPr id="4" name="Slide Number Placeholder 3"/>
          <p:cNvSpPr>
            <a:spLocks noGrp="1"/>
          </p:cNvSpPr>
          <p:nvPr>
            <p:ph type="sldNum" sz="quarter" idx="10"/>
          </p:nvPr>
        </p:nvSpPr>
        <p:spPr/>
        <p:txBody>
          <a:bodyPr/>
          <a:lstStyle/>
          <a:p>
            <a:fld id="{D348EE47-8029-43CE-AA60-F9CED39CFBDA}" type="slidenum">
              <a:rPr kumimoji="1" lang="ja-JP" altLang="en-US" smtClean="0"/>
              <a:pPr/>
              <a:t>5</a:t>
            </a:fld>
            <a:endParaRPr kumimoji="1" lang="ja-JP" altLang="en-US"/>
          </a:p>
        </p:txBody>
      </p:sp>
    </p:spTree>
    <p:extLst>
      <p:ext uri="{BB962C8B-B14F-4D97-AF65-F5344CB8AC3E}">
        <p14:creationId xmlns:p14="http://schemas.microsoft.com/office/powerpoint/2010/main" val="934589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So, this is the overview</a:t>
            </a:r>
            <a:r>
              <a:rPr lang="en-US" baseline="0" dirty="0" smtClean="0"/>
              <a:t> of the system we developed. </a:t>
            </a:r>
          </a:p>
          <a:p>
            <a:pPr marL="228600" indent="-228600">
              <a:buFont typeface="+mj-lt"/>
              <a:buAutoNum type="arabicPeriod"/>
            </a:pPr>
            <a:r>
              <a:rPr lang="en-US" baseline="0" dirty="0" smtClean="0"/>
              <a:t>On the remote side we have remote user equipped with eye tracking sensor and wearable motion sensor. </a:t>
            </a:r>
          </a:p>
          <a:p>
            <a:pPr marL="228600" indent="-228600">
              <a:buFont typeface="+mj-lt"/>
              <a:buAutoNum type="arabicPeriod"/>
            </a:pPr>
            <a:r>
              <a:rPr lang="en-US" baseline="0" dirty="0" smtClean="0"/>
              <a:t>On the local side, we have the avatar robot, local user, and theta camera to capture whole local environment. So user can see the wide range of local environment.</a:t>
            </a:r>
          </a:p>
          <a:p>
            <a:pPr marL="228600" indent="-228600">
              <a:buFont typeface="+mj-lt"/>
              <a:buAutoNum type="arabicPeriod"/>
            </a:pPr>
            <a:r>
              <a:rPr lang="en-US" baseline="0" dirty="0" smtClean="0"/>
              <a:t>The recorded movement capture by motion sensor will be translated to robot movement, and the captured eye movement will be translated as robot head movement according to what the remote user focus on.</a:t>
            </a:r>
            <a:endParaRPr lang="en-US" dirty="0"/>
          </a:p>
        </p:txBody>
      </p:sp>
      <p:sp>
        <p:nvSpPr>
          <p:cNvPr id="4" name="Slide Number Placeholder 3"/>
          <p:cNvSpPr>
            <a:spLocks noGrp="1"/>
          </p:cNvSpPr>
          <p:nvPr>
            <p:ph type="sldNum" sz="quarter" idx="10"/>
          </p:nvPr>
        </p:nvSpPr>
        <p:spPr/>
        <p:txBody>
          <a:bodyPr/>
          <a:lstStyle/>
          <a:p>
            <a:fld id="{D348EE47-8029-43CE-AA60-F9CED39CFBDA}" type="slidenum">
              <a:rPr kumimoji="1" lang="ja-JP" altLang="en-US" smtClean="0"/>
              <a:pPr/>
              <a:t>7</a:t>
            </a:fld>
            <a:endParaRPr kumimoji="1" lang="ja-JP" altLang="en-US"/>
          </a:p>
        </p:txBody>
      </p:sp>
    </p:spTree>
    <p:extLst>
      <p:ext uri="{BB962C8B-B14F-4D97-AF65-F5344CB8AC3E}">
        <p14:creationId xmlns:p14="http://schemas.microsoft.com/office/powerpoint/2010/main" val="1841484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approach is quite different with common </a:t>
            </a:r>
            <a:r>
              <a:rPr lang="en-US" dirty="0" err="1" smtClean="0"/>
              <a:t>teleoperated</a:t>
            </a:r>
            <a:r>
              <a:rPr lang="en-US" dirty="0" smtClean="0"/>
              <a:t> robot. Where they usually consider the position and do position control in the robot.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different when you want to show gesture. </a:t>
            </a:r>
            <a:r>
              <a:rPr lang="en-US" dirty="0" smtClean="0"/>
              <a:t>In human, when we talk</a:t>
            </a:r>
            <a:r>
              <a:rPr lang="en-US" baseline="0" dirty="0" smtClean="0"/>
              <a:t> with our partner, usually we focus on eye, and the gesture happen outside our focus. And this is </a:t>
            </a:r>
            <a:r>
              <a:rPr lang="en-US" dirty="0" smtClean="0"/>
              <a:t>captured by peripheral vision which is more responsive to velocity.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348EE47-8029-43CE-AA60-F9CED39CFBDA}" type="slidenum">
              <a:rPr kumimoji="1" lang="ja-JP" altLang="en-US" smtClean="0"/>
              <a:pPr/>
              <a:t>9</a:t>
            </a:fld>
            <a:endParaRPr kumimoji="1" lang="ja-JP" altLang="en-US"/>
          </a:p>
        </p:txBody>
      </p:sp>
    </p:spTree>
    <p:extLst>
      <p:ext uri="{BB962C8B-B14F-4D97-AF65-F5344CB8AC3E}">
        <p14:creationId xmlns:p14="http://schemas.microsoft.com/office/powerpoint/2010/main" val="1573784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pulling and releasing sting in combination</a:t>
            </a:r>
            <a:r>
              <a:rPr lang="en-US" baseline="0" dirty="0" smtClean="0"/>
              <a:t>, it can move to any direction in 3D space.</a:t>
            </a:r>
          </a:p>
          <a:p>
            <a:r>
              <a:rPr lang="en-US" baseline="0" dirty="0" smtClean="0"/>
              <a:t>The problem with this mechanism is </a:t>
            </a:r>
            <a:endParaRPr lang="en-US" dirty="0" smtClean="0"/>
          </a:p>
          <a:p>
            <a:endParaRPr lang="en-US" dirty="0" smtClean="0"/>
          </a:p>
          <a:p>
            <a:r>
              <a:rPr lang="en-US" dirty="0" smtClean="0"/>
              <a:t>Like the shape of the cotton bag, the cotton fill,</a:t>
            </a:r>
            <a:r>
              <a:rPr lang="en-US" baseline="0" dirty="0" smtClean="0"/>
              <a:t> the stitching, and many other factor.</a:t>
            </a:r>
            <a:endParaRPr lang="en-US" dirty="0"/>
          </a:p>
        </p:txBody>
      </p:sp>
      <p:sp>
        <p:nvSpPr>
          <p:cNvPr id="4" name="Slide Number Placeholder 3"/>
          <p:cNvSpPr>
            <a:spLocks noGrp="1"/>
          </p:cNvSpPr>
          <p:nvPr>
            <p:ph type="sldNum" sz="quarter" idx="10"/>
          </p:nvPr>
        </p:nvSpPr>
        <p:spPr/>
        <p:txBody>
          <a:bodyPr/>
          <a:lstStyle/>
          <a:p>
            <a:fld id="{D348EE47-8029-43CE-AA60-F9CED39CFBDA}" type="slidenum">
              <a:rPr kumimoji="1" lang="ja-JP" altLang="en-US" smtClean="0"/>
              <a:pPr/>
              <a:t>12</a:t>
            </a:fld>
            <a:endParaRPr kumimoji="1" lang="ja-JP" altLang="en-US"/>
          </a:p>
        </p:txBody>
      </p:sp>
    </p:spTree>
    <p:extLst>
      <p:ext uri="{BB962C8B-B14F-4D97-AF65-F5344CB8AC3E}">
        <p14:creationId xmlns:p14="http://schemas.microsoft.com/office/powerpoint/2010/main" val="1519958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we want the</a:t>
            </a:r>
            <a:r>
              <a:rPr lang="en-US" baseline="0" dirty="0" smtClean="0"/>
              <a:t> robot to move to any target point. We interpolate that point to the map, and we can get the required length of string to go to that target position</a:t>
            </a:r>
          </a:p>
          <a:p>
            <a:endParaRPr lang="en-US" dirty="0"/>
          </a:p>
        </p:txBody>
      </p:sp>
      <p:sp>
        <p:nvSpPr>
          <p:cNvPr id="4" name="Slide Number Placeholder 3"/>
          <p:cNvSpPr>
            <a:spLocks noGrp="1"/>
          </p:cNvSpPr>
          <p:nvPr>
            <p:ph type="sldNum" sz="quarter" idx="10"/>
          </p:nvPr>
        </p:nvSpPr>
        <p:spPr/>
        <p:txBody>
          <a:bodyPr/>
          <a:lstStyle/>
          <a:p>
            <a:fld id="{D348EE47-8029-43CE-AA60-F9CED39CFBDA}" type="slidenum">
              <a:rPr kumimoji="1" lang="ja-JP" altLang="en-US" smtClean="0"/>
              <a:pPr/>
              <a:t>13</a:t>
            </a:fld>
            <a:endParaRPr kumimoji="1" lang="ja-JP" altLang="en-US"/>
          </a:p>
        </p:txBody>
      </p:sp>
    </p:spTree>
    <p:extLst>
      <p:ext uri="{BB962C8B-B14F-4D97-AF65-F5344CB8AC3E}">
        <p14:creationId xmlns:p14="http://schemas.microsoft.com/office/powerpoint/2010/main" val="4095927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In teleconference </a:t>
            </a:r>
            <a:r>
              <a:rPr lang="en-US" baseline="0" dirty="0" smtClean="0"/>
              <a:t>system, the movement need to be performed in real time. To handle network uncertainty, we store the target pose temporarily in the buffer.</a:t>
            </a:r>
          </a:p>
          <a:p>
            <a:pPr marL="228600" indent="-228600">
              <a:buFont typeface="+mj-lt"/>
              <a:buAutoNum type="arabicPeriod"/>
            </a:pPr>
            <a:r>
              <a:rPr lang="en-US" baseline="0" dirty="0" smtClean="0"/>
              <a:t>The buffer is continuously updated every time the new pose arrived, and some update rule is implemented to handle unwanted cases.</a:t>
            </a:r>
          </a:p>
          <a:p>
            <a:pPr marL="228600" indent="-228600">
              <a:buFont typeface="+mj-lt"/>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D348EE47-8029-43CE-AA60-F9CED39CFBDA}" type="slidenum">
              <a:rPr kumimoji="1" lang="ja-JP" altLang="en-US" smtClean="0"/>
              <a:pPr/>
              <a:t>14</a:t>
            </a:fld>
            <a:endParaRPr kumimoji="1" lang="ja-JP" altLang="en-US"/>
          </a:p>
        </p:txBody>
      </p:sp>
    </p:spTree>
    <p:extLst>
      <p:ext uri="{BB962C8B-B14F-4D97-AF65-F5344CB8AC3E}">
        <p14:creationId xmlns:p14="http://schemas.microsoft.com/office/powerpoint/2010/main" val="3664823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008310" y="6079197"/>
            <a:ext cx="2789560" cy="462089"/>
          </a:xfrm>
          <a:prstGeom prst="rect">
            <a:avLst/>
          </a:prstGeom>
          <a:noFill/>
          <a:ln w="9525">
            <a:noFill/>
            <a:miter lim="800000"/>
            <a:headEnd/>
            <a:tailEnd/>
          </a:ln>
        </p:spPr>
      </p:pic>
      <p:sp>
        <p:nvSpPr>
          <p:cNvPr id="2" name="タイトル 1"/>
          <p:cNvSpPr>
            <a:spLocks noGrp="1"/>
          </p:cNvSpPr>
          <p:nvPr>
            <p:ph type="ctrTitle"/>
          </p:nvPr>
        </p:nvSpPr>
        <p:spPr>
          <a:xfrm>
            <a:off x="685800" y="2130425"/>
            <a:ext cx="7772400" cy="1470025"/>
          </a:xfrm>
        </p:spPr>
        <p:txBody>
          <a:bodyPr/>
          <a:lstStyle>
            <a:lvl1pPr algn="ctr">
              <a:defRPr baseline="0">
                <a:latin typeface="ヒラギノ角ゴ Std W8" pitchFamily="34" charset="-128"/>
                <a:ea typeface="ヒラギノ角ゴ Std W8" pitchFamily="34" charset="-128"/>
              </a:defRPr>
            </a:lvl1pPr>
          </a:lstStyle>
          <a:p>
            <a:r>
              <a:rPr kumimoji="1" lang="en-US" altLang="ja-JP" smtClean="0"/>
              <a:t>Click to edit Master title style</a:t>
            </a:r>
            <a:endParaRPr kumimoji="1"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baseline="0">
                <a:solidFill>
                  <a:schemeClr val="tx1">
                    <a:lumMod val="65000"/>
                    <a:lumOff val="35000"/>
                  </a:schemeClr>
                </a:solidFill>
                <a:latin typeface="ヒラギノ角ゴ Pro W6" pitchFamily="34" charset="-128"/>
                <a:ea typeface="ヒラギノ角ゴ Pro W6"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a:p>
        </p:txBody>
      </p:sp>
      <p:sp>
        <p:nvSpPr>
          <p:cNvPr id="4" name="日付プレースホルダ 3"/>
          <p:cNvSpPr>
            <a:spLocks noGrp="1"/>
          </p:cNvSpPr>
          <p:nvPr>
            <p:ph type="dt" sz="half" idx="10"/>
          </p:nvPr>
        </p:nvSpPr>
        <p:spPr/>
        <p:txBody>
          <a:bodyPr/>
          <a:lstStyle/>
          <a:p>
            <a:fld id="{E0497564-545D-47DA-AF1F-728E5E3B64B0}" type="datetime1">
              <a:rPr kumimoji="1" lang="ja-JP" altLang="en-US" smtClean="0"/>
              <a:pPr/>
              <a:t>2016/12/15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srcRect/>
          <a:stretch>
            <a:fillRect/>
          </a:stretch>
        </p:blipFill>
        <p:spPr bwMode="auto">
          <a:xfrm>
            <a:off x="485775" y="876284"/>
            <a:ext cx="8172450" cy="266700"/>
          </a:xfrm>
          <a:prstGeom prst="rect">
            <a:avLst/>
          </a:prstGeom>
          <a:noFill/>
          <a:ln w="9525">
            <a:noFill/>
            <a:miter lim="800000"/>
            <a:headEnd/>
            <a:tailEnd/>
          </a:ln>
          <a:effectLst/>
        </p:spPr>
      </p:pic>
      <p:sp>
        <p:nvSpPr>
          <p:cNvPr id="3" name="縦書きテキスト プレースホルダ 2"/>
          <p:cNvSpPr>
            <a:spLocks noGrp="1"/>
          </p:cNvSpPr>
          <p:nvPr>
            <p:ph type="body" orient="vert" idx="1"/>
          </p:nvPr>
        </p:nvSpPr>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日付プレースホルダ 3"/>
          <p:cNvSpPr>
            <a:spLocks noGrp="1"/>
          </p:cNvSpPr>
          <p:nvPr>
            <p:ph type="dt" sz="half" idx="10"/>
          </p:nvPr>
        </p:nvSpPr>
        <p:spPr/>
        <p:txBody>
          <a:bodyPr/>
          <a:lstStyle/>
          <a:p>
            <a:fld id="{80B043F7-2DBC-46DD-85D1-CCB2FA0A2C48}" type="datetime1">
              <a:rPr kumimoji="1" lang="ja-JP" altLang="en-US" smtClean="0"/>
              <a:pPr/>
              <a:t>2016/12/15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BC5F85C-CA89-4DD9-8F34-0CEC0BCAD652}" type="slidenum">
              <a:rPr kumimoji="1" lang="ja-JP" altLang="en-US" smtClean="0"/>
              <a:pPr/>
              <a:t>‹#›</a:t>
            </a:fld>
            <a:endParaRPr kumimoji="1" lang="ja-JP" altLang="en-US"/>
          </a:p>
        </p:txBody>
      </p:sp>
      <p:cxnSp>
        <p:nvCxnSpPr>
          <p:cNvPr id="14" name="直線コネクタ 13"/>
          <p:cNvCxnSpPr/>
          <p:nvPr userDrawn="1"/>
        </p:nvCxnSpPr>
        <p:spPr>
          <a:xfrm>
            <a:off x="6500826" y="6427808"/>
            <a:ext cx="2214578" cy="1588"/>
          </a:xfrm>
          <a:prstGeom prst="line">
            <a:avLst/>
          </a:prstGeom>
          <a:ln w="38100" cap="rnd">
            <a:solidFill>
              <a:srgbClr val="FF3300"/>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6924114" y="490415"/>
            <a:ext cx="1714937" cy="525585"/>
          </a:xfrm>
          <a:prstGeom prst="rect">
            <a:avLst/>
          </a:prstGeom>
          <a:noFill/>
          <a:ln w="9525">
            <a:noFill/>
            <a:miter lim="800000"/>
            <a:headEnd/>
            <a:tailEnd/>
          </a:ln>
        </p:spPr>
      </p:pic>
      <p:sp>
        <p:nvSpPr>
          <p:cNvPr id="11" name="タイトル 1"/>
          <p:cNvSpPr>
            <a:spLocks noGrp="1"/>
          </p:cNvSpPr>
          <p:nvPr>
            <p:ph type="title"/>
          </p:nvPr>
        </p:nvSpPr>
        <p:spPr>
          <a:xfrm>
            <a:off x="457200" y="285728"/>
            <a:ext cx="8229600" cy="785818"/>
          </a:xfrm>
        </p:spPr>
        <p:txBody>
          <a:bodyPr/>
          <a:lstStyle>
            <a:lvl1pPr>
              <a:defRPr baseline="0">
                <a:latin typeface="ヒラギノ角ゴ Pro W6" pitchFamily="34" charset="-128"/>
              </a:defRPr>
            </a:lvl1pPr>
          </a:lstStyle>
          <a:p>
            <a:r>
              <a:rPr kumimoji="1" lang="en-US" altLang="ja-JP" smtClean="0"/>
              <a:t>Click to edit Master title style</a:t>
            </a:r>
            <a:endParaRPr kumimoji="1" lang="ja-JP"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srcRect/>
          <a:stretch>
            <a:fillRect/>
          </a:stretch>
        </p:blipFill>
        <p:spPr bwMode="auto">
          <a:xfrm rot="5400000">
            <a:off x="4742223" y="3115902"/>
            <a:ext cx="5974951" cy="171728"/>
          </a:xfrm>
          <a:prstGeom prst="rect">
            <a:avLst/>
          </a:prstGeom>
          <a:noFill/>
          <a:ln w="9525">
            <a:noFill/>
            <a:miter lim="800000"/>
            <a:headEnd/>
            <a:tailEnd/>
          </a:ln>
          <a:effectLst/>
        </p:spPr>
      </p:pic>
      <p:sp>
        <p:nvSpPr>
          <p:cNvPr id="2" name="縦書きタイトル 1"/>
          <p:cNvSpPr>
            <a:spLocks noGrp="1"/>
          </p:cNvSpPr>
          <p:nvPr>
            <p:ph type="title" orient="vert"/>
          </p:nvPr>
        </p:nvSpPr>
        <p:spPr>
          <a:xfrm>
            <a:off x="7715272" y="857232"/>
            <a:ext cx="971528" cy="5268931"/>
          </a:xfrm>
        </p:spPr>
        <p:txBody>
          <a:bodyPr vert="eaVert"/>
          <a:lstStyle/>
          <a:p>
            <a:r>
              <a:rPr kumimoji="1" lang="en-US" altLang="ja-JP" smtClean="0"/>
              <a:t>Click to edit Master title style</a:t>
            </a:r>
            <a:endParaRPr kumimoji="1" lang="ja-JP" altLang="en-US" dirty="0"/>
          </a:p>
        </p:txBody>
      </p:sp>
      <p:sp>
        <p:nvSpPr>
          <p:cNvPr id="3" name="縦書きテキスト プレースホルダ 2"/>
          <p:cNvSpPr>
            <a:spLocks noGrp="1"/>
          </p:cNvSpPr>
          <p:nvPr>
            <p:ph type="body" orient="vert" idx="1"/>
          </p:nvPr>
        </p:nvSpPr>
        <p:spPr>
          <a:xfrm>
            <a:off x="457200" y="274638"/>
            <a:ext cx="7043758" cy="5851525"/>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日付プレースホルダ 3"/>
          <p:cNvSpPr>
            <a:spLocks noGrp="1"/>
          </p:cNvSpPr>
          <p:nvPr>
            <p:ph type="dt" sz="half" idx="10"/>
          </p:nvPr>
        </p:nvSpPr>
        <p:spPr/>
        <p:txBody>
          <a:bodyPr/>
          <a:lstStyle/>
          <a:p>
            <a:fld id="{4D401237-FDB4-4CC5-8283-F9BBF6F35D01}" type="datetime1">
              <a:rPr kumimoji="1" lang="ja-JP" altLang="en-US" smtClean="0"/>
              <a:pPr/>
              <a:t>2016/12/15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BC5F85C-CA89-4DD9-8F34-0CEC0BCAD652}" type="slidenum">
              <a:rPr kumimoji="1" lang="ja-JP" altLang="en-US" smtClean="0"/>
              <a:pPr/>
              <a:t>‹#›</a:t>
            </a:fld>
            <a:endParaRPr kumimoji="1" lang="ja-JP" altLang="en-US"/>
          </a:p>
        </p:txBody>
      </p:sp>
      <p:pic>
        <p:nvPicPr>
          <p:cNvPr id="11" name="Picture 3"/>
          <p:cNvPicPr>
            <a:picLocks noChangeAspect="1" noChangeArrowheads="1"/>
          </p:cNvPicPr>
          <p:nvPr/>
        </p:nvPicPr>
        <p:blipFill>
          <a:blip r:embed="rId3" cstate="print">
            <a:duotone>
              <a:schemeClr val="accent6">
                <a:shade val="45000"/>
                <a:satMod val="135000"/>
              </a:schemeClr>
              <a:prstClr val="white"/>
            </a:duotone>
            <a:lum bright="25000"/>
          </a:blip>
          <a:srcRect/>
          <a:stretch>
            <a:fillRect/>
          </a:stretch>
        </p:blipFill>
        <p:spPr bwMode="auto">
          <a:xfrm rot="21179699">
            <a:off x="7921182" y="242414"/>
            <a:ext cx="485793" cy="401618"/>
          </a:xfrm>
          <a:prstGeom prst="rect">
            <a:avLst/>
          </a:prstGeom>
          <a:noFill/>
          <a:ln w="9525">
            <a:noFill/>
            <a:miter lim="800000"/>
            <a:headEnd/>
            <a:tailEnd/>
          </a:ln>
          <a:effectLst/>
        </p:spPr>
      </p:pic>
      <p:cxnSp>
        <p:nvCxnSpPr>
          <p:cNvPr id="13" name="直線コネクタ 12"/>
          <p:cNvCxnSpPr/>
          <p:nvPr userDrawn="1"/>
        </p:nvCxnSpPr>
        <p:spPr>
          <a:xfrm>
            <a:off x="6500826" y="6427808"/>
            <a:ext cx="2214578" cy="1588"/>
          </a:xfrm>
          <a:prstGeom prst="line">
            <a:avLst/>
          </a:prstGeom>
          <a:ln w="38100" cap="rnd">
            <a:solidFill>
              <a:srgbClr val="FF33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485775" y="876284"/>
            <a:ext cx="8172450" cy="266700"/>
          </a:xfrm>
          <a:prstGeom prst="rect">
            <a:avLst/>
          </a:prstGeom>
          <a:noFill/>
          <a:ln w="9525">
            <a:noFill/>
            <a:miter lim="800000"/>
            <a:headEnd/>
            <a:tailEnd/>
          </a:ln>
          <a:effectLst/>
        </p:spPr>
      </p:pic>
      <p:sp>
        <p:nvSpPr>
          <p:cNvPr id="2" name="タイトル 1"/>
          <p:cNvSpPr>
            <a:spLocks noGrp="1"/>
          </p:cNvSpPr>
          <p:nvPr>
            <p:ph type="title"/>
          </p:nvPr>
        </p:nvSpPr>
        <p:spPr>
          <a:xfrm>
            <a:off x="457200" y="285728"/>
            <a:ext cx="8229600" cy="785818"/>
          </a:xfrm>
        </p:spPr>
        <p:txBody>
          <a:bodyPr/>
          <a:lstStyle>
            <a:lvl1pPr>
              <a:defRPr baseline="0">
                <a:latin typeface="ヒラギノ角ゴ Pro W6" pitchFamily="34" charset="-128"/>
              </a:defRPr>
            </a:lvl1pPr>
          </a:lstStyle>
          <a:p>
            <a:r>
              <a:rPr kumimoji="1" lang="en-US" altLang="ja-JP" smtClean="0"/>
              <a:t>Click to edit Master title style</a:t>
            </a:r>
            <a:endParaRPr kumimoji="1" lang="ja-JP" altLang="en-US"/>
          </a:p>
        </p:txBody>
      </p:sp>
      <p:sp>
        <p:nvSpPr>
          <p:cNvPr id="3" name="コンテンツ プレースホルダ 2"/>
          <p:cNvSpPr>
            <a:spLocks noGrp="1"/>
          </p:cNvSpPr>
          <p:nvPr>
            <p:ph idx="1"/>
          </p:nvPr>
        </p:nvSpPr>
        <p:spPr/>
        <p:txBody>
          <a:bodyPr/>
          <a:lstStyle>
            <a:lvl1pPr>
              <a:defRPr baseline="0">
                <a:latin typeface="ヒラギノ角ゴ Pro W6" pitchFamily="34" charset="-128"/>
              </a:defRPr>
            </a:lvl1pPr>
            <a:lvl2pPr>
              <a:buClr>
                <a:srgbClr val="92D050"/>
              </a:buClr>
              <a:buFont typeface="Wingdings" pitchFamily="2" charset="2"/>
              <a:buChar char="l"/>
              <a:defRPr baseline="0">
                <a:latin typeface="ヒラギノ角ゴ Pro W3" pitchFamily="34" charset="-128"/>
                <a:ea typeface="ヒラギノ角ゴ Pro W3" pitchFamily="34" charset="-128"/>
              </a:defRPr>
            </a:lvl2pPr>
            <a:lvl3pPr>
              <a:buClr>
                <a:schemeClr val="accent5">
                  <a:lumMod val="60000"/>
                  <a:lumOff val="40000"/>
                </a:schemeClr>
              </a:buClr>
              <a:buFont typeface="Wingdings" pitchFamily="2" charset="2"/>
              <a:buChar char="l"/>
              <a:defRPr baseline="0">
                <a:latin typeface="ヒラギノ角ゴ Pro W3" pitchFamily="34" charset="-128"/>
                <a:ea typeface="ヒラギノ角ゴ Pro W3" pitchFamily="34" charset="-128"/>
              </a:defRPr>
            </a:lvl3pPr>
            <a:lvl4pPr>
              <a:buClr>
                <a:schemeClr val="accent4">
                  <a:lumMod val="60000"/>
                  <a:lumOff val="40000"/>
                </a:schemeClr>
              </a:buClr>
              <a:buFont typeface="Wingdings" pitchFamily="2" charset="2"/>
              <a:buChar char="l"/>
              <a:defRPr baseline="0">
                <a:latin typeface="ヒラギノ角ゴ Pro W3" pitchFamily="34" charset="-128"/>
                <a:ea typeface="ヒラギノ角ゴ Pro W3" pitchFamily="34" charset="-128"/>
              </a:defRPr>
            </a:lvl4pPr>
            <a:lvl5pPr>
              <a:buClr>
                <a:schemeClr val="accent2">
                  <a:lumMod val="60000"/>
                  <a:lumOff val="40000"/>
                </a:schemeClr>
              </a:buClr>
              <a:buFont typeface="Wingdings" pitchFamily="2" charset="2"/>
              <a:buChar char="l"/>
              <a:defRPr baseline="0">
                <a:latin typeface="ヒラギノ角ゴ Pro W3" pitchFamily="34" charset="-128"/>
                <a:ea typeface="ヒラギノ角ゴ Pro W3" pitchFamily="34" charset="-128"/>
              </a:defRPr>
            </a:lvl5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日付プレースホルダ 3"/>
          <p:cNvSpPr>
            <a:spLocks noGrp="1"/>
          </p:cNvSpPr>
          <p:nvPr>
            <p:ph type="dt" sz="half" idx="10"/>
          </p:nvPr>
        </p:nvSpPr>
        <p:spPr/>
        <p:txBody>
          <a:bodyPr/>
          <a:lstStyle/>
          <a:p>
            <a:fld id="{4AECB162-70DB-47EE-A56B-8620DE9AEF3A}" type="datetime1">
              <a:rPr kumimoji="1" lang="ja-JP" altLang="en-US" smtClean="0"/>
              <a:pPr/>
              <a:t>2016/12/15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BC5F85C-CA89-4DD9-8F34-0CEC0BCAD652}" type="slidenum">
              <a:rPr kumimoji="1" lang="ja-JP" altLang="en-US" smtClean="0"/>
              <a:pPr/>
              <a:t>‹#›</a:t>
            </a:fld>
            <a:endParaRPr kumimoji="1" lang="ja-JP" altLang="en-US"/>
          </a:p>
        </p:txBody>
      </p:sp>
      <p:cxnSp>
        <p:nvCxnSpPr>
          <p:cNvPr id="13" name="直線コネクタ 12"/>
          <p:cNvCxnSpPr/>
          <p:nvPr userDrawn="1"/>
        </p:nvCxnSpPr>
        <p:spPr>
          <a:xfrm>
            <a:off x="6500826" y="6427808"/>
            <a:ext cx="2214578" cy="1588"/>
          </a:xfrm>
          <a:prstGeom prst="line">
            <a:avLst/>
          </a:prstGeom>
          <a:ln w="38100" cap="rnd">
            <a:solidFill>
              <a:srgbClr val="FF3300"/>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6924114" y="490415"/>
            <a:ext cx="1714937" cy="52558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7138154" y="6063052"/>
            <a:ext cx="1714937" cy="525585"/>
          </a:xfrm>
          <a:prstGeom prst="rect">
            <a:avLst/>
          </a:prstGeom>
          <a:noFill/>
          <a:ln w="9525">
            <a:noFill/>
            <a:miter lim="800000"/>
            <a:headEnd/>
            <a:tailEnd/>
          </a:ln>
        </p:spPr>
      </p:pic>
      <p:pic>
        <p:nvPicPr>
          <p:cNvPr id="10" name="Picture 2"/>
          <p:cNvPicPr>
            <a:picLocks noChangeAspect="1" noChangeArrowheads="1"/>
          </p:cNvPicPr>
          <p:nvPr userDrawn="1"/>
        </p:nvPicPr>
        <p:blipFill>
          <a:blip r:embed="rId3" cstate="print"/>
          <a:srcRect/>
          <a:stretch>
            <a:fillRect/>
          </a:stretch>
        </p:blipFill>
        <p:spPr bwMode="auto">
          <a:xfrm>
            <a:off x="485775" y="4019556"/>
            <a:ext cx="8172450" cy="266700"/>
          </a:xfrm>
          <a:prstGeom prst="rect">
            <a:avLst/>
          </a:prstGeom>
          <a:noFill/>
          <a:ln w="9525">
            <a:noFill/>
            <a:miter lim="800000"/>
            <a:headEnd/>
            <a:tailEnd/>
          </a:ln>
          <a:effectLst/>
        </p:spPr>
      </p:pic>
      <p:sp>
        <p:nvSpPr>
          <p:cNvPr id="2" name="タイトル 1"/>
          <p:cNvSpPr>
            <a:spLocks noGrp="1"/>
          </p:cNvSpPr>
          <p:nvPr>
            <p:ph type="title"/>
          </p:nvPr>
        </p:nvSpPr>
        <p:spPr>
          <a:xfrm>
            <a:off x="722313" y="2714620"/>
            <a:ext cx="7772400" cy="1362075"/>
          </a:xfrm>
        </p:spPr>
        <p:txBody>
          <a:bodyPr anchor="b" anchorCtr="0">
            <a:normAutofit/>
          </a:bodyPr>
          <a:lstStyle>
            <a:lvl1pPr algn="l">
              <a:defRPr sz="3200" b="0" cap="none" baseline="0">
                <a:latin typeface="ヒラギノ角ゴ Pro W6" pitchFamily="34" charset="-128"/>
              </a:defRPr>
            </a:lvl1pPr>
          </a:lstStyle>
          <a:p>
            <a:r>
              <a:rPr kumimoji="1" lang="en-US" altLang="ja-JP" smtClean="0"/>
              <a:t>Click to edit Master title style</a:t>
            </a:r>
            <a:endParaRPr kumimoji="1" lang="ja-JP" altLang="en-US" dirty="0"/>
          </a:p>
        </p:txBody>
      </p:sp>
      <p:sp>
        <p:nvSpPr>
          <p:cNvPr id="3" name="テキスト プレースホルダ 2"/>
          <p:cNvSpPr>
            <a:spLocks noGrp="1"/>
          </p:cNvSpPr>
          <p:nvPr>
            <p:ph type="body" idx="1"/>
          </p:nvPr>
        </p:nvSpPr>
        <p:spPr>
          <a:xfrm>
            <a:off x="722313" y="4357705"/>
            <a:ext cx="7772400" cy="1500187"/>
          </a:xfrm>
        </p:spPr>
        <p:txBody>
          <a:bodyPr anchor="t" anchorCtr="0">
            <a:normAutofit/>
          </a:bodyPr>
          <a:lstStyle>
            <a:lvl1pPr marL="0" indent="0">
              <a:buNone/>
              <a:defRPr sz="1600" baseline="0">
                <a:solidFill>
                  <a:schemeClr val="tx1">
                    <a:tint val="75000"/>
                  </a:schemeClr>
                </a:solidFill>
                <a:latin typeface="ヒラギノ角ゴ Pro W6" pitchFamily="34"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smtClean="0"/>
              <a:t>Click to edit Master text styles</a:t>
            </a:r>
          </a:p>
        </p:txBody>
      </p:sp>
      <p:sp>
        <p:nvSpPr>
          <p:cNvPr id="4" name="日付プレースホルダ 3"/>
          <p:cNvSpPr>
            <a:spLocks noGrp="1"/>
          </p:cNvSpPr>
          <p:nvPr>
            <p:ph type="dt" sz="half" idx="10"/>
          </p:nvPr>
        </p:nvSpPr>
        <p:spPr/>
        <p:txBody>
          <a:bodyPr/>
          <a:lstStyle/>
          <a:p>
            <a:fld id="{813AD00D-6D52-453B-A2DF-73A1ABCC7604}" type="datetime1">
              <a:rPr kumimoji="1" lang="ja-JP" altLang="en-US" smtClean="0"/>
              <a:pPr/>
              <a:t>2016/12/15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485775" y="876284"/>
            <a:ext cx="8172450" cy="266700"/>
          </a:xfrm>
          <a:prstGeom prst="rect">
            <a:avLst/>
          </a:prstGeom>
          <a:noFill/>
          <a:ln w="9525">
            <a:noFill/>
            <a:miter lim="800000"/>
            <a:headEnd/>
            <a:tailEnd/>
          </a:ln>
          <a:effectLst/>
        </p:spPr>
      </p:pic>
      <p:sp>
        <p:nvSpPr>
          <p:cNvPr id="3" name="コンテンツ プレースホルダ 2"/>
          <p:cNvSpPr>
            <a:spLocks noGrp="1"/>
          </p:cNvSpPr>
          <p:nvPr>
            <p:ph sz="half" idx="1"/>
          </p:nvPr>
        </p:nvSpPr>
        <p:spPr>
          <a:xfrm>
            <a:off x="457200" y="1214422"/>
            <a:ext cx="4038600" cy="507209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コンテンツ プレースホルダ 3"/>
          <p:cNvSpPr>
            <a:spLocks noGrp="1"/>
          </p:cNvSpPr>
          <p:nvPr>
            <p:ph sz="half" idx="2"/>
          </p:nvPr>
        </p:nvSpPr>
        <p:spPr>
          <a:xfrm>
            <a:off x="4648200" y="1214422"/>
            <a:ext cx="4038600" cy="507209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日付プレースホルダ 4"/>
          <p:cNvSpPr>
            <a:spLocks noGrp="1"/>
          </p:cNvSpPr>
          <p:nvPr>
            <p:ph type="dt" sz="half" idx="10"/>
          </p:nvPr>
        </p:nvSpPr>
        <p:spPr/>
        <p:txBody>
          <a:bodyPr/>
          <a:lstStyle/>
          <a:p>
            <a:fld id="{045C9784-1505-47F4-A9C0-5277CD476299}" type="datetime1">
              <a:rPr kumimoji="1" lang="ja-JP" altLang="en-US" smtClean="0"/>
              <a:pPr/>
              <a:t>2016/12/15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BC5F85C-CA89-4DD9-8F34-0CEC0BCAD652}" type="slidenum">
              <a:rPr kumimoji="1" lang="ja-JP" altLang="en-US" smtClean="0"/>
              <a:pPr/>
              <a:t>‹#›</a:t>
            </a:fld>
            <a:endParaRPr kumimoji="1" lang="ja-JP" altLang="en-US"/>
          </a:p>
        </p:txBody>
      </p:sp>
      <p:cxnSp>
        <p:nvCxnSpPr>
          <p:cNvPr id="15" name="直線コネクタ 14"/>
          <p:cNvCxnSpPr/>
          <p:nvPr userDrawn="1"/>
        </p:nvCxnSpPr>
        <p:spPr>
          <a:xfrm>
            <a:off x="6500826" y="6427808"/>
            <a:ext cx="2214578" cy="1588"/>
          </a:xfrm>
          <a:prstGeom prst="line">
            <a:avLst/>
          </a:prstGeom>
          <a:ln w="38100" cap="rnd">
            <a:solidFill>
              <a:srgbClr val="FF3300"/>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6924114" y="490415"/>
            <a:ext cx="1714937" cy="525585"/>
          </a:xfrm>
          <a:prstGeom prst="rect">
            <a:avLst/>
          </a:prstGeom>
          <a:noFill/>
          <a:ln w="9525">
            <a:noFill/>
            <a:miter lim="800000"/>
            <a:headEnd/>
            <a:tailEnd/>
          </a:ln>
        </p:spPr>
      </p:pic>
      <p:sp>
        <p:nvSpPr>
          <p:cNvPr id="12" name="タイトル 1"/>
          <p:cNvSpPr>
            <a:spLocks noGrp="1"/>
          </p:cNvSpPr>
          <p:nvPr>
            <p:ph type="title"/>
          </p:nvPr>
        </p:nvSpPr>
        <p:spPr>
          <a:xfrm>
            <a:off x="457200" y="285728"/>
            <a:ext cx="8229600" cy="785818"/>
          </a:xfrm>
        </p:spPr>
        <p:txBody>
          <a:bodyPr/>
          <a:lstStyle>
            <a:lvl1pPr>
              <a:defRPr baseline="0">
                <a:latin typeface="ヒラギノ角ゴ Pro W6" pitchFamily="34" charset="-128"/>
              </a:defRPr>
            </a:lvl1pPr>
          </a:lstStyle>
          <a:p>
            <a:r>
              <a:rPr kumimoji="1" lang="en-US" altLang="ja-JP" smtClean="0"/>
              <a:t>Click to edit Master title style</a:t>
            </a:r>
            <a:endParaRPr kumimoji="1" lang="ja-JP"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pic>
        <p:nvPicPr>
          <p:cNvPr id="15" name="Picture 2"/>
          <p:cNvPicPr>
            <a:picLocks noChangeAspect="1" noChangeArrowheads="1"/>
          </p:cNvPicPr>
          <p:nvPr userDrawn="1"/>
        </p:nvPicPr>
        <p:blipFill>
          <a:blip r:embed="rId2" cstate="print"/>
          <a:srcRect/>
          <a:stretch>
            <a:fillRect/>
          </a:stretch>
        </p:blipFill>
        <p:spPr bwMode="auto">
          <a:xfrm>
            <a:off x="485775" y="876284"/>
            <a:ext cx="8172450" cy="266700"/>
          </a:xfrm>
          <a:prstGeom prst="rect">
            <a:avLst/>
          </a:prstGeom>
          <a:noFill/>
          <a:ln w="9525">
            <a:noFill/>
            <a:miter lim="800000"/>
            <a:headEnd/>
            <a:tailEnd/>
          </a:ln>
          <a:effectLst/>
        </p:spPr>
      </p:pic>
      <p:sp>
        <p:nvSpPr>
          <p:cNvPr id="3" name="テキスト プレースホルダ 2"/>
          <p:cNvSpPr>
            <a:spLocks noGrp="1"/>
          </p:cNvSpPr>
          <p:nvPr>
            <p:ph type="body" idx="1"/>
          </p:nvPr>
        </p:nvSpPr>
        <p:spPr>
          <a:xfrm>
            <a:off x="457200" y="1214422"/>
            <a:ext cx="4040188" cy="460387"/>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p:txBody>
      </p:sp>
      <p:sp>
        <p:nvSpPr>
          <p:cNvPr id="4" name="コンテンツ プレースホルダ 3"/>
          <p:cNvSpPr>
            <a:spLocks noGrp="1"/>
          </p:cNvSpPr>
          <p:nvPr>
            <p:ph sz="half" idx="2"/>
          </p:nvPr>
        </p:nvSpPr>
        <p:spPr>
          <a:xfrm>
            <a:off x="457200" y="1714488"/>
            <a:ext cx="4040188" cy="45720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テキスト プレースホルダ 4"/>
          <p:cNvSpPr>
            <a:spLocks noGrp="1"/>
          </p:cNvSpPr>
          <p:nvPr>
            <p:ph type="body" sz="quarter" idx="3"/>
          </p:nvPr>
        </p:nvSpPr>
        <p:spPr>
          <a:xfrm>
            <a:off x="4645025" y="1214422"/>
            <a:ext cx="4041775" cy="460387"/>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p:txBody>
      </p:sp>
      <p:sp>
        <p:nvSpPr>
          <p:cNvPr id="6" name="コンテンツ プレースホルダ 5"/>
          <p:cNvSpPr>
            <a:spLocks noGrp="1"/>
          </p:cNvSpPr>
          <p:nvPr>
            <p:ph sz="quarter" idx="4"/>
          </p:nvPr>
        </p:nvSpPr>
        <p:spPr>
          <a:xfrm>
            <a:off x="4645025" y="1714488"/>
            <a:ext cx="4041775" cy="45720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日付プレースホルダ 6"/>
          <p:cNvSpPr>
            <a:spLocks noGrp="1"/>
          </p:cNvSpPr>
          <p:nvPr>
            <p:ph type="dt" sz="half" idx="10"/>
          </p:nvPr>
        </p:nvSpPr>
        <p:spPr/>
        <p:txBody>
          <a:bodyPr/>
          <a:lstStyle/>
          <a:p>
            <a:fld id="{9ABCD5B5-3AC2-4E50-BB5B-3A93F2376633}" type="datetime1">
              <a:rPr kumimoji="1" lang="ja-JP" altLang="en-US" smtClean="0"/>
              <a:pPr/>
              <a:t>2016/12/15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BC5F85C-CA89-4DD9-8F34-0CEC0BCAD652}" type="slidenum">
              <a:rPr kumimoji="1" lang="ja-JP" altLang="en-US" smtClean="0"/>
              <a:pPr/>
              <a:t>‹#›</a:t>
            </a:fld>
            <a:endParaRPr kumimoji="1" lang="ja-JP" altLang="en-US"/>
          </a:p>
        </p:txBody>
      </p:sp>
      <p:cxnSp>
        <p:nvCxnSpPr>
          <p:cNvPr id="17" name="直線コネクタ 16"/>
          <p:cNvCxnSpPr/>
          <p:nvPr userDrawn="1"/>
        </p:nvCxnSpPr>
        <p:spPr>
          <a:xfrm>
            <a:off x="6500826" y="6427808"/>
            <a:ext cx="2214578" cy="1588"/>
          </a:xfrm>
          <a:prstGeom prst="line">
            <a:avLst/>
          </a:prstGeom>
          <a:ln w="38100" cap="rnd">
            <a:solidFill>
              <a:srgbClr val="FF3300"/>
            </a:solidFill>
            <a:prstDash val="sysDot"/>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6924114" y="490415"/>
            <a:ext cx="1714937" cy="525585"/>
          </a:xfrm>
          <a:prstGeom prst="rect">
            <a:avLst/>
          </a:prstGeom>
          <a:noFill/>
          <a:ln w="9525">
            <a:noFill/>
            <a:miter lim="800000"/>
            <a:headEnd/>
            <a:tailEnd/>
          </a:ln>
        </p:spPr>
      </p:pic>
      <p:sp>
        <p:nvSpPr>
          <p:cNvPr id="14" name="タイトル 1"/>
          <p:cNvSpPr>
            <a:spLocks noGrp="1"/>
          </p:cNvSpPr>
          <p:nvPr>
            <p:ph type="title"/>
          </p:nvPr>
        </p:nvSpPr>
        <p:spPr>
          <a:xfrm>
            <a:off x="457200" y="285728"/>
            <a:ext cx="8229600" cy="785818"/>
          </a:xfrm>
        </p:spPr>
        <p:txBody>
          <a:bodyPr/>
          <a:lstStyle>
            <a:lvl1pPr>
              <a:defRPr baseline="0">
                <a:latin typeface="ヒラギノ角ゴ Pro W6" pitchFamily="34" charset="-128"/>
              </a:defRPr>
            </a:lvl1pPr>
          </a:lstStyle>
          <a:p>
            <a:r>
              <a:rPr kumimoji="1" lang="en-US" altLang="ja-JP" smtClean="0"/>
              <a:t>Click to edit Master title style</a:t>
            </a:r>
            <a:endParaRPr kumimoji="1" lang="ja-JP"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485775" y="876284"/>
            <a:ext cx="8172450" cy="266700"/>
          </a:xfrm>
          <a:prstGeom prst="rect">
            <a:avLst/>
          </a:prstGeom>
          <a:noFill/>
          <a:ln w="9525">
            <a:noFill/>
            <a:miter lim="800000"/>
            <a:headEnd/>
            <a:tailEnd/>
          </a:ln>
          <a:effectLst/>
        </p:spPr>
      </p:pic>
      <p:sp>
        <p:nvSpPr>
          <p:cNvPr id="3" name="日付プレースホルダ 2"/>
          <p:cNvSpPr>
            <a:spLocks noGrp="1"/>
          </p:cNvSpPr>
          <p:nvPr>
            <p:ph type="dt" sz="half" idx="10"/>
          </p:nvPr>
        </p:nvSpPr>
        <p:spPr/>
        <p:txBody>
          <a:bodyPr/>
          <a:lstStyle/>
          <a:p>
            <a:fld id="{14678959-2F07-4133-ABBE-C02DE3C2C382}" type="datetime1">
              <a:rPr kumimoji="1" lang="ja-JP" altLang="en-US" smtClean="0"/>
              <a:pPr/>
              <a:t>2016/12/15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BC5F85C-CA89-4DD9-8F34-0CEC0BCAD652}" type="slidenum">
              <a:rPr kumimoji="1" lang="ja-JP" altLang="en-US" smtClean="0"/>
              <a:pPr/>
              <a:t>‹#›</a:t>
            </a:fld>
            <a:endParaRPr kumimoji="1" lang="ja-JP" altLang="en-US"/>
          </a:p>
        </p:txBody>
      </p:sp>
      <p:cxnSp>
        <p:nvCxnSpPr>
          <p:cNvPr id="13" name="直線コネクタ 12"/>
          <p:cNvCxnSpPr/>
          <p:nvPr userDrawn="1"/>
        </p:nvCxnSpPr>
        <p:spPr>
          <a:xfrm>
            <a:off x="6500826" y="6427808"/>
            <a:ext cx="2214578" cy="1588"/>
          </a:xfrm>
          <a:prstGeom prst="line">
            <a:avLst/>
          </a:prstGeom>
          <a:ln w="38100" cap="rnd">
            <a:solidFill>
              <a:srgbClr val="FF3300"/>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6924114" y="490415"/>
            <a:ext cx="1714937" cy="525585"/>
          </a:xfrm>
          <a:prstGeom prst="rect">
            <a:avLst/>
          </a:prstGeom>
          <a:noFill/>
          <a:ln w="9525">
            <a:noFill/>
            <a:miter lim="800000"/>
            <a:headEnd/>
            <a:tailEnd/>
          </a:ln>
        </p:spPr>
      </p:pic>
      <p:sp>
        <p:nvSpPr>
          <p:cNvPr id="10" name="タイトル 1"/>
          <p:cNvSpPr>
            <a:spLocks noGrp="1"/>
          </p:cNvSpPr>
          <p:nvPr>
            <p:ph type="title"/>
          </p:nvPr>
        </p:nvSpPr>
        <p:spPr>
          <a:xfrm>
            <a:off x="457200" y="285728"/>
            <a:ext cx="8229600" cy="785818"/>
          </a:xfrm>
        </p:spPr>
        <p:txBody>
          <a:bodyPr/>
          <a:lstStyle>
            <a:lvl1pPr>
              <a:defRPr baseline="0">
                <a:latin typeface="ヒラギノ角ゴ Pro W6" pitchFamily="34" charset="-128"/>
              </a:defRPr>
            </a:lvl1pPr>
          </a:lstStyle>
          <a:p>
            <a:r>
              <a:rPr kumimoji="1" lang="en-US" altLang="ja-JP" smtClean="0"/>
              <a:t>Click to edit Master title style</a:t>
            </a:r>
            <a:endParaRPr kumimoji="1" lang="ja-JP"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1A2B432-2553-463A-8D89-13CE6AB5AACE}" type="datetime1">
              <a:rPr kumimoji="1" lang="ja-JP" altLang="en-US" smtClean="0"/>
              <a:pPr/>
              <a:t>2016/12/15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BC5F85C-CA89-4DD9-8F34-0CEC0BCAD652}" type="slidenum">
              <a:rPr kumimoji="1" lang="ja-JP" altLang="en-US" smtClean="0"/>
              <a:pPr/>
              <a:t>‹#›</a:t>
            </a:fld>
            <a:endParaRPr kumimoji="1" lang="ja-JP"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en-US" altLang="ja-JP" smtClean="0"/>
              <a:t>Click to edit Master title style</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p:txBody>
      </p:sp>
      <p:sp>
        <p:nvSpPr>
          <p:cNvPr id="5" name="日付プレースホルダ 4"/>
          <p:cNvSpPr>
            <a:spLocks noGrp="1"/>
          </p:cNvSpPr>
          <p:nvPr>
            <p:ph type="dt" sz="half" idx="10"/>
          </p:nvPr>
        </p:nvSpPr>
        <p:spPr/>
        <p:txBody>
          <a:bodyPr/>
          <a:lstStyle/>
          <a:p>
            <a:fld id="{A3349FC6-A7FC-4208-BDE4-539478B02871}" type="datetime1">
              <a:rPr kumimoji="1" lang="ja-JP" altLang="en-US" smtClean="0"/>
              <a:pPr/>
              <a:t>2016/12/15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BC5F85C-CA89-4DD9-8F34-0CEC0BCAD652}" type="slidenum">
              <a:rPr kumimoji="1" lang="ja-JP" altLang="en-US" smtClean="0"/>
              <a:pPr/>
              <a:t>‹#›</a:t>
            </a:fld>
            <a:endParaRPr kumimoji="1" lang="ja-JP"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en-US" altLang="ja-JP" smtClean="0"/>
              <a:t>Click to edit Master title style</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smtClean="0"/>
              <a:t>Click icon to add picture</a:t>
            </a:r>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p:txBody>
      </p:sp>
      <p:sp>
        <p:nvSpPr>
          <p:cNvPr id="5" name="日付プレースホルダ 4"/>
          <p:cNvSpPr>
            <a:spLocks noGrp="1"/>
          </p:cNvSpPr>
          <p:nvPr>
            <p:ph type="dt" sz="half" idx="10"/>
          </p:nvPr>
        </p:nvSpPr>
        <p:spPr/>
        <p:txBody>
          <a:bodyPr/>
          <a:lstStyle/>
          <a:p>
            <a:fld id="{FE465C87-8D78-4A80-A801-F439B42CBE37}" type="datetime1">
              <a:rPr kumimoji="1" lang="ja-JP" altLang="en-US" smtClean="0"/>
              <a:pPr/>
              <a:t>2016/12/15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BC5F85C-CA89-4DD9-8F34-0CEC0BCAD652}" type="slidenum">
              <a:rPr kumimoji="1" lang="ja-JP" altLang="en-US" smtClean="0"/>
              <a:pPr/>
              <a:t>‹#›</a:t>
            </a:fld>
            <a:endParaRPr kumimoji="1" lang="ja-JP"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346076"/>
            <a:ext cx="8229600" cy="72547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214422"/>
            <a:ext cx="8229600" cy="5072098"/>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457200" y="6429396"/>
            <a:ext cx="2133600" cy="292079"/>
          </a:xfrm>
          <a:prstGeom prst="rect">
            <a:avLst/>
          </a:prstGeom>
        </p:spPr>
        <p:txBody>
          <a:bodyPr vert="horz" lIns="91440" tIns="45720" rIns="91440" bIns="45720" rtlCol="0" anchor="ctr"/>
          <a:lstStyle>
            <a:lvl1pPr algn="l">
              <a:defRPr sz="1200">
                <a:solidFill>
                  <a:schemeClr val="tx1">
                    <a:tint val="75000"/>
                  </a:schemeClr>
                </a:solidFill>
                <a:latin typeface="ヒラギノ角ゴ Pro W3" pitchFamily="34" charset="-128"/>
                <a:ea typeface="ヒラギノ角ゴ Pro W3" pitchFamily="34" charset="-128"/>
              </a:defRPr>
            </a:lvl1pPr>
          </a:lstStyle>
          <a:p>
            <a:fld id="{03F57495-94D0-4CF0-A289-948D441A42D6}" type="datetime1">
              <a:rPr lang="ja-JP" altLang="en-US" smtClean="0"/>
              <a:pPr/>
              <a:t>2016/12/15</a:t>
            </a:fld>
            <a:endParaRPr lang="ja-JP" altLang="en-US"/>
          </a:p>
        </p:txBody>
      </p:sp>
      <p:sp>
        <p:nvSpPr>
          <p:cNvPr id="5" name="フッター プレースホルダ 4"/>
          <p:cNvSpPr>
            <a:spLocks noGrp="1"/>
          </p:cNvSpPr>
          <p:nvPr>
            <p:ph type="ftr" sz="quarter" idx="3"/>
          </p:nvPr>
        </p:nvSpPr>
        <p:spPr>
          <a:xfrm>
            <a:off x="3124200" y="6429396"/>
            <a:ext cx="2895600" cy="292079"/>
          </a:xfrm>
          <a:prstGeom prst="rect">
            <a:avLst/>
          </a:prstGeom>
        </p:spPr>
        <p:txBody>
          <a:bodyPr vert="horz" lIns="91440" tIns="45720" rIns="91440" bIns="45720" rtlCol="0" anchor="ctr"/>
          <a:lstStyle>
            <a:lvl1pPr algn="ctr">
              <a:defRPr sz="1200">
                <a:solidFill>
                  <a:schemeClr val="tx1">
                    <a:tint val="75000"/>
                  </a:schemeClr>
                </a:solidFill>
                <a:latin typeface="ヒラギノ角ゴ Pro W3" pitchFamily="34" charset="-128"/>
                <a:ea typeface="ヒラギノ角ゴ Pro W3" pitchFamily="34" charset="-128"/>
              </a:defRPr>
            </a:lvl1pPr>
          </a:lstStyle>
          <a:p>
            <a:endParaRPr lang="ja-JP" altLang="en-US"/>
          </a:p>
        </p:txBody>
      </p:sp>
      <p:sp>
        <p:nvSpPr>
          <p:cNvPr id="6" name="スライド番号プレースホルダ 5"/>
          <p:cNvSpPr>
            <a:spLocks noGrp="1"/>
          </p:cNvSpPr>
          <p:nvPr>
            <p:ph type="sldNum" sz="quarter" idx="4"/>
          </p:nvPr>
        </p:nvSpPr>
        <p:spPr>
          <a:xfrm>
            <a:off x="6553200" y="6429396"/>
            <a:ext cx="2133600" cy="292079"/>
          </a:xfrm>
          <a:prstGeom prst="rect">
            <a:avLst/>
          </a:prstGeom>
        </p:spPr>
        <p:txBody>
          <a:bodyPr vert="horz" lIns="91440" tIns="45720" rIns="91440" bIns="45720" rtlCol="0" anchor="ctr"/>
          <a:lstStyle>
            <a:lvl1pPr algn="r">
              <a:defRPr sz="1600">
                <a:solidFill>
                  <a:schemeClr val="tx1"/>
                </a:solidFill>
                <a:latin typeface="ヒラギノ角ゴ Pro W3" pitchFamily="34" charset="-128"/>
                <a:ea typeface="ヒラギノ角ゴ Pro W3" pitchFamily="34" charset="-128"/>
              </a:defRPr>
            </a:lvl1pPr>
          </a:lstStyle>
          <a:p>
            <a:fld id="{3BC5F85C-CA89-4DD9-8F34-0CEC0BCAD652}"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hdr="0" ftr="0" dt="0"/>
  <p:txStyles>
    <p:titleStyle>
      <a:lvl1pPr algn="l" defTabSz="914400" rtl="0" eaLnBrk="1" latinLnBrk="0" hangingPunct="1">
        <a:lnSpc>
          <a:spcPct val="120000"/>
        </a:lnSpc>
        <a:spcBef>
          <a:spcPct val="0"/>
        </a:spcBef>
        <a:buNone/>
        <a:defRPr kumimoji="1" sz="2800" kern="1200" spc="120" baseline="0">
          <a:solidFill>
            <a:srgbClr val="FF0000"/>
          </a:solidFill>
          <a:latin typeface="ヒラギノ角ゴ Pro W6" pitchFamily="34" charset="-128"/>
          <a:ea typeface="ヒラギノ角ゴ Pro W6" pitchFamily="34" charset="-128"/>
          <a:cs typeface="+mj-cs"/>
        </a:defRPr>
      </a:lvl1pPr>
    </p:titleStyle>
    <p:bodyStyle>
      <a:lvl1pPr marL="342900" indent="-342900" algn="l" defTabSz="914400" rtl="0" eaLnBrk="1" latinLnBrk="0" hangingPunct="1">
        <a:lnSpc>
          <a:spcPct val="120000"/>
        </a:lnSpc>
        <a:spcBef>
          <a:spcPct val="20000"/>
        </a:spcBef>
        <a:buClr>
          <a:srgbClr val="FF3300"/>
        </a:buClr>
        <a:buFont typeface="Wingdings" pitchFamily="2" charset="2"/>
        <a:buChar char="l"/>
        <a:defRPr kumimoji="1" sz="2000" kern="1200" spc="120" baseline="0">
          <a:solidFill>
            <a:srgbClr val="003300"/>
          </a:solidFill>
          <a:latin typeface="ヒラギノ角ゴ Pro W6" pitchFamily="34" charset="-128"/>
          <a:ea typeface="ヒラギノ角ゴ Pro W6" pitchFamily="34" charset="-128"/>
          <a:cs typeface="+mn-cs"/>
        </a:defRPr>
      </a:lvl1pPr>
      <a:lvl2pPr marL="742950" indent="-285750" algn="l" defTabSz="914400" rtl="0" eaLnBrk="1" latinLnBrk="0" hangingPunct="1">
        <a:lnSpc>
          <a:spcPct val="120000"/>
        </a:lnSpc>
        <a:spcBef>
          <a:spcPct val="20000"/>
        </a:spcBef>
        <a:buClr>
          <a:srgbClr val="92D050"/>
        </a:buClr>
        <a:buFont typeface="Wingdings" pitchFamily="2" charset="2"/>
        <a:buChar char="l"/>
        <a:defRPr kumimoji="1" sz="1800" kern="1200" spc="120" baseline="0">
          <a:solidFill>
            <a:schemeClr val="tx1"/>
          </a:solidFill>
          <a:latin typeface="ヒラギノ角ゴ Pro W3" pitchFamily="34" charset="-128"/>
          <a:ea typeface="ヒラギノ角ゴ Pro W3" pitchFamily="34" charset="-128"/>
          <a:cs typeface="+mn-cs"/>
        </a:defRPr>
      </a:lvl2pPr>
      <a:lvl3pPr marL="1143000" indent="-228600" algn="l" defTabSz="914400" rtl="0" eaLnBrk="1" latinLnBrk="0" hangingPunct="1">
        <a:lnSpc>
          <a:spcPct val="120000"/>
        </a:lnSpc>
        <a:spcBef>
          <a:spcPct val="20000"/>
        </a:spcBef>
        <a:buClr>
          <a:schemeClr val="accent5">
            <a:lumMod val="60000"/>
            <a:lumOff val="40000"/>
          </a:schemeClr>
        </a:buClr>
        <a:buFont typeface="Wingdings" pitchFamily="2" charset="2"/>
        <a:buChar char="l"/>
        <a:defRPr kumimoji="1" sz="1600" kern="1200" spc="120" baseline="0">
          <a:solidFill>
            <a:schemeClr val="tx1"/>
          </a:solidFill>
          <a:latin typeface="ヒラギノ角ゴ Pro W3" pitchFamily="34" charset="-128"/>
          <a:ea typeface="ヒラギノ角ゴ Pro W3" pitchFamily="34" charset="-128"/>
          <a:cs typeface="+mn-cs"/>
        </a:defRPr>
      </a:lvl3pPr>
      <a:lvl4pPr marL="1600200" indent="-228600" algn="l" defTabSz="914400" rtl="0" eaLnBrk="1" latinLnBrk="0" hangingPunct="1">
        <a:lnSpc>
          <a:spcPct val="120000"/>
        </a:lnSpc>
        <a:spcBef>
          <a:spcPct val="20000"/>
        </a:spcBef>
        <a:buClr>
          <a:schemeClr val="accent4">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4pPr>
      <a:lvl5pPr marL="2057400" indent="-228600" algn="l" defTabSz="914400" rtl="0" eaLnBrk="1" latinLnBrk="0" hangingPunct="1">
        <a:lnSpc>
          <a:spcPct val="120000"/>
        </a:lnSpc>
        <a:spcBef>
          <a:spcPct val="20000"/>
        </a:spcBef>
        <a:buClr>
          <a:schemeClr val="accent2">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775" y="1700808"/>
            <a:ext cx="8172450" cy="1470025"/>
          </a:xfrm>
        </p:spPr>
        <p:txBody>
          <a:bodyPr>
            <a:noAutofit/>
          </a:bodyPr>
          <a:lstStyle/>
          <a:p>
            <a:r>
              <a:rPr lang="en-US" dirty="0" smtClean="0">
                <a:latin typeface="+mn-ea"/>
                <a:ea typeface="+mn-ea"/>
                <a:cs typeface="Levenim MT" panose="02010502060101010101" pitchFamily="2" charset="-79"/>
              </a:rPr>
              <a:t>Natural Interaction in Asymmetric Teleconference using Stuffed-toy Avatar Robot</a:t>
            </a:r>
            <a:endParaRPr lang="en-US" dirty="0">
              <a:latin typeface="+mn-ea"/>
              <a:ea typeface="+mn-ea"/>
              <a:cs typeface="Levenim MT" panose="02010502060101010101" pitchFamily="2" charset="-79"/>
            </a:endParaRPr>
          </a:p>
        </p:txBody>
      </p:sp>
      <p:sp>
        <p:nvSpPr>
          <p:cNvPr id="3" name="Subtitle 2"/>
          <p:cNvSpPr>
            <a:spLocks noGrp="1"/>
          </p:cNvSpPr>
          <p:nvPr>
            <p:ph type="subTitle" idx="1"/>
          </p:nvPr>
        </p:nvSpPr>
        <p:spPr>
          <a:xfrm>
            <a:off x="683568" y="3456582"/>
            <a:ext cx="7776864" cy="2348681"/>
          </a:xfrm>
        </p:spPr>
        <p:txBody>
          <a:bodyPr/>
          <a:lstStyle/>
          <a:p>
            <a:r>
              <a:rPr lang="en-US" b="1" dirty="0" err="1" smtClean="0"/>
              <a:t>Samratul</a:t>
            </a:r>
            <a:r>
              <a:rPr lang="en-US" b="1" dirty="0" smtClean="0"/>
              <a:t> Fuady</a:t>
            </a:r>
            <a:r>
              <a:rPr lang="en-US" dirty="0" smtClean="0"/>
              <a:t>, Masato </a:t>
            </a:r>
            <a:r>
              <a:rPr lang="en-US" dirty="0" err="1" smtClean="0"/>
              <a:t>Orishige</a:t>
            </a:r>
            <a:r>
              <a:rPr lang="en-US" dirty="0" smtClean="0"/>
              <a:t>, Li </a:t>
            </a:r>
            <a:r>
              <a:rPr lang="en-US" dirty="0" err="1" smtClean="0"/>
              <a:t>Haoyan</a:t>
            </a:r>
            <a:r>
              <a:rPr lang="en-US" dirty="0" smtClean="0"/>
              <a:t>, </a:t>
            </a:r>
          </a:p>
          <a:p>
            <a:r>
              <a:rPr lang="en-US" dirty="0" smtClean="0"/>
              <a:t>Hironori </a:t>
            </a:r>
            <a:r>
              <a:rPr lang="en-US" dirty="0" err="1" smtClean="0"/>
              <a:t>Mitake</a:t>
            </a:r>
            <a:r>
              <a:rPr lang="en-US" dirty="0" smtClean="0"/>
              <a:t>, </a:t>
            </a:r>
            <a:r>
              <a:rPr lang="en-US" dirty="0" err="1" smtClean="0"/>
              <a:t>Shoichi</a:t>
            </a:r>
            <a:r>
              <a:rPr lang="en-US" dirty="0" smtClean="0"/>
              <a:t> Hasegawa</a:t>
            </a:r>
          </a:p>
          <a:p>
            <a:endParaRPr lang="en-US" dirty="0" smtClean="0"/>
          </a:p>
          <a:p>
            <a:r>
              <a:rPr lang="en-US" dirty="0" smtClean="0"/>
              <a:t>Tokyo Institute of Technology</a:t>
            </a:r>
          </a:p>
          <a:p>
            <a:pPr algn="r"/>
            <a:endParaRPr lang="en-US" sz="1800" i="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 y="3071391"/>
            <a:ext cx="8172450" cy="266700"/>
          </a:xfrm>
          <a:prstGeom prst="rect">
            <a:avLst/>
          </a:prstGeom>
        </p:spPr>
      </p:pic>
    </p:spTree>
    <p:extLst>
      <p:ext uri="{BB962C8B-B14F-4D97-AF65-F5344CB8AC3E}">
        <p14:creationId xmlns:p14="http://schemas.microsoft.com/office/powerpoint/2010/main" val="210525435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Side</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6323" y="1413016"/>
            <a:ext cx="3823909" cy="2160000"/>
          </a:xfrm>
        </p:spPr>
      </p:pic>
      <p:sp>
        <p:nvSpPr>
          <p:cNvPr id="4" name="Slide Number Placeholder 3"/>
          <p:cNvSpPr>
            <a:spLocks noGrp="1"/>
          </p:cNvSpPr>
          <p:nvPr>
            <p:ph type="sldNum" sz="quarter" idx="12"/>
          </p:nvPr>
        </p:nvSpPr>
        <p:spPr/>
        <p:txBody>
          <a:bodyPr/>
          <a:lstStyle/>
          <a:p>
            <a:fld id="{3BC5F85C-CA89-4DD9-8F34-0CEC0BCAD652}" type="slidenum">
              <a:rPr kumimoji="1" lang="ja-JP" altLang="en-US" smtClean="0"/>
              <a:pPr/>
              <a:t>10</a:t>
            </a:fld>
            <a:endParaRPr kumimoji="1" lang="ja-JP" altLang="en-US"/>
          </a:p>
        </p:txBody>
      </p:sp>
      <p:sp>
        <p:nvSpPr>
          <p:cNvPr id="6" name="Content Placeholder 2"/>
          <p:cNvSpPr txBox="1">
            <a:spLocks/>
          </p:cNvSpPr>
          <p:nvPr/>
        </p:nvSpPr>
        <p:spPr>
          <a:xfrm>
            <a:off x="457200" y="3914486"/>
            <a:ext cx="8229600" cy="2372034"/>
          </a:xfrm>
          <a:prstGeom prst="rect">
            <a:avLst/>
          </a:prstGeom>
        </p:spPr>
        <p:txBody>
          <a:bodyPr vert="horz" lIns="91440" tIns="45720" rIns="91440" bIns="45720" rtlCol="0">
            <a:noAutofit/>
          </a:bodyPr>
          <a:lstStyle>
            <a:lvl1pPr marL="342900" indent="-342900" algn="l" defTabSz="914400" rtl="0" eaLnBrk="1" latinLnBrk="0" hangingPunct="1">
              <a:lnSpc>
                <a:spcPct val="120000"/>
              </a:lnSpc>
              <a:spcBef>
                <a:spcPct val="20000"/>
              </a:spcBef>
              <a:buClr>
                <a:srgbClr val="FF3300"/>
              </a:buClr>
              <a:buFont typeface="Wingdings" pitchFamily="2" charset="2"/>
              <a:buChar char="l"/>
              <a:defRPr kumimoji="1" sz="2000" kern="1200" spc="120" baseline="0">
                <a:solidFill>
                  <a:srgbClr val="003300"/>
                </a:solidFill>
                <a:latin typeface="ヒラギノ角ゴ Pro W6" pitchFamily="34" charset="-128"/>
                <a:ea typeface="ヒラギノ角ゴ Pro W6" pitchFamily="34" charset="-128"/>
                <a:cs typeface="+mn-cs"/>
              </a:defRPr>
            </a:lvl1pPr>
            <a:lvl2pPr marL="742950" indent="-285750" algn="l" defTabSz="914400" rtl="0" eaLnBrk="1" latinLnBrk="0" hangingPunct="1">
              <a:lnSpc>
                <a:spcPct val="120000"/>
              </a:lnSpc>
              <a:spcBef>
                <a:spcPct val="20000"/>
              </a:spcBef>
              <a:buClr>
                <a:srgbClr val="92D050"/>
              </a:buClr>
              <a:buFont typeface="Wingdings" pitchFamily="2" charset="2"/>
              <a:buChar char="l"/>
              <a:defRPr kumimoji="1" sz="1800" kern="1200" spc="120" baseline="0">
                <a:solidFill>
                  <a:schemeClr val="tx1"/>
                </a:solidFill>
                <a:latin typeface="ヒラギノ角ゴ Pro W3" pitchFamily="34" charset="-128"/>
                <a:ea typeface="ヒラギノ角ゴ Pro W3" pitchFamily="34" charset="-128"/>
                <a:cs typeface="+mn-cs"/>
              </a:defRPr>
            </a:lvl2pPr>
            <a:lvl3pPr marL="1143000" indent="-228600" algn="l" defTabSz="914400" rtl="0" eaLnBrk="1" latinLnBrk="0" hangingPunct="1">
              <a:lnSpc>
                <a:spcPct val="120000"/>
              </a:lnSpc>
              <a:spcBef>
                <a:spcPct val="20000"/>
              </a:spcBef>
              <a:buClr>
                <a:schemeClr val="accent5">
                  <a:lumMod val="60000"/>
                  <a:lumOff val="40000"/>
                </a:schemeClr>
              </a:buClr>
              <a:buFont typeface="Wingdings" pitchFamily="2" charset="2"/>
              <a:buChar char="l"/>
              <a:defRPr kumimoji="1" sz="1600" kern="1200" spc="120" baseline="0">
                <a:solidFill>
                  <a:schemeClr val="tx1"/>
                </a:solidFill>
                <a:latin typeface="ヒラギノ角ゴ Pro W3" pitchFamily="34" charset="-128"/>
                <a:ea typeface="ヒラギノ角ゴ Pro W3" pitchFamily="34" charset="-128"/>
                <a:cs typeface="+mn-cs"/>
              </a:defRPr>
            </a:lvl3pPr>
            <a:lvl4pPr marL="1600200" indent="-228600" algn="l" defTabSz="914400" rtl="0" eaLnBrk="1" latinLnBrk="0" hangingPunct="1">
              <a:lnSpc>
                <a:spcPct val="120000"/>
              </a:lnSpc>
              <a:spcBef>
                <a:spcPct val="20000"/>
              </a:spcBef>
              <a:buClr>
                <a:schemeClr val="accent4">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4pPr>
            <a:lvl5pPr marL="2057400" indent="-228600" algn="l" defTabSz="914400" rtl="0" eaLnBrk="1" latinLnBrk="0" hangingPunct="1">
              <a:lnSpc>
                <a:spcPct val="120000"/>
              </a:lnSpc>
              <a:spcBef>
                <a:spcPct val="20000"/>
              </a:spcBef>
              <a:buClr>
                <a:schemeClr val="accent2">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dirty="0" smtClean="0"/>
              <a:t>360</a:t>
            </a:r>
            <a:r>
              <a:rPr lang="en-US" baseline="30000" dirty="0" smtClean="0"/>
              <a:t>0 </a:t>
            </a:r>
            <a:r>
              <a:rPr lang="en-US" dirty="0" smtClean="0"/>
              <a:t>camera placed behind robot to capture whole environment</a:t>
            </a:r>
            <a:endParaRPr lang="en-US" baseline="30000" dirty="0" smtClean="0"/>
          </a:p>
          <a:p>
            <a:r>
              <a:rPr lang="en-US" dirty="0" smtClean="0"/>
              <a:t>Transform the movement</a:t>
            </a:r>
          </a:p>
          <a:p>
            <a:pPr lvl="1"/>
            <a:r>
              <a:rPr lang="en-US" dirty="0" smtClean="0"/>
              <a:t>Remote user’s arm and head movement </a:t>
            </a:r>
            <a:r>
              <a:rPr lang="en-US" dirty="0" smtClean="0">
                <a:sym typeface="Wingdings" panose="05000000000000000000" pitchFamily="2" charset="2"/>
              </a:rPr>
              <a:t> robot</a:t>
            </a:r>
            <a:r>
              <a:rPr lang="en-US" dirty="0" smtClean="0"/>
              <a:t>’s </a:t>
            </a:r>
            <a:r>
              <a:rPr lang="en-US" dirty="0"/>
              <a:t>arm and head </a:t>
            </a:r>
            <a:r>
              <a:rPr lang="en-US" dirty="0" smtClean="0">
                <a:sym typeface="Wingdings" panose="05000000000000000000" pitchFamily="2" charset="2"/>
              </a:rPr>
              <a:t>movement</a:t>
            </a:r>
            <a:endParaRPr lang="en-US" dirty="0" smtClean="0"/>
          </a:p>
          <a:p>
            <a:pPr lvl="1"/>
            <a:r>
              <a:rPr lang="en-US" dirty="0" smtClean="0"/>
              <a:t>Eye movement </a:t>
            </a:r>
            <a:r>
              <a:rPr lang="en-US" dirty="0" smtClean="0">
                <a:sym typeface="Wingdings" panose="05000000000000000000" pitchFamily="2" charset="2"/>
              </a:rPr>
              <a:t> turning angle of robot’s head</a:t>
            </a:r>
          </a:p>
        </p:txBody>
      </p:sp>
    </p:spTree>
    <p:extLst>
      <p:ext uri="{BB962C8B-B14F-4D97-AF65-F5344CB8AC3E}">
        <p14:creationId xmlns:p14="http://schemas.microsoft.com/office/powerpoint/2010/main" val="394864948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Stuffed-toy Robot</a:t>
            </a:r>
            <a:endParaRPr lang="en-GB" dirty="0"/>
          </a:p>
        </p:txBody>
      </p:sp>
      <p:sp>
        <p:nvSpPr>
          <p:cNvPr id="4" name="Slide Number Placeholder 3"/>
          <p:cNvSpPr>
            <a:spLocks noGrp="1"/>
          </p:cNvSpPr>
          <p:nvPr>
            <p:ph type="sldNum" sz="quarter" idx="12"/>
          </p:nvPr>
        </p:nvSpPr>
        <p:spPr/>
        <p:txBody>
          <a:bodyPr/>
          <a:lstStyle/>
          <a:p>
            <a:fld id="{3BC5F85C-CA89-4DD9-8F34-0CEC0BCAD652}" type="slidenum">
              <a:rPr kumimoji="1" lang="ja-JP" altLang="en-US" smtClean="0"/>
              <a:pPr/>
              <a:t>11</a:t>
            </a:fld>
            <a:endParaRPr kumimoji="1" lang="ja-JP" altLang="en-US"/>
          </a:p>
        </p:txBody>
      </p:sp>
      <p:sp>
        <p:nvSpPr>
          <p:cNvPr id="18" name="Content Placeholder 2"/>
          <p:cNvSpPr txBox="1">
            <a:spLocks/>
          </p:cNvSpPr>
          <p:nvPr/>
        </p:nvSpPr>
        <p:spPr>
          <a:xfrm>
            <a:off x="457200" y="1214422"/>
            <a:ext cx="8229600" cy="5072098"/>
          </a:xfrm>
          <a:prstGeom prst="rect">
            <a:avLst/>
          </a:prstGeom>
        </p:spPr>
        <p:txBody>
          <a:bodyPr vert="horz" lIns="91440" tIns="45720" rIns="91440" bIns="45720" rtlCol="0">
            <a:normAutofit/>
          </a:bodyPr>
          <a:lstStyle>
            <a:lvl1pPr marL="342900" indent="-342900" algn="l" defTabSz="914400" rtl="0" eaLnBrk="1" latinLnBrk="0" hangingPunct="1">
              <a:lnSpc>
                <a:spcPct val="120000"/>
              </a:lnSpc>
              <a:spcBef>
                <a:spcPct val="20000"/>
              </a:spcBef>
              <a:buClr>
                <a:srgbClr val="FF3300"/>
              </a:buClr>
              <a:buFont typeface="Wingdings" pitchFamily="2" charset="2"/>
              <a:buChar char="l"/>
              <a:defRPr kumimoji="1" sz="2000" kern="1200" spc="120" baseline="0">
                <a:solidFill>
                  <a:srgbClr val="003300"/>
                </a:solidFill>
                <a:latin typeface="ヒラギノ角ゴ Pro W6" pitchFamily="34" charset="-128"/>
                <a:ea typeface="ヒラギノ角ゴ Pro W6" pitchFamily="34" charset="-128"/>
                <a:cs typeface="+mn-cs"/>
              </a:defRPr>
            </a:lvl1pPr>
            <a:lvl2pPr marL="742950" indent="-285750" algn="l" defTabSz="914400" rtl="0" eaLnBrk="1" latinLnBrk="0" hangingPunct="1">
              <a:lnSpc>
                <a:spcPct val="120000"/>
              </a:lnSpc>
              <a:spcBef>
                <a:spcPct val="20000"/>
              </a:spcBef>
              <a:buClr>
                <a:srgbClr val="92D050"/>
              </a:buClr>
              <a:buFont typeface="Wingdings" pitchFamily="2" charset="2"/>
              <a:buChar char="l"/>
              <a:defRPr kumimoji="1" sz="1800" kern="1200" spc="120" baseline="0">
                <a:solidFill>
                  <a:schemeClr val="tx1"/>
                </a:solidFill>
                <a:latin typeface="ヒラギノ角ゴ Pro W3" pitchFamily="34" charset="-128"/>
                <a:ea typeface="ヒラギノ角ゴ Pro W3" pitchFamily="34" charset="-128"/>
                <a:cs typeface="+mn-cs"/>
              </a:defRPr>
            </a:lvl2pPr>
            <a:lvl3pPr marL="1143000" indent="-228600" algn="l" defTabSz="914400" rtl="0" eaLnBrk="1" latinLnBrk="0" hangingPunct="1">
              <a:lnSpc>
                <a:spcPct val="120000"/>
              </a:lnSpc>
              <a:spcBef>
                <a:spcPct val="20000"/>
              </a:spcBef>
              <a:buClr>
                <a:schemeClr val="accent5">
                  <a:lumMod val="60000"/>
                  <a:lumOff val="40000"/>
                </a:schemeClr>
              </a:buClr>
              <a:buFont typeface="Wingdings" pitchFamily="2" charset="2"/>
              <a:buChar char="l"/>
              <a:defRPr kumimoji="1" sz="1600" kern="1200" spc="120" baseline="0">
                <a:solidFill>
                  <a:schemeClr val="tx1"/>
                </a:solidFill>
                <a:latin typeface="ヒラギノ角ゴ Pro W3" pitchFamily="34" charset="-128"/>
                <a:ea typeface="ヒラギノ角ゴ Pro W3" pitchFamily="34" charset="-128"/>
                <a:cs typeface="+mn-cs"/>
              </a:defRPr>
            </a:lvl3pPr>
            <a:lvl4pPr marL="1600200" indent="-228600" algn="l" defTabSz="914400" rtl="0" eaLnBrk="1" latinLnBrk="0" hangingPunct="1">
              <a:lnSpc>
                <a:spcPct val="120000"/>
              </a:lnSpc>
              <a:spcBef>
                <a:spcPct val="20000"/>
              </a:spcBef>
              <a:buClr>
                <a:schemeClr val="accent4">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4pPr>
            <a:lvl5pPr marL="2057400" indent="-228600" algn="l" defTabSz="914400" rtl="0" eaLnBrk="1" latinLnBrk="0" hangingPunct="1">
              <a:lnSpc>
                <a:spcPct val="120000"/>
              </a:lnSpc>
              <a:spcBef>
                <a:spcPct val="20000"/>
              </a:spcBef>
              <a:buClr>
                <a:schemeClr val="accent2">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en-GB" dirty="0"/>
          </a:p>
        </p:txBody>
      </p:sp>
      <p:sp>
        <p:nvSpPr>
          <p:cNvPr id="24" name="Content Placeholder 2"/>
          <p:cNvSpPr>
            <a:spLocks noGrp="1"/>
          </p:cNvSpPr>
          <p:nvPr>
            <p:ph idx="1"/>
          </p:nvPr>
        </p:nvSpPr>
        <p:spPr>
          <a:xfrm>
            <a:off x="457200" y="1340768"/>
            <a:ext cx="8229600" cy="4945752"/>
          </a:xfrm>
        </p:spPr>
        <p:txBody>
          <a:bodyPr>
            <a:noAutofit/>
          </a:bodyPr>
          <a:lstStyle/>
          <a:p>
            <a:r>
              <a:rPr lang="en-US" sz="1800" b="1" dirty="0" err="1" smtClean="0"/>
              <a:t>Neko-chan</a:t>
            </a:r>
            <a:r>
              <a:rPr lang="en-US" sz="1800" dirty="0" smtClean="0"/>
              <a:t> is built using </a:t>
            </a:r>
            <a:r>
              <a:rPr lang="en-US" sz="1800" dirty="0"/>
              <a:t>cotton-based soft material for the moving </a:t>
            </a:r>
            <a:r>
              <a:rPr lang="en-US" sz="1800" dirty="0" smtClean="0"/>
              <a:t>part</a:t>
            </a:r>
          </a:p>
          <a:p>
            <a:pPr lvl="1"/>
            <a:r>
              <a:rPr lang="en-US" sz="1600" dirty="0" smtClean="0"/>
              <a:t>Improve familiarity, safety, and user interaction compared to robot with hard material and mechanism</a:t>
            </a:r>
          </a:p>
          <a:p>
            <a:pPr lvl="1"/>
            <a:r>
              <a:rPr lang="en-US" sz="1600" dirty="0" smtClean="0"/>
              <a:t>Durability</a:t>
            </a:r>
          </a:p>
          <a:p>
            <a:pPr lvl="1"/>
            <a:r>
              <a:rPr lang="en-US" sz="1600" dirty="0" smtClean="0"/>
              <a:t>Fast movement (speed:4.04rad/s, cf. Nao:3.29rad/s, iCub:1.25rad/s) </a:t>
            </a:r>
          </a:p>
        </p:txBody>
      </p:sp>
      <p:pic>
        <p:nvPicPr>
          <p:cNvPr id="13"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3546057"/>
            <a:ext cx="4176464" cy="2612842"/>
          </a:xfrm>
          <a:prstGeom prst="rect">
            <a:avLst/>
          </a:prstGeom>
          <a:ln w="28575">
            <a:solidFill>
              <a:srgbClr val="ADFF71"/>
            </a:solidFill>
          </a:ln>
        </p:spPr>
      </p:pic>
    </p:spTree>
    <p:extLst>
      <p:ext uri="{BB962C8B-B14F-4D97-AF65-F5344CB8AC3E}">
        <p14:creationId xmlns:p14="http://schemas.microsoft.com/office/powerpoint/2010/main" val="213989117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Stuffed-toy Robot : Motion</a:t>
            </a:r>
            <a:endParaRPr lang="en-GB" dirty="0"/>
          </a:p>
        </p:txBody>
      </p:sp>
      <p:sp>
        <p:nvSpPr>
          <p:cNvPr id="4" name="Slide Number Placeholder 3"/>
          <p:cNvSpPr>
            <a:spLocks noGrp="1"/>
          </p:cNvSpPr>
          <p:nvPr>
            <p:ph type="sldNum" sz="quarter" idx="12"/>
          </p:nvPr>
        </p:nvSpPr>
        <p:spPr/>
        <p:txBody>
          <a:bodyPr/>
          <a:lstStyle/>
          <a:p>
            <a:fld id="{3BC5F85C-CA89-4DD9-8F34-0CEC0BCAD652}" type="slidenum">
              <a:rPr kumimoji="1" lang="ja-JP" altLang="en-US" smtClean="0"/>
              <a:pPr/>
              <a:t>12</a:t>
            </a:fld>
            <a:endParaRPr kumimoji="1" lang="ja-JP" altLang="en-US"/>
          </a:p>
        </p:txBody>
      </p:sp>
      <p:sp>
        <p:nvSpPr>
          <p:cNvPr id="18" name="Content Placeholder 2"/>
          <p:cNvSpPr txBox="1">
            <a:spLocks/>
          </p:cNvSpPr>
          <p:nvPr/>
        </p:nvSpPr>
        <p:spPr>
          <a:xfrm>
            <a:off x="457200" y="1214422"/>
            <a:ext cx="8229600" cy="5072098"/>
          </a:xfrm>
          <a:prstGeom prst="rect">
            <a:avLst/>
          </a:prstGeom>
        </p:spPr>
        <p:txBody>
          <a:bodyPr vert="horz" lIns="91440" tIns="45720" rIns="91440" bIns="45720" rtlCol="0">
            <a:normAutofit/>
          </a:bodyPr>
          <a:lstStyle>
            <a:lvl1pPr marL="342900" indent="-342900" algn="l" defTabSz="914400" rtl="0" eaLnBrk="1" latinLnBrk="0" hangingPunct="1">
              <a:lnSpc>
                <a:spcPct val="120000"/>
              </a:lnSpc>
              <a:spcBef>
                <a:spcPct val="20000"/>
              </a:spcBef>
              <a:buClr>
                <a:srgbClr val="FF3300"/>
              </a:buClr>
              <a:buFont typeface="Wingdings" pitchFamily="2" charset="2"/>
              <a:buChar char="l"/>
              <a:defRPr kumimoji="1" sz="2000" kern="1200" spc="120" baseline="0">
                <a:solidFill>
                  <a:srgbClr val="003300"/>
                </a:solidFill>
                <a:latin typeface="ヒラギノ角ゴ Pro W6" pitchFamily="34" charset="-128"/>
                <a:ea typeface="ヒラギノ角ゴ Pro W6" pitchFamily="34" charset="-128"/>
                <a:cs typeface="+mn-cs"/>
              </a:defRPr>
            </a:lvl1pPr>
            <a:lvl2pPr marL="742950" indent="-285750" algn="l" defTabSz="914400" rtl="0" eaLnBrk="1" latinLnBrk="0" hangingPunct="1">
              <a:lnSpc>
                <a:spcPct val="120000"/>
              </a:lnSpc>
              <a:spcBef>
                <a:spcPct val="20000"/>
              </a:spcBef>
              <a:buClr>
                <a:srgbClr val="92D050"/>
              </a:buClr>
              <a:buFont typeface="Wingdings" pitchFamily="2" charset="2"/>
              <a:buChar char="l"/>
              <a:defRPr kumimoji="1" sz="1800" kern="1200" spc="120" baseline="0">
                <a:solidFill>
                  <a:schemeClr val="tx1"/>
                </a:solidFill>
                <a:latin typeface="ヒラギノ角ゴ Pro W3" pitchFamily="34" charset="-128"/>
                <a:ea typeface="ヒラギノ角ゴ Pro W3" pitchFamily="34" charset="-128"/>
                <a:cs typeface="+mn-cs"/>
              </a:defRPr>
            </a:lvl2pPr>
            <a:lvl3pPr marL="1143000" indent="-228600" algn="l" defTabSz="914400" rtl="0" eaLnBrk="1" latinLnBrk="0" hangingPunct="1">
              <a:lnSpc>
                <a:spcPct val="120000"/>
              </a:lnSpc>
              <a:spcBef>
                <a:spcPct val="20000"/>
              </a:spcBef>
              <a:buClr>
                <a:schemeClr val="accent5">
                  <a:lumMod val="60000"/>
                  <a:lumOff val="40000"/>
                </a:schemeClr>
              </a:buClr>
              <a:buFont typeface="Wingdings" pitchFamily="2" charset="2"/>
              <a:buChar char="l"/>
              <a:defRPr kumimoji="1" sz="1600" kern="1200" spc="120" baseline="0">
                <a:solidFill>
                  <a:schemeClr val="tx1"/>
                </a:solidFill>
                <a:latin typeface="ヒラギノ角ゴ Pro W3" pitchFamily="34" charset="-128"/>
                <a:ea typeface="ヒラギノ角ゴ Pro W3" pitchFamily="34" charset="-128"/>
                <a:cs typeface="+mn-cs"/>
              </a:defRPr>
            </a:lvl3pPr>
            <a:lvl4pPr marL="1600200" indent="-228600" algn="l" defTabSz="914400" rtl="0" eaLnBrk="1" latinLnBrk="0" hangingPunct="1">
              <a:lnSpc>
                <a:spcPct val="120000"/>
              </a:lnSpc>
              <a:spcBef>
                <a:spcPct val="20000"/>
              </a:spcBef>
              <a:buClr>
                <a:schemeClr val="accent4">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4pPr>
            <a:lvl5pPr marL="2057400" indent="-228600" algn="l" defTabSz="914400" rtl="0" eaLnBrk="1" latinLnBrk="0" hangingPunct="1">
              <a:lnSpc>
                <a:spcPct val="120000"/>
              </a:lnSpc>
              <a:spcBef>
                <a:spcPct val="20000"/>
              </a:spcBef>
              <a:buClr>
                <a:schemeClr val="accent2">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en-GB" dirty="0"/>
          </a:p>
        </p:txBody>
      </p:sp>
      <p:sp>
        <p:nvSpPr>
          <p:cNvPr id="24" name="Content Placeholder 2"/>
          <p:cNvSpPr>
            <a:spLocks noGrp="1"/>
          </p:cNvSpPr>
          <p:nvPr>
            <p:ph idx="1"/>
          </p:nvPr>
        </p:nvSpPr>
        <p:spPr>
          <a:xfrm>
            <a:off x="457200" y="1340768"/>
            <a:ext cx="8229600" cy="4945752"/>
          </a:xfrm>
        </p:spPr>
        <p:txBody>
          <a:bodyPr>
            <a:noAutofit/>
          </a:bodyPr>
          <a:lstStyle/>
          <a:p>
            <a:r>
              <a:rPr lang="en-US" sz="1800" dirty="0" smtClean="0"/>
              <a:t>Each </a:t>
            </a:r>
            <a:r>
              <a:rPr lang="en-US" sz="1800" dirty="0"/>
              <a:t>moving part has 3 strings attached to </a:t>
            </a:r>
            <a:r>
              <a:rPr lang="en-US" sz="1800" dirty="0" smtClean="0"/>
              <a:t>it</a:t>
            </a:r>
          </a:p>
          <a:p>
            <a:endParaRPr lang="en-US" sz="1000" dirty="0" smtClean="0"/>
          </a:p>
          <a:p>
            <a:endParaRPr lang="en-US" sz="1000" dirty="0"/>
          </a:p>
          <a:p>
            <a:endParaRPr lang="en-US" sz="1000" dirty="0" smtClean="0"/>
          </a:p>
          <a:p>
            <a:endParaRPr lang="en-US" sz="1000" dirty="0"/>
          </a:p>
          <a:p>
            <a:endParaRPr lang="en-US" sz="1000" dirty="0" smtClean="0"/>
          </a:p>
          <a:p>
            <a:endParaRPr lang="en-US" sz="1000" dirty="0" smtClean="0"/>
          </a:p>
          <a:p>
            <a:endParaRPr lang="en-US" sz="1000" dirty="0"/>
          </a:p>
          <a:p>
            <a:endParaRPr lang="en-US" sz="1000" dirty="0" smtClean="0"/>
          </a:p>
          <a:p>
            <a:endParaRPr lang="en-US" sz="1000" dirty="0" smtClean="0"/>
          </a:p>
          <a:p>
            <a:endParaRPr lang="en-US" sz="1000" dirty="0"/>
          </a:p>
          <a:p>
            <a:endParaRPr lang="en-US" sz="1000" dirty="0" smtClean="0"/>
          </a:p>
          <a:p>
            <a:endParaRPr lang="en-US" sz="1000" dirty="0" smtClean="0"/>
          </a:p>
          <a:p>
            <a:r>
              <a:rPr lang="en-US" sz="1800" dirty="0" smtClean="0"/>
              <a:t>Developing equation model for this mechanism is difficult. </a:t>
            </a:r>
          </a:p>
          <a:p>
            <a:pPr lvl="1"/>
            <a:r>
              <a:rPr lang="en-US" dirty="0"/>
              <a:t>A lot of factors </a:t>
            </a:r>
            <a:r>
              <a:rPr lang="en-US" dirty="0" smtClean="0"/>
              <a:t>can affect </a:t>
            </a:r>
            <a:r>
              <a:rPr lang="en-US" dirty="0"/>
              <a:t>the characteristic of the moving </a:t>
            </a:r>
            <a:r>
              <a:rPr lang="en-US" dirty="0" smtClean="0"/>
              <a:t>parts</a:t>
            </a:r>
            <a:endParaRPr lang="en-US" sz="4400" dirty="0"/>
          </a:p>
          <a:p>
            <a:pPr lvl="1"/>
            <a:endParaRPr lang="en-US" sz="1000" dirty="0" smtClean="0"/>
          </a:p>
        </p:txBody>
      </p:sp>
      <p:grpSp>
        <p:nvGrpSpPr>
          <p:cNvPr id="13" name="Group 12"/>
          <p:cNvGrpSpPr/>
          <p:nvPr/>
        </p:nvGrpSpPr>
        <p:grpSpPr>
          <a:xfrm>
            <a:off x="1259632" y="1844824"/>
            <a:ext cx="3888432" cy="2232248"/>
            <a:chOff x="1403648" y="1844824"/>
            <a:chExt cx="4176464" cy="2222714"/>
          </a:xfrm>
        </p:grpSpPr>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844824"/>
              <a:ext cx="2110531" cy="1104255"/>
            </a:xfrm>
            <a:prstGeom prst="rect">
              <a:avLst/>
            </a:prstGeom>
            <a:noFill/>
            <a:ln w="28575">
              <a:solidFill>
                <a:srgbClr val="ADFF71"/>
              </a:solidFill>
            </a:ln>
          </p:spPr>
        </p:pic>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3514179" y="1844824"/>
              <a:ext cx="2065933" cy="1104255"/>
            </a:xfrm>
            <a:prstGeom prst="rect">
              <a:avLst/>
            </a:prstGeom>
            <a:noFill/>
            <a:ln w="28575">
              <a:solidFill>
                <a:srgbClr val="ADFF71"/>
              </a:solidFill>
            </a:ln>
          </p:spPr>
        </p:pic>
        <p:pic>
          <p:nvPicPr>
            <p:cNvPr id="16" name="Picture 15"/>
            <p:cNvPicPr/>
            <p:nvPr/>
          </p:nvPicPr>
          <p:blipFill rotWithShape="1">
            <a:blip r:embed="rId5"/>
            <a:srcRect l="1728" r="1442" b="51337"/>
            <a:stretch/>
          </p:blipFill>
          <p:spPr>
            <a:xfrm>
              <a:off x="1403648" y="2956685"/>
              <a:ext cx="4176464" cy="1110853"/>
            </a:xfrm>
            <a:prstGeom prst="rect">
              <a:avLst/>
            </a:prstGeom>
            <a:noFill/>
            <a:ln w="28575">
              <a:solidFill>
                <a:srgbClr val="ADFF71"/>
              </a:solidFill>
            </a:ln>
          </p:spPr>
        </p:pic>
      </p:grpSp>
    </p:spTree>
    <p:extLst>
      <p:ext uri="{BB962C8B-B14F-4D97-AF65-F5344CB8AC3E}">
        <p14:creationId xmlns:p14="http://schemas.microsoft.com/office/powerpoint/2010/main" val="15354003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Stuffed-toy Robot : Motion</a:t>
            </a:r>
            <a:endParaRPr lang="en-GB" dirty="0"/>
          </a:p>
        </p:txBody>
      </p:sp>
      <p:sp>
        <p:nvSpPr>
          <p:cNvPr id="4" name="Slide Number Placeholder 3"/>
          <p:cNvSpPr>
            <a:spLocks noGrp="1"/>
          </p:cNvSpPr>
          <p:nvPr>
            <p:ph type="sldNum" sz="quarter" idx="12"/>
          </p:nvPr>
        </p:nvSpPr>
        <p:spPr/>
        <p:txBody>
          <a:bodyPr/>
          <a:lstStyle/>
          <a:p>
            <a:fld id="{3BC5F85C-CA89-4DD9-8F34-0CEC0BCAD652}" type="slidenum">
              <a:rPr kumimoji="1" lang="ja-JP" altLang="en-US" smtClean="0"/>
              <a:pPr/>
              <a:t>13</a:t>
            </a:fld>
            <a:endParaRPr kumimoji="1" lang="ja-JP" altLang="en-US"/>
          </a:p>
        </p:txBody>
      </p:sp>
      <p:sp>
        <p:nvSpPr>
          <p:cNvPr id="18" name="Content Placeholder 2"/>
          <p:cNvSpPr txBox="1">
            <a:spLocks/>
          </p:cNvSpPr>
          <p:nvPr/>
        </p:nvSpPr>
        <p:spPr>
          <a:xfrm>
            <a:off x="457200" y="1214422"/>
            <a:ext cx="8229600" cy="5072098"/>
          </a:xfrm>
          <a:prstGeom prst="rect">
            <a:avLst/>
          </a:prstGeom>
        </p:spPr>
        <p:txBody>
          <a:bodyPr vert="horz" lIns="91440" tIns="45720" rIns="91440" bIns="45720" rtlCol="0">
            <a:normAutofit/>
          </a:bodyPr>
          <a:lstStyle>
            <a:lvl1pPr marL="342900" indent="-342900" algn="l" defTabSz="914400" rtl="0" eaLnBrk="1" latinLnBrk="0" hangingPunct="1">
              <a:lnSpc>
                <a:spcPct val="120000"/>
              </a:lnSpc>
              <a:spcBef>
                <a:spcPct val="20000"/>
              </a:spcBef>
              <a:buClr>
                <a:srgbClr val="FF3300"/>
              </a:buClr>
              <a:buFont typeface="Wingdings" pitchFamily="2" charset="2"/>
              <a:buChar char="l"/>
              <a:defRPr kumimoji="1" sz="2000" kern="1200" spc="120" baseline="0">
                <a:solidFill>
                  <a:srgbClr val="003300"/>
                </a:solidFill>
                <a:latin typeface="ヒラギノ角ゴ Pro W6" pitchFamily="34" charset="-128"/>
                <a:ea typeface="ヒラギノ角ゴ Pro W6" pitchFamily="34" charset="-128"/>
                <a:cs typeface="+mn-cs"/>
              </a:defRPr>
            </a:lvl1pPr>
            <a:lvl2pPr marL="742950" indent="-285750" algn="l" defTabSz="914400" rtl="0" eaLnBrk="1" latinLnBrk="0" hangingPunct="1">
              <a:lnSpc>
                <a:spcPct val="120000"/>
              </a:lnSpc>
              <a:spcBef>
                <a:spcPct val="20000"/>
              </a:spcBef>
              <a:buClr>
                <a:srgbClr val="92D050"/>
              </a:buClr>
              <a:buFont typeface="Wingdings" pitchFamily="2" charset="2"/>
              <a:buChar char="l"/>
              <a:defRPr kumimoji="1" sz="1800" kern="1200" spc="120" baseline="0">
                <a:solidFill>
                  <a:schemeClr val="tx1"/>
                </a:solidFill>
                <a:latin typeface="ヒラギノ角ゴ Pro W3" pitchFamily="34" charset="-128"/>
                <a:ea typeface="ヒラギノ角ゴ Pro W3" pitchFamily="34" charset="-128"/>
                <a:cs typeface="+mn-cs"/>
              </a:defRPr>
            </a:lvl2pPr>
            <a:lvl3pPr marL="1143000" indent="-228600" algn="l" defTabSz="914400" rtl="0" eaLnBrk="1" latinLnBrk="0" hangingPunct="1">
              <a:lnSpc>
                <a:spcPct val="120000"/>
              </a:lnSpc>
              <a:spcBef>
                <a:spcPct val="20000"/>
              </a:spcBef>
              <a:buClr>
                <a:schemeClr val="accent5">
                  <a:lumMod val="60000"/>
                  <a:lumOff val="40000"/>
                </a:schemeClr>
              </a:buClr>
              <a:buFont typeface="Wingdings" pitchFamily="2" charset="2"/>
              <a:buChar char="l"/>
              <a:defRPr kumimoji="1" sz="1600" kern="1200" spc="120" baseline="0">
                <a:solidFill>
                  <a:schemeClr val="tx1"/>
                </a:solidFill>
                <a:latin typeface="ヒラギノ角ゴ Pro W3" pitchFamily="34" charset="-128"/>
                <a:ea typeface="ヒラギノ角ゴ Pro W3" pitchFamily="34" charset="-128"/>
                <a:cs typeface="+mn-cs"/>
              </a:defRPr>
            </a:lvl3pPr>
            <a:lvl4pPr marL="1600200" indent="-228600" algn="l" defTabSz="914400" rtl="0" eaLnBrk="1" latinLnBrk="0" hangingPunct="1">
              <a:lnSpc>
                <a:spcPct val="120000"/>
              </a:lnSpc>
              <a:spcBef>
                <a:spcPct val="20000"/>
              </a:spcBef>
              <a:buClr>
                <a:schemeClr val="accent4">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4pPr>
            <a:lvl5pPr marL="2057400" indent="-228600" algn="l" defTabSz="914400" rtl="0" eaLnBrk="1" latinLnBrk="0" hangingPunct="1">
              <a:lnSpc>
                <a:spcPct val="120000"/>
              </a:lnSpc>
              <a:spcBef>
                <a:spcPct val="20000"/>
              </a:spcBef>
              <a:buClr>
                <a:schemeClr val="accent2">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en-GB" dirty="0"/>
          </a:p>
        </p:txBody>
      </p:sp>
      <p:sp>
        <p:nvSpPr>
          <p:cNvPr id="24" name="Content Placeholder 2"/>
          <p:cNvSpPr>
            <a:spLocks noGrp="1"/>
          </p:cNvSpPr>
          <p:nvPr>
            <p:ph idx="1"/>
          </p:nvPr>
        </p:nvSpPr>
        <p:spPr>
          <a:xfrm>
            <a:off x="457200" y="1340768"/>
            <a:ext cx="8229600" cy="4945752"/>
          </a:xfrm>
        </p:spPr>
        <p:txBody>
          <a:bodyPr>
            <a:noAutofit/>
          </a:bodyPr>
          <a:lstStyle/>
          <a:p>
            <a:r>
              <a:rPr lang="en-US" sz="1800" dirty="0" smtClean="0"/>
              <a:t>Collecting map data by pulling </a:t>
            </a:r>
            <a:r>
              <a:rPr lang="en-US" sz="1800" dirty="0"/>
              <a:t>each string bit by bit and </a:t>
            </a:r>
            <a:r>
              <a:rPr lang="en-US" sz="1800" dirty="0" smtClean="0"/>
              <a:t>recording </a:t>
            </a:r>
            <a:r>
              <a:rPr lang="en-US" sz="1800" dirty="0"/>
              <a:t>the </a:t>
            </a:r>
            <a:r>
              <a:rPr lang="en-US" sz="1800" dirty="0" smtClean="0"/>
              <a:t>position</a:t>
            </a:r>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r>
              <a:rPr lang="en-US" sz="1800" dirty="0" smtClean="0"/>
              <a:t>Trajectory planning is performed using interpolation from collected map data</a:t>
            </a:r>
            <a:endParaRPr lang="en-US" sz="1600" dirty="0" smtClean="0"/>
          </a:p>
          <a:p>
            <a:r>
              <a:rPr lang="en-US" sz="1800" dirty="0" smtClean="0"/>
              <a:t>For smoother motion : Interpolation between poses</a:t>
            </a:r>
          </a:p>
          <a:p>
            <a:pPr marL="0" indent="0">
              <a:buNone/>
            </a:pPr>
            <a:endParaRPr lang="en-US" sz="1800" dirty="0"/>
          </a:p>
          <a:p>
            <a:pPr marL="0" indent="0">
              <a:buNone/>
            </a:pPr>
            <a:endParaRPr lang="en-US" sz="1800" dirty="0" smtClean="0"/>
          </a:p>
        </p:txBody>
      </p:sp>
      <p:sp>
        <p:nvSpPr>
          <p:cNvPr id="17" name="TextBox 16"/>
          <p:cNvSpPr txBox="1"/>
          <p:nvPr/>
        </p:nvSpPr>
        <p:spPr>
          <a:xfrm>
            <a:off x="3714288" y="4376137"/>
            <a:ext cx="1935082" cy="276999"/>
          </a:xfrm>
          <a:prstGeom prst="rect">
            <a:avLst/>
          </a:prstGeom>
          <a:noFill/>
        </p:spPr>
        <p:txBody>
          <a:bodyPr wrap="none" rtlCol="0">
            <a:spAutoFit/>
          </a:bodyPr>
          <a:lstStyle/>
          <a:p>
            <a:r>
              <a:rPr lang="en-US" sz="1200" dirty="0" smtClean="0"/>
              <a:t>Map data : Head – Top View</a:t>
            </a:r>
            <a:endParaRPr lang="en-GB" sz="1200" dirty="0"/>
          </a:p>
        </p:txBody>
      </p:sp>
      <p:sp>
        <p:nvSpPr>
          <p:cNvPr id="19" name="TextBox 18"/>
          <p:cNvSpPr txBox="1"/>
          <p:nvPr/>
        </p:nvSpPr>
        <p:spPr>
          <a:xfrm>
            <a:off x="6121995" y="4376137"/>
            <a:ext cx="2256067" cy="276999"/>
          </a:xfrm>
          <a:prstGeom prst="rect">
            <a:avLst/>
          </a:prstGeom>
          <a:noFill/>
        </p:spPr>
        <p:txBody>
          <a:bodyPr wrap="none" rtlCol="0">
            <a:spAutoFit/>
          </a:bodyPr>
          <a:lstStyle/>
          <a:p>
            <a:r>
              <a:rPr lang="en-US" sz="1200" dirty="0" smtClean="0"/>
              <a:t>Map data : Left Arm – Front View</a:t>
            </a:r>
            <a:endParaRPr lang="en-GB" sz="1200" dirty="0"/>
          </a:p>
        </p:txBody>
      </p:sp>
      <p:sp>
        <p:nvSpPr>
          <p:cNvPr id="20" name="TextBox 19"/>
          <p:cNvSpPr txBox="1"/>
          <p:nvPr/>
        </p:nvSpPr>
        <p:spPr>
          <a:xfrm>
            <a:off x="741173" y="4348185"/>
            <a:ext cx="2339358" cy="276999"/>
          </a:xfrm>
          <a:prstGeom prst="rect">
            <a:avLst/>
          </a:prstGeom>
          <a:noFill/>
        </p:spPr>
        <p:txBody>
          <a:bodyPr wrap="none" rtlCol="0">
            <a:spAutoFit/>
          </a:bodyPr>
          <a:lstStyle/>
          <a:p>
            <a:r>
              <a:rPr lang="en-US" sz="1200" dirty="0" smtClean="0"/>
              <a:t>Map data : Right Arm – Front View</a:t>
            </a:r>
            <a:endParaRPr lang="en-GB" sz="1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136" y="2183804"/>
            <a:ext cx="2853432" cy="2160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0401" y="2168030"/>
            <a:ext cx="2262857" cy="2160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6696" y="2169939"/>
            <a:ext cx="2486666" cy="2160000"/>
          </a:xfrm>
          <a:prstGeom prst="rect">
            <a:avLst/>
          </a:prstGeom>
        </p:spPr>
      </p:pic>
    </p:spTree>
    <p:extLst>
      <p:ext uri="{BB962C8B-B14F-4D97-AF65-F5344CB8AC3E}">
        <p14:creationId xmlns:p14="http://schemas.microsoft.com/office/powerpoint/2010/main" val="21792465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Stuffed-toy Robot : Packet Data</a:t>
            </a:r>
            <a:endParaRPr lang="en-GB" dirty="0"/>
          </a:p>
        </p:txBody>
      </p:sp>
      <p:sp>
        <p:nvSpPr>
          <p:cNvPr id="4" name="Slide Number Placeholder 3"/>
          <p:cNvSpPr>
            <a:spLocks noGrp="1"/>
          </p:cNvSpPr>
          <p:nvPr>
            <p:ph type="sldNum" sz="quarter" idx="12"/>
          </p:nvPr>
        </p:nvSpPr>
        <p:spPr/>
        <p:txBody>
          <a:bodyPr/>
          <a:lstStyle/>
          <a:p>
            <a:fld id="{3BC5F85C-CA89-4DD9-8F34-0CEC0BCAD652}" type="slidenum">
              <a:rPr kumimoji="1" lang="ja-JP" altLang="en-US" smtClean="0"/>
              <a:pPr/>
              <a:t>14</a:t>
            </a:fld>
            <a:endParaRPr kumimoji="1" lang="ja-JP" altLang="en-US"/>
          </a:p>
        </p:txBody>
      </p:sp>
      <p:sp>
        <p:nvSpPr>
          <p:cNvPr id="18" name="Content Placeholder 2"/>
          <p:cNvSpPr txBox="1">
            <a:spLocks/>
          </p:cNvSpPr>
          <p:nvPr/>
        </p:nvSpPr>
        <p:spPr>
          <a:xfrm>
            <a:off x="457200" y="1214422"/>
            <a:ext cx="8229600" cy="5072098"/>
          </a:xfrm>
          <a:prstGeom prst="rect">
            <a:avLst/>
          </a:prstGeom>
        </p:spPr>
        <p:txBody>
          <a:bodyPr vert="horz" lIns="91440" tIns="45720" rIns="91440" bIns="45720" rtlCol="0">
            <a:normAutofit/>
          </a:bodyPr>
          <a:lstStyle>
            <a:lvl1pPr marL="342900" indent="-342900" algn="l" defTabSz="914400" rtl="0" eaLnBrk="1" latinLnBrk="0" hangingPunct="1">
              <a:lnSpc>
                <a:spcPct val="120000"/>
              </a:lnSpc>
              <a:spcBef>
                <a:spcPct val="20000"/>
              </a:spcBef>
              <a:buClr>
                <a:srgbClr val="FF3300"/>
              </a:buClr>
              <a:buFont typeface="Wingdings" pitchFamily="2" charset="2"/>
              <a:buChar char="l"/>
              <a:defRPr kumimoji="1" sz="2000" kern="1200" spc="120" baseline="0">
                <a:solidFill>
                  <a:srgbClr val="003300"/>
                </a:solidFill>
                <a:latin typeface="ヒラギノ角ゴ Pro W6" pitchFamily="34" charset="-128"/>
                <a:ea typeface="ヒラギノ角ゴ Pro W6" pitchFamily="34" charset="-128"/>
                <a:cs typeface="+mn-cs"/>
              </a:defRPr>
            </a:lvl1pPr>
            <a:lvl2pPr marL="742950" indent="-285750" algn="l" defTabSz="914400" rtl="0" eaLnBrk="1" latinLnBrk="0" hangingPunct="1">
              <a:lnSpc>
                <a:spcPct val="120000"/>
              </a:lnSpc>
              <a:spcBef>
                <a:spcPct val="20000"/>
              </a:spcBef>
              <a:buClr>
                <a:srgbClr val="92D050"/>
              </a:buClr>
              <a:buFont typeface="Wingdings" pitchFamily="2" charset="2"/>
              <a:buChar char="l"/>
              <a:defRPr kumimoji="1" sz="1800" kern="1200" spc="120" baseline="0">
                <a:solidFill>
                  <a:schemeClr val="tx1"/>
                </a:solidFill>
                <a:latin typeface="ヒラギノ角ゴ Pro W3" pitchFamily="34" charset="-128"/>
                <a:ea typeface="ヒラギノ角ゴ Pro W3" pitchFamily="34" charset="-128"/>
                <a:cs typeface="+mn-cs"/>
              </a:defRPr>
            </a:lvl2pPr>
            <a:lvl3pPr marL="1143000" indent="-228600" algn="l" defTabSz="914400" rtl="0" eaLnBrk="1" latinLnBrk="0" hangingPunct="1">
              <a:lnSpc>
                <a:spcPct val="120000"/>
              </a:lnSpc>
              <a:spcBef>
                <a:spcPct val="20000"/>
              </a:spcBef>
              <a:buClr>
                <a:schemeClr val="accent5">
                  <a:lumMod val="60000"/>
                  <a:lumOff val="40000"/>
                </a:schemeClr>
              </a:buClr>
              <a:buFont typeface="Wingdings" pitchFamily="2" charset="2"/>
              <a:buChar char="l"/>
              <a:defRPr kumimoji="1" sz="1600" kern="1200" spc="120" baseline="0">
                <a:solidFill>
                  <a:schemeClr val="tx1"/>
                </a:solidFill>
                <a:latin typeface="ヒラギノ角ゴ Pro W3" pitchFamily="34" charset="-128"/>
                <a:ea typeface="ヒラギノ角ゴ Pro W3" pitchFamily="34" charset="-128"/>
                <a:cs typeface="+mn-cs"/>
              </a:defRPr>
            </a:lvl3pPr>
            <a:lvl4pPr marL="1600200" indent="-228600" algn="l" defTabSz="914400" rtl="0" eaLnBrk="1" latinLnBrk="0" hangingPunct="1">
              <a:lnSpc>
                <a:spcPct val="120000"/>
              </a:lnSpc>
              <a:spcBef>
                <a:spcPct val="20000"/>
              </a:spcBef>
              <a:buClr>
                <a:schemeClr val="accent4">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4pPr>
            <a:lvl5pPr marL="2057400" indent="-228600" algn="l" defTabSz="914400" rtl="0" eaLnBrk="1" latinLnBrk="0" hangingPunct="1">
              <a:lnSpc>
                <a:spcPct val="120000"/>
              </a:lnSpc>
              <a:spcBef>
                <a:spcPct val="20000"/>
              </a:spcBef>
              <a:buClr>
                <a:schemeClr val="accent2">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en-GB" dirty="0"/>
          </a:p>
        </p:txBody>
      </p:sp>
      <mc:AlternateContent xmlns:mc="http://schemas.openxmlformats.org/markup-compatibility/2006" xmlns:a14="http://schemas.microsoft.com/office/drawing/2010/main">
        <mc:Choice Requires="a14">
          <p:sp>
            <p:nvSpPr>
              <p:cNvPr id="24" name="Content Placeholder 2"/>
              <p:cNvSpPr>
                <a:spLocks noGrp="1"/>
              </p:cNvSpPr>
              <p:nvPr>
                <p:ph idx="1"/>
              </p:nvPr>
            </p:nvSpPr>
            <p:spPr>
              <a:xfrm>
                <a:off x="457200" y="1340768"/>
                <a:ext cx="8229600" cy="4945752"/>
              </a:xfrm>
            </p:spPr>
            <p:txBody>
              <a:bodyPr>
                <a:noAutofit/>
              </a:bodyPr>
              <a:lstStyle/>
              <a:p>
                <a:r>
                  <a:rPr lang="en-US" sz="1800" dirty="0" smtClean="0"/>
                  <a:t>Real-time movement</a:t>
                </a:r>
              </a:p>
              <a:p>
                <a:r>
                  <a:rPr lang="en-US" sz="1800" dirty="0" smtClean="0"/>
                  <a:t>Buffer is created to handle network uncertainty</a:t>
                </a:r>
              </a:p>
              <a:p>
                <a:r>
                  <a:rPr lang="en-US" sz="1800" dirty="0" smtClean="0"/>
                  <a:t>Stores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𝑛</m:t>
                        </m:r>
                      </m:e>
                      <m:sub>
                        <m:r>
                          <a:rPr lang="en-US" sz="1800" b="0" i="1" smtClean="0">
                            <a:latin typeface="Cambria Math" panose="02040503050406030204" pitchFamily="18" charset="0"/>
                          </a:rPr>
                          <m:t>𝑝𝑜𝑠𝑒</m:t>
                        </m:r>
                      </m:sub>
                    </m:sSub>
                  </m:oMath>
                </a14:m>
                <a:r>
                  <a:rPr lang="en-US" sz="1800" dirty="0" smtClean="0"/>
                  <a:t> robot poses with </a:t>
                </a:r>
                <a14:m>
                  <m:oMath xmlns:m="http://schemas.openxmlformats.org/officeDocument/2006/math">
                    <m:sSub>
                      <m:sSubPr>
                        <m:ctrlPr>
                          <a:rPr lang="en-US" sz="1800" b="0" i="1" smtClean="0">
                            <a:latin typeface="Cambria Math" panose="02040503050406030204" pitchFamily="18" charset="0"/>
                          </a:rPr>
                        </m:ctrlPr>
                      </m:sSubPr>
                      <m:e>
                        <m:r>
                          <m:rPr>
                            <m:sty m:val="p"/>
                          </m:rPr>
                          <a:rPr lang="en-US" sz="1800" b="0" i="0" smtClean="0">
                            <a:latin typeface="Cambria Math" panose="02040503050406030204" pitchFamily="18" charset="0"/>
                          </a:rPr>
                          <m:t>Δ</m:t>
                        </m:r>
                      </m:e>
                      <m:sub>
                        <m:r>
                          <a:rPr lang="en-US" sz="1800" b="0" i="1" smtClean="0">
                            <a:latin typeface="Cambria Math" panose="02040503050406030204" pitchFamily="18" charset="0"/>
                          </a:rPr>
                          <m:t>𝑝𝑜𝑠𝑒</m:t>
                        </m:r>
                      </m:sub>
                    </m:sSub>
                  </m:oMath>
                </a14:m>
                <a:r>
                  <a:rPr lang="en-US" sz="1800" dirty="0" smtClean="0"/>
                  <a:t> interval</a:t>
                </a:r>
              </a:p>
              <a:p>
                <a:pPr lvl="1"/>
                <a:r>
                  <a:rPr lang="en-US" sz="1600" dirty="0">
                    <a:sym typeface="Symbol" panose="05050102010706020507" pitchFamily="18" charset="2"/>
                  </a:rPr>
                  <a:t></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 </m:t>
                        </m:r>
                        <m:r>
                          <a:rPr lang="en-US" sz="1600" i="1">
                            <a:latin typeface="Cambria Math" panose="02040503050406030204" pitchFamily="18" charset="0"/>
                          </a:rPr>
                          <m:t>𝑛</m:t>
                        </m:r>
                      </m:e>
                      <m:sub>
                        <m:r>
                          <a:rPr lang="en-US" sz="1600" i="1">
                            <a:latin typeface="Cambria Math" panose="02040503050406030204" pitchFamily="18" charset="0"/>
                          </a:rPr>
                          <m:t>𝑝𝑜𝑠𝑒</m:t>
                        </m:r>
                      </m:sub>
                    </m:sSub>
                  </m:oMath>
                </a14:m>
                <a:r>
                  <a:rPr lang="en-US" sz="1600" dirty="0"/>
                  <a:t> : high </a:t>
                </a:r>
                <a:r>
                  <a:rPr lang="en-US" sz="1600" dirty="0" smtClean="0"/>
                  <a:t>latency</a:t>
                </a:r>
                <a:endParaRPr lang="en-US" sz="1600" dirty="0" smtClean="0">
                  <a:sym typeface="Symbol" panose="05050102010706020507" pitchFamily="18" charset="2"/>
                </a:endParaRPr>
              </a:p>
              <a:p>
                <a:pPr lvl="1"/>
                <a:r>
                  <a:rPr lang="en-US" sz="1600" dirty="0" smtClean="0">
                    <a:sym typeface="Symbol" panose="05050102010706020507" pitchFamily="18" charset="2"/>
                  </a:rPr>
                  <a:t></a:t>
                </a: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 </m:t>
                        </m:r>
                        <m:r>
                          <a:rPr lang="en-US" sz="1600" i="1">
                            <a:latin typeface="Cambria Math" panose="02040503050406030204" pitchFamily="18" charset="0"/>
                          </a:rPr>
                          <m:t>𝑛</m:t>
                        </m:r>
                      </m:e>
                      <m:sub>
                        <m:r>
                          <a:rPr lang="en-US" sz="1600" i="1">
                            <a:latin typeface="Cambria Math" panose="02040503050406030204" pitchFamily="18" charset="0"/>
                          </a:rPr>
                          <m:t>𝑝𝑜𝑠𝑒</m:t>
                        </m:r>
                      </m:sub>
                    </m:sSub>
                  </m:oMath>
                </a14:m>
                <a:r>
                  <a:rPr lang="en-US" sz="1600" dirty="0" smtClean="0"/>
                  <a:t> : risk of lack of data</a:t>
                </a:r>
              </a:p>
              <a:p>
                <a:pPr lvl="1"/>
                <a:r>
                  <a:rPr lang="en-US" sz="1600" dirty="0" smtClean="0">
                    <a:sym typeface="Symbol" panose="05050102010706020507" pitchFamily="18" charset="2"/>
                  </a:rPr>
                  <a:t> </a:t>
                </a:r>
                <a14:m>
                  <m:oMath xmlns:m="http://schemas.openxmlformats.org/officeDocument/2006/math">
                    <m:sSub>
                      <m:sSubPr>
                        <m:ctrlPr>
                          <a:rPr lang="en-US" sz="1600" i="1">
                            <a:latin typeface="Cambria Math" panose="02040503050406030204" pitchFamily="18" charset="0"/>
                          </a:rPr>
                        </m:ctrlPr>
                      </m:sSubPr>
                      <m:e>
                        <m:r>
                          <m:rPr>
                            <m:sty m:val="p"/>
                          </m:rPr>
                          <a:rPr lang="en-US" sz="1600">
                            <a:latin typeface="Cambria Math" panose="02040503050406030204" pitchFamily="18" charset="0"/>
                          </a:rPr>
                          <m:t>Δ</m:t>
                        </m:r>
                      </m:e>
                      <m:sub>
                        <m:r>
                          <a:rPr lang="en-US" sz="1600" i="1">
                            <a:latin typeface="Cambria Math" panose="02040503050406030204" pitchFamily="18" charset="0"/>
                          </a:rPr>
                          <m:t>𝑝𝑜𝑠𝑒</m:t>
                        </m:r>
                      </m:sub>
                    </m:sSub>
                  </m:oMath>
                </a14:m>
                <a:r>
                  <a:rPr lang="en-US" sz="1600" dirty="0" smtClean="0"/>
                  <a:t> : high latency &amp; risk of</a:t>
                </a:r>
              </a:p>
              <a:p>
                <a:pPr marL="457200" lvl="1" indent="0">
                  <a:buNone/>
                </a:pPr>
                <a:r>
                  <a:rPr lang="en-US" sz="1600" dirty="0"/>
                  <a:t>	</a:t>
                </a:r>
                <a:r>
                  <a:rPr lang="en-US" sz="1600" dirty="0" smtClean="0"/>
                  <a:t>	missing high-frequency </a:t>
                </a:r>
              </a:p>
              <a:p>
                <a:pPr marL="457200" lvl="1" indent="0">
                  <a:buNone/>
                </a:pPr>
                <a:r>
                  <a:rPr lang="en-US" sz="1600" dirty="0"/>
                  <a:t>	</a:t>
                </a:r>
                <a:r>
                  <a:rPr lang="en-US" sz="1600" dirty="0" smtClean="0"/>
                  <a:t>	movement</a:t>
                </a:r>
              </a:p>
              <a:p>
                <a:pPr lvl="1"/>
                <a:r>
                  <a:rPr lang="en-US" sz="1600" dirty="0" smtClean="0">
                    <a:sym typeface="Symbol" panose="05050102010706020507" pitchFamily="18" charset="2"/>
                  </a:rPr>
                  <a:t> </a:t>
                </a:r>
                <a14:m>
                  <m:oMath xmlns:m="http://schemas.openxmlformats.org/officeDocument/2006/math">
                    <m:sSub>
                      <m:sSubPr>
                        <m:ctrlPr>
                          <a:rPr lang="en-US" sz="1600" i="1">
                            <a:latin typeface="Cambria Math" panose="02040503050406030204" pitchFamily="18" charset="0"/>
                          </a:rPr>
                        </m:ctrlPr>
                      </m:sSubPr>
                      <m:e>
                        <m:r>
                          <m:rPr>
                            <m:sty m:val="p"/>
                          </m:rPr>
                          <a:rPr lang="en-US" sz="1600">
                            <a:latin typeface="Cambria Math" panose="02040503050406030204" pitchFamily="18" charset="0"/>
                          </a:rPr>
                          <m:t>Δ</m:t>
                        </m:r>
                      </m:e>
                      <m:sub>
                        <m:r>
                          <a:rPr lang="en-US" sz="1600" i="1">
                            <a:latin typeface="Cambria Math" panose="02040503050406030204" pitchFamily="18" charset="0"/>
                          </a:rPr>
                          <m:t>𝑝𝑜𝑠𝑒</m:t>
                        </m:r>
                      </m:sub>
                    </m:sSub>
                  </m:oMath>
                </a14:m>
                <a:r>
                  <a:rPr lang="en-US" sz="1600" dirty="0" smtClean="0"/>
                  <a:t> : unsmooth robot movement</a:t>
                </a:r>
              </a:p>
              <a:p>
                <a:pPr lvl="3"/>
                <a:endParaRPr lang="en-US" sz="1200" dirty="0" smtClean="0"/>
              </a:p>
              <a:p>
                <a:endParaRPr lang="en-US" sz="1800" dirty="0" smtClean="0"/>
              </a:p>
              <a:p>
                <a:pPr marL="0" indent="0">
                  <a:buNone/>
                </a:pPr>
                <a:endParaRPr lang="en-US" sz="1800" dirty="0"/>
              </a:p>
              <a:p>
                <a:pPr marL="0" indent="0">
                  <a:buNone/>
                </a:pPr>
                <a:endParaRPr lang="en-US" sz="1800" dirty="0" smtClean="0"/>
              </a:p>
            </p:txBody>
          </p:sp>
        </mc:Choice>
        <mc:Fallback xmlns="">
          <p:sp>
            <p:nvSpPr>
              <p:cNvPr id="24" name="Content Placeholder 2"/>
              <p:cNvSpPr>
                <a:spLocks noGrp="1" noRot="1" noChangeAspect="1" noMove="1" noResize="1" noEditPoints="1" noAdjustHandles="1" noChangeArrowheads="1" noChangeShapeType="1" noTextEdit="1"/>
              </p:cNvSpPr>
              <p:nvPr>
                <p:ph idx="1"/>
              </p:nvPr>
            </p:nvSpPr>
            <p:spPr>
              <a:xfrm>
                <a:off x="457200" y="1340768"/>
                <a:ext cx="8229600" cy="4945752"/>
              </a:xfrm>
              <a:blipFill rotWithShape="0">
                <a:blip r:embed="rId3"/>
                <a:stretch>
                  <a:fillRect l="-444" t="-493"/>
                </a:stretch>
              </a:blipFill>
            </p:spPr>
            <p:txBody>
              <a:bodyPr/>
              <a:lstStyle/>
              <a:p>
                <a:r>
                  <a:rPr lang="en-US">
                    <a:noFill/>
                  </a:rPr>
                  <a:t> </a:t>
                </a:r>
              </a:p>
            </p:txBody>
          </p:sp>
        </mc:Fallback>
      </mc:AlternateContent>
      <p:pic>
        <p:nvPicPr>
          <p:cNvPr id="10" name="Picture 9"/>
          <p:cNvPicPr>
            <a:picLocks noChangeAspect="1"/>
          </p:cNvPicPr>
          <p:nvPr/>
        </p:nvPicPr>
        <p:blipFill rotWithShape="1">
          <a:blip r:embed="rId4"/>
          <a:srcRect r="34367"/>
          <a:stretch/>
        </p:blipFill>
        <p:spPr>
          <a:xfrm>
            <a:off x="5220072" y="2708920"/>
            <a:ext cx="3456384" cy="3550987"/>
          </a:xfrm>
          <a:prstGeom prst="rect">
            <a:avLst/>
          </a:prstGeom>
        </p:spPr>
      </p:pic>
    </p:spTree>
    <p:extLst>
      <p:ext uri="{BB962C8B-B14F-4D97-AF65-F5344CB8AC3E}">
        <p14:creationId xmlns:p14="http://schemas.microsoft.com/office/powerpoint/2010/main" val="39959755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4422"/>
            <a:ext cx="8147248" cy="5072098"/>
          </a:xfrm>
        </p:spPr>
        <p:txBody>
          <a:bodyPr/>
          <a:lstStyle/>
          <a:p>
            <a:r>
              <a:rPr lang="en-US" dirty="0" smtClean="0">
                <a:solidFill>
                  <a:schemeClr val="tx1"/>
                </a:solidFill>
              </a:rPr>
              <a:t>Two Sessions</a:t>
            </a:r>
          </a:p>
          <a:p>
            <a:pPr lvl="1"/>
            <a:r>
              <a:rPr lang="en-US" dirty="0"/>
              <a:t>C</a:t>
            </a:r>
            <a:r>
              <a:rPr lang="en-US" dirty="0" smtClean="0"/>
              <a:t>onventional video conference</a:t>
            </a:r>
          </a:p>
          <a:p>
            <a:pPr lvl="1"/>
            <a:r>
              <a:rPr lang="en-US" dirty="0" smtClean="0"/>
              <a:t>Stuffed toy robot</a:t>
            </a:r>
          </a:p>
          <a:p>
            <a:r>
              <a:rPr lang="en-US" dirty="0" smtClean="0"/>
              <a:t>10 participants  (6 men and 4 women, 23 - 35 years old)</a:t>
            </a:r>
          </a:p>
          <a:p>
            <a:r>
              <a:rPr lang="en-US" dirty="0" smtClean="0"/>
              <a:t>Remote user asked several questions to participant in random turn</a:t>
            </a:r>
          </a:p>
          <a:p>
            <a:r>
              <a:rPr lang="en-US" dirty="0" smtClean="0"/>
              <a:t>Evaluation in local side</a:t>
            </a:r>
          </a:p>
          <a:p>
            <a:endParaRPr lang="en-US" dirty="0" smtClean="0"/>
          </a:p>
        </p:txBody>
      </p:sp>
      <p:sp>
        <p:nvSpPr>
          <p:cNvPr id="4" name="Slide Number Placeholder 3"/>
          <p:cNvSpPr>
            <a:spLocks noGrp="1"/>
          </p:cNvSpPr>
          <p:nvPr>
            <p:ph type="sldNum" sz="quarter" idx="12"/>
          </p:nvPr>
        </p:nvSpPr>
        <p:spPr/>
        <p:txBody>
          <a:bodyPr/>
          <a:lstStyle/>
          <a:p>
            <a:fld id="{3BC5F85C-CA89-4DD9-8F34-0CEC0BCAD652}" type="slidenum">
              <a:rPr kumimoji="1" lang="ja-JP" altLang="en-US" smtClean="0"/>
              <a:pPr/>
              <a:t>15</a:t>
            </a:fld>
            <a:endParaRPr kumimoji="1" lang="ja-JP" altLang="en-US"/>
          </a:p>
        </p:txBody>
      </p:sp>
      <p:sp>
        <p:nvSpPr>
          <p:cNvPr id="2" name="Title 1"/>
          <p:cNvSpPr>
            <a:spLocks noGrp="1"/>
          </p:cNvSpPr>
          <p:nvPr>
            <p:ph type="title"/>
          </p:nvPr>
        </p:nvSpPr>
        <p:spPr/>
        <p:txBody>
          <a:bodyPr/>
          <a:lstStyle/>
          <a:p>
            <a:r>
              <a:rPr lang="en-US" dirty="0" smtClean="0"/>
              <a:t>Experiment</a:t>
            </a:r>
            <a:endParaRPr lang="en-US" dirty="0"/>
          </a:p>
        </p:txBody>
      </p:sp>
      <p:pic>
        <p:nvPicPr>
          <p:cNvPr id="8" name="Picture 7"/>
          <p:cNvPicPr>
            <a:picLocks noChangeAspect="1"/>
          </p:cNvPicPr>
          <p:nvPr/>
        </p:nvPicPr>
        <p:blipFill>
          <a:blip r:embed="rId2"/>
          <a:stretch>
            <a:fillRect/>
          </a:stretch>
        </p:blipFill>
        <p:spPr>
          <a:xfrm>
            <a:off x="592796" y="4097029"/>
            <a:ext cx="3938028" cy="2160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0539" y="4102110"/>
            <a:ext cx="3823909" cy="2160000"/>
          </a:xfrm>
          <a:prstGeom prst="rect">
            <a:avLst/>
          </a:prstGeom>
        </p:spPr>
      </p:pic>
    </p:spTree>
    <p:extLst>
      <p:ext uri="{BB962C8B-B14F-4D97-AF65-F5344CB8AC3E}">
        <p14:creationId xmlns:p14="http://schemas.microsoft.com/office/powerpoint/2010/main" val="278591441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 Observation </a:t>
            </a:r>
            <a:endParaRPr lang="en-US" dirty="0"/>
          </a:p>
        </p:txBody>
      </p:sp>
      <p:sp>
        <p:nvSpPr>
          <p:cNvPr id="3" name="Content Placeholder 2"/>
          <p:cNvSpPr>
            <a:spLocks noGrp="1"/>
          </p:cNvSpPr>
          <p:nvPr>
            <p:ph idx="1"/>
          </p:nvPr>
        </p:nvSpPr>
        <p:spPr/>
        <p:txBody>
          <a:bodyPr/>
          <a:lstStyle/>
          <a:p>
            <a:r>
              <a:rPr lang="en-US" dirty="0" smtClean="0"/>
              <a:t>We observed participants </a:t>
            </a:r>
            <a:r>
              <a:rPr lang="en-US" dirty="0"/>
              <a:t>response when the remote user </a:t>
            </a:r>
            <a:r>
              <a:rPr lang="en-US" dirty="0" smtClean="0"/>
              <a:t>asks or </a:t>
            </a:r>
            <a:r>
              <a:rPr lang="en-US" dirty="0"/>
              <a:t>talk to one of them without mentioning their name </a:t>
            </a:r>
            <a:endParaRPr lang="en-US" dirty="0" smtClean="0"/>
          </a:p>
          <a:p>
            <a:endParaRPr lang="en-US" dirty="0" smtClean="0"/>
          </a:p>
          <a:p>
            <a:r>
              <a:rPr lang="en-US" dirty="0" smtClean="0"/>
              <a:t>Participants get confused in</a:t>
            </a:r>
          </a:p>
          <a:p>
            <a:pPr lvl="1"/>
            <a:r>
              <a:rPr lang="en-US" dirty="0" smtClean="0"/>
              <a:t>Video conference : 15 out of 30 times </a:t>
            </a:r>
            <a:r>
              <a:rPr lang="en-US" dirty="0"/>
              <a:t>(</a:t>
            </a:r>
            <a:r>
              <a:rPr lang="en-US" b="1" dirty="0">
                <a:solidFill>
                  <a:srgbClr val="FF3300"/>
                </a:solidFill>
              </a:rPr>
              <a:t>50</a:t>
            </a:r>
            <a:r>
              <a:rPr lang="en-US" b="1" dirty="0" smtClean="0">
                <a:solidFill>
                  <a:srgbClr val="FF3300"/>
                </a:solidFill>
              </a:rPr>
              <a:t>%</a:t>
            </a:r>
            <a:r>
              <a:rPr lang="en-US" dirty="0" smtClean="0"/>
              <a:t>)</a:t>
            </a:r>
          </a:p>
          <a:p>
            <a:pPr lvl="1"/>
            <a:r>
              <a:rPr lang="en-US" dirty="0" smtClean="0"/>
              <a:t>Avatar Robot : 3 out of 30 times </a:t>
            </a:r>
            <a:r>
              <a:rPr lang="en-US" dirty="0"/>
              <a:t>(</a:t>
            </a:r>
            <a:r>
              <a:rPr lang="en-US" b="1" dirty="0">
                <a:solidFill>
                  <a:srgbClr val="FF3300"/>
                </a:solidFill>
              </a:rPr>
              <a:t>10</a:t>
            </a:r>
            <a:r>
              <a:rPr lang="en-US" b="1" dirty="0" smtClean="0">
                <a:solidFill>
                  <a:srgbClr val="FF3300"/>
                </a:solidFill>
              </a:rPr>
              <a:t>%</a:t>
            </a:r>
            <a:r>
              <a:rPr lang="en-US" dirty="0" smtClean="0"/>
              <a:t>)</a:t>
            </a:r>
          </a:p>
          <a:p>
            <a:endParaRPr lang="en-US" dirty="0" smtClean="0"/>
          </a:p>
          <a:p>
            <a:r>
              <a:rPr lang="en-US" dirty="0"/>
              <a:t>This confusion reduces communication </a:t>
            </a:r>
            <a:r>
              <a:rPr lang="en-US" dirty="0" smtClean="0"/>
              <a:t>smoothness, because remote user </a:t>
            </a:r>
            <a:r>
              <a:rPr lang="en-US" dirty="0"/>
              <a:t>and participants need to do repetitive confirmation </a:t>
            </a:r>
            <a:r>
              <a:rPr lang="en-US" dirty="0" smtClean="0"/>
              <a:t>to solve the problem.</a:t>
            </a:r>
            <a:endParaRPr lang="en-US" dirty="0"/>
          </a:p>
        </p:txBody>
      </p:sp>
      <p:sp>
        <p:nvSpPr>
          <p:cNvPr id="4" name="Slide Number Placeholder 3"/>
          <p:cNvSpPr>
            <a:spLocks noGrp="1"/>
          </p:cNvSpPr>
          <p:nvPr>
            <p:ph type="sldNum" sz="quarter" idx="12"/>
          </p:nvPr>
        </p:nvSpPr>
        <p:spPr/>
        <p:txBody>
          <a:bodyPr/>
          <a:lstStyle/>
          <a:p>
            <a:fld id="{3BC5F85C-CA89-4DD9-8F34-0CEC0BCAD652}" type="slidenum">
              <a:rPr kumimoji="1" lang="ja-JP" altLang="en-US" smtClean="0"/>
              <a:pPr/>
              <a:t>16</a:t>
            </a:fld>
            <a:endParaRPr kumimoji="1" lang="ja-JP" altLang="en-US"/>
          </a:p>
        </p:txBody>
      </p:sp>
    </p:spTree>
    <p:extLst>
      <p:ext uri="{BB962C8B-B14F-4D97-AF65-F5344CB8AC3E}">
        <p14:creationId xmlns:p14="http://schemas.microsoft.com/office/powerpoint/2010/main" val="278650403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 Questionnaire</a:t>
            </a:r>
            <a:endParaRPr lang="en-US" dirty="0"/>
          </a:p>
        </p:txBody>
      </p:sp>
      <p:sp>
        <p:nvSpPr>
          <p:cNvPr id="4" name="Slide Number Placeholder 3"/>
          <p:cNvSpPr>
            <a:spLocks noGrp="1"/>
          </p:cNvSpPr>
          <p:nvPr>
            <p:ph type="sldNum" sz="quarter" idx="12"/>
          </p:nvPr>
        </p:nvSpPr>
        <p:spPr/>
        <p:txBody>
          <a:bodyPr/>
          <a:lstStyle/>
          <a:p>
            <a:fld id="{3BC5F85C-CA89-4DD9-8F34-0CEC0BCAD652}" type="slidenum">
              <a:rPr kumimoji="1" lang="ja-JP" altLang="en-US" smtClean="0"/>
              <a:pPr/>
              <a:t>17</a:t>
            </a:fld>
            <a:endParaRPr kumimoji="1" lang="ja-JP" altLang="en-US"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2204864"/>
            <a:ext cx="6848053" cy="3834240"/>
          </a:xfrm>
        </p:spPr>
      </p:pic>
      <p:sp>
        <p:nvSpPr>
          <p:cNvPr id="5" name="Content Placeholder 2"/>
          <p:cNvSpPr txBox="1">
            <a:spLocks/>
          </p:cNvSpPr>
          <p:nvPr/>
        </p:nvSpPr>
        <p:spPr>
          <a:xfrm>
            <a:off x="611560" y="1268760"/>
            <a:ext cx="7920880" cy="3384376"/>
          </a:xfrm>
          <a:prstGeom prst="rect">
            <a:avLst/>
          </a:prstGeom>
        </p:spPr>
        <p:txBody>
          <a:bodyPr vert="horz" lIns="91440" tIns="45720" rIns="91440" bIns="45720" rtlCol="0">
            <a:normAutofit/>
          </a:bodyPr>
          <a:lstStyle>
            <a:lvl1pPr marL="342900" indent="-342900" algn="l" defTabSz="914400" rtl="0" eaLnBrk="1" latinLnBrk="0" hangingPunct="1">
              <a:lnSpc>
                <a:spcPct val="120000"/>
              </a:lnSpc>
              <a:spcBef>
                <a:spcPct val="20000"/>
              </a:spcBef>
              <a:buClr>
                <a:srgbClr val="FF3300"/>
              </a:buClr>
              <a:buFont typeface="Wingdings" pitchFamily="2" charset="2"/>
              <a:buChar char="l"/>
              <a:defRPr kumimoji="1" sz="2000" kern="1200" spc="120" baseline="0">
                <a:solidFill>
                  <a:srgbClr val="003300"/>
                </a:solidFill>
                <a:latin typeface="ヒラギノ角ゴ Pro W6" pitchFamily="34" charset="-128"/>
                <a:ea typeface="ヒラギノ角ゴ Pro W6" pitchFamily="34" charset="-128"/>
                <a:cs typeface="+mn-cs"/>
              </a:defRPr>
            </a:lvl1pPr>
            <a:lvl2pPr marL="742950" indent="-285750" algn="l" defTabSz="914400" rtl="0" eaLnBrk="1" latinLnBrk="0" hangingPunct="1">
              <a:lnSpc>
                <a:spcPct val="120000"/>
              </a:lnSpc>
              <a:spcBef>
                <a:spcPct val="20000"/>
              </a:spcBef>
              <a:buClr>
                <a:srgbClr val="92D050"/>
              </a:buClr>
              <a:buFont typeface="Wingdings" pitchFamily="2" charset="2"/>
              <a:buChar char="l"/>
              <a:defRPr kumimoji="1" sz="1800" kern="1200" spc="120" baseline="0">
                <a:solidFill>
                  <a:schemeClr val="tx1"/>
                </a:solidFill>
                <a:latin typeface="ヒラギノ角ゴ Pro W3" pitchFamily="34" charset="-128"/>
                <a:ea typeface="ヒラギノ角ゴ Pro W3" pitchFamily="34" charset="-128"/>
                <a:cs typeface="+mn-cs"/>
              </a:defRPr>
            </a:lvl2pPr>
            <a:lvl3pPr marL="1143000" indent="-228600" algn="l" defTabSz="914400" rtl="0" eaLnBrk="1" latinLnBrk="0" hangingPunct="1">
              <a:lnSpc>
                <a:spcPct val="120000"/>
              </a:lnSpc>
              <a:spcBef>
                <a:spcPct val="20000"/>
              </a:spcBef>
              <a:buClr>
                <a:schemeClr val="accent5">
                  <a:lumMod val="60000"/>
                  <a:lumOff val="40000"/>
                </a:schemeClr>
              </a:buClr>
              <a:buFont typeface="Wingdings" pitchFamily="2" charset="2"/>
              <a:buChar char="l"/>
              <a:defRPr kumimoji="1" sz="1600" kern="1200" spc="120" baseline="0">
                <a:solidFill>
                  <a:schemeClr val="tx1"/>
                </a:solidFill>
                <a:latin typeface="ヒラギノ角ゴ Pro W3" pitchFamily="34" charset="-128"/>
                <a:ea typeface="ヒラギノ角ゴ Pro W3" pitchFamily="34" charset="-128"/>
                <a:cs typeface="+mn-cs"/>
              </a:defRPr>
            </a:lvl3pPr>
            <a:lvl4pPr marL="1600200" indent="-228600" algn="l" defTabSz="914400" rtl="0" eaLnBrk="1" latinLnBrk="0" hangingPunct="1">
              <a:lnSpc>
                <a:spcPct val="120000"/>
              </a:lnSpc>
              <a:spcBef>
                <a:spcPct val="20000"/>
              </a:spcBef>
              <a:buClr>
                <a:schemeClr val="accent4">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4pPr>
            <a:lvl5pPr marL="2057400" indent="-228600" algn="l" defTabSz="914400" rtl="0" eaLnBrk="1" latinLnBrk="0" hangingPunct="1">
              <a:lnSpc>
                <a:spcPct val="120000"/>
              </a:lnSpc>
              <a:spcBef>
                <a:spcPct val="20000"/>
              </a:spcBef>
              <a:buClr>
                <a:schemeClr val="accent2">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sz="1600" dirty="0" smtClean="0"/>
              <a:t>At the end of each session, participants are asked to fill Questionnaire and rate their impression with Visual Analog Scale (VAS)</a:t>
            </a:r>
          </a:p>
        </p:txBody>
      </p:sp>
    </p:spTree>
    <p:extLst>
      <p:ext uri="{BB962C8B-B14F-4D97-AF65-F5344CB8AC3E}">
        <p14:creationId xmlns:p14="http://schemas.microsoft.com/office/powerpoint/2010/main" val="114488530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2204864"/>
            <a:ext cx="6848053" cy="3834240"/>
          </a:xfrm>
        </p:spPr>
      </p:pic>
      <p:sp>
        <p:nvSpPr>
          <p:cNvPr id="2" name="Title 1"/>
          <p:cNvSpPr>
            <a:spLocks noGrp="1"/>
          </p:cNvSpPr>
          <p:nvPr>
            <p:ph type="title"/>
          </p:nvPr>
        </p:nvSpPr>
        <p:spPr/>
        <p:txBody>
          <a:bodyPr/>
          <a:lstStyle/>
          <a:p>
            <a:r>
              <a:rPr lang="en-US" dirty="0" smtClean="0"/>
              <a:t>Result : Questionnaire</a:t>
            </a:r>
            <a:endParaRPr lang="en-US" dirty="0"/>
          </a:p>
        </p:txBody>
      </p:sp>
      <p:sp>
        <p:nvSpPr>
          <p:cNvPr id="4" name="Slide Number Placeholder 3"/>
          <p:cNvSpPr>
            <a:spLocks noGrp="1"/>
          </p:cNvSpPr>
          <p:nvPr>
            <p:ph type="sldNum" sz="quarter" idx="12"/>
          </p:nvPr>
        </p:nvSpPr>
        <p:spPr/>
        <p:txBody>
          <a:bodyPr/>
          <a:lstStyle/>
          <a:p>
            <a:fld id="{3BC5F85C-CA89-4DD9-8F34-0CEC0BCAD652}" type="slidenum">
              <a:rPr kumimoji="1" lang="ja-JP" altLang="en-US" smtClean="0"/>
              <a:pPr/>
              <a:t>18</a:t>
            </a:fld>
            <a:endParaRPr kumimoji="1" lang="ja-JP" altLang="en-US" dirty="0"/>
          </a:p>
        </p:txBody>
      </p:sp>
      <p:sp>
        <p:nvSpPr>
          <p:cNvPr id="12" name="Rectangle 11"/>
          <p:cNvSpPr/>
          <p:nvPr/>
        </p:nvSpPr>
        <p:spPr>
          <a:xfrm>
            <a:off x="1547664" y="2204864"/>
            <a:ext cx="1368152" cy="31683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59832" y="2204864"/>
            <a:ext cx="4824536" cy="316835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611560" y="1268760"/>
            <a:ext cx="7920880" cy="3384376"/>
          </a:xfrm>
          <a:prstGeom prst="rect">
            <a:avLst/>
          </a:prstGeom>
        </p:spPr>
        <p:txBody>
          <a:bodyPr vert="horz" lIns="91440" tIns="45720" rIns="91440" bIns="45720" rtlCol="0">
            <a:normAutofit/>
          </a:bodyPr>
          <a:lstStyle>
            <a:lvl1pPr marL="342900" indent="-342900" algn="l" defTabSz="914400" rtl="0" eaLnBrk="1" latinLnBrk="0" hangingPunct="1">
              <a:lnSpc>
                <a:spcPct val="120000"/>
              </a:lnSpc>
              <a:spcBef>
                <a:spcPct val="20000"/>
              </a:spcBef>
              <a:buClr>
                <a:srgbClr val="FF3300"/>
              </a:buClr>
              <a:buFont typeface="Wingdings" pitchFamily="2" charset="2"/>
              <a:buChar char="l"/>
              <a:defRPr kumimoji="1" sz="2000" kern="1200" spc="120" baseline="0">
                <a:solidFill>
                  <a:srgbClr val="003300"/>
                </a:solidFill>
                <a:latin typeface="ヒラギノ角ゴ Pro W6" pitchFamily="34" charset="-128"/>
                <a:ea typeface="ヒラギノ角ゴ Pro W6" pitchFamily="34" charset="-128"/>
                <a:cs typeface="+mn-cs"/>
              </a:defRPr>
            </a:lvl1pPr>
            <a:lvl2pPr marL="742950" indent="-285750" algn="l" defTabSz="914400" rtl="0" eaLnBrk="1" latinLnBrk="0" hangingPunct="1">
              <a:lnSpc>
                <a:spcPct val="120000"/>
              </a:lnSpc>
              <a:spcBef>
                <a:spcPct val="20000"/>
              </a:spcBef>
              <a:buClr>
                <a:srgbClr val="92D050"/>
              </a:buClr>
              <a:buFont typeface="Wingdings" pitchFamily="2" charset="2"/>
              <a:buChar char="l"/>
              <a:defRPr kumimoji="1" sz="1800" kern="1200" spc="120" baseline="0">
                <a:solidFill>
                  <a:schemeClr val="tx1"/>
                </a:solidFill>
                <a:latin typeface="ヒラギノ角ゴ Pro W3" pitchFamily="34" charset="-128"/>
                <a:ea typeface="ヒラギノ角ゴ Pro W3" pitchFamily="34" charset="-128"/>
                <a:cs typeface="+mn-cs"/>
              </a:defRPr>
            </a:lvl2pPr>
            <a:lvl3pPr marL="1143000" indent="-228600" algn="l" defTabSz="914400" rtl="0" eaLnBrk="1" latinLnBrk="0" hangingPunct="1">
              <a:lnSpc>
                <a:spcPct val="120000"/>
              </a:lnSpc>
              <a:spcBef>
                <a:spcPct val="20000"/>
              </a:spcBef>
              <a:buClr>
                <a:schemeClr val="accent5">
                  <a:lumMod val="60000"/>
                  <a:lumOff val="40000"/>
                </a:schemeClr>
              </a:buClr>
              <a:buFont typeface="Wingdings" pitchFamily="2" charset="2"/>
              <a:buChar char="l"/>
              <a:defRPr kumimoji="1" sz="1600" kern="1200" spc="120" baseline="0">
                <a:solidFill>
                  <a:schemeClr val="tx1"/>
                </a:solidFill>
                <a:latin typeface="ヒラギノ角ゴ Pro W3" pitchFamily="34" charset="-128"/>
                <a:ea typeface="ヒラギノ角ゴ Pro W3" pitchFamily="34" charset="-128"/>
                <a:cs typeface="+mn-cs"/>
              </a:defRPr>
            </a:lvl3pPr>
            <a:lvl4pPr marL="1600200" indent="-228600" algn="l" defTabSz="914400" rtl="0" eaLnBrk="1" latinLnBrk="0" hangingPunct="1">
              <a:lnSpc>
                <a:spcPct val="120000"/>
              </a:lnSpc>
              <a:spcBef>
                <a:spcPct val="20000"/>
              </a:spcBef>
              <a:buClr>
                <a:schemeClr val="accent4">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4pPr>
            <a:lvl5pPr marL="2057400" indent="-228600" algn="l" defTabSz="914400" rtl="0" eaLnBrk="1" latinLnBrk="0" hangingPunct="1">
              <a:lnSpc>
                <a:spcPct val="120000"/>
              </a:lnSpc>
              <a:spcBef>
                <a:spcPct val="20000"/>
              </a:spcBef>
              <a:buClr>
                <a:schemeClr val="accent2">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sz="1600" dirty="0"/>
              <a:t>S1. I easily understand who the remote user is talking to</a:t>
            </a:r>
          </a:p>
          <a:p>
            <a:r>
              <a:rPr lang="en-US" sz="1600" dirty="0"/>
              <a:t>S2. The turn taking of speaking during the conversation was </a:t>
            </a:r>
            <a:r>
              <a:rPr lang="en-US" sz="1600" dirty="0" smtClean="0"/>
              <a:t>easy for </a:t>
            </a:r>
            <a:r>
              <a:rPr lang="en-US" sz="1600" dirty="0"/>
              <a:t>me</a:t>
            </a:r>
            <a:endParaRPr lang="en-US" sz="1600" dirty="0" smtClean="0"/>
          </a:p>
        </p:txBody>
      </p:sp>
    </p:spTree>
    <p:extLst>
      <p:ext uri="{BB962C8B-B14F-4D97-AF65-F5344CB8AC3E}">
        <p14:creationId xmlns:p14="http://schemas.microsoft.com/office/powerpoint/2010/main" val="136143206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2204864"/>
            <a:ext cx="6848053" cy="3834240"/>
          </a:xfrm>
        </p:spPr>
      </p:pic>
      <p:sp>
        <p:nvSpPr>
          <p:cNvPr id="2" name="Title 1"/>
          <p:cNvSpPr>
            <a:spLocks noGrp="1"/>
          </p:cNvSpPr>
          <p:nvPr>
            <p:ph type="title"/>
          </p:nvPr>
        </p:nvSpPr>
        <p:spPr/>
        <p:txBody>
          <a:bodyPr/>
          <a:lstStyle/>
          <a:p>
            <a:r>
              <a:rPr lang="en-US" dirty="0" smtClean="0"/>
              <a:t>Result : Questionnaire</a:t>
            </a:r>
            <a:endParaRPr lang="en-US" dirty="0"/>
          </a:p>
        </p:txBody>
      </p:sp>
      <p:sp>
        <p:nvSpPr>
          <p:cNvPr id="4" name="Slide Number Placeholder 3"/>
          <p:cNvSpPr>
            <a:spLocks noGrp="1"/>
          </p:cNvSpPr>
          <p:nvPr>
            <p:ph type="sldNum" sz="quarter" idx="12"/>
          </p:nvPr>
        </p:nvSpPr>
        <p:spPr/>
        <p:txBody>
          <a:bodyPr/>
          <a:lstStyle/>
          <a:p>
            <a:fld id="{3BC5F85C-CA89-4DD9-8F34-0CEC0BCAD652}" type="slidenum">
              <a:rPr kumimoji="1" lang="ja-JP" altLang="en-US" smtClean="0"/>
              <a:pPr/>
              <a:t>19</a:t>
            </a:fld>
            <a:endParaRPr kumimoji="1" lang="ja-JP" altLang="en-US" dirty="0"/>
          </a:p>
        </p:txBody>
      </p:sp>
      <p:sp>
        <p:nvSpPr>
          <p:cNvPr id="12" name="Rectangle 11"/>
          <p:cNvSpPr/>
          <p:nvPr/>
        </p:nvSpPr>
        <p:spPr>
          <a:xfrm flipH="1">
            <a:off x="2987823" y="2204864"/>
            <a:ext cx="640778" cy="31683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779912" y="2204864"/>
            <a:ext cx="4104456" cy="316835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611560" y="1268760"/>
            <a:ext cx="7920880" cy="3384376"/>
          </a:xfrm>
          <a:prstGeom prst="rect">
            <a:avLst/>
          </a:prstGeom>
        </p:spPr>
        <p:txBody>
          <a:bodyPr vert="horz" lIns="91440" tIns="45720" rIns="91440" bIns="45720" rtlCol="0">
            <a:normAutofit/>
          </a:bodyPr>
          <a:lstStyle>
            <a:lvl1pPr marL="342900" indent="-342900" algn="l" defTabSz="914400" rtl="0" eaLnBrk="1" latinLnBrk="0" hangingPunct="1">
              <a:lnSpc>
                <a:spcPct val="120000"/>
              </a:lnSpc>
              <a:spcBef>
                <a:spcPct val="20000"/>
              </a:spcBef>
              <a:buClr>
                <a:srgbClr val="FF3300"/>
              </a:buClr>
              <a:buFont typeface="Wingdings" pitchFamily="2" charset="2"/>
              <a:buChar char="l"/>
              <a:defRPr kumimoji="1" sz="2000" kern="1200" spc="120" baseline="0">
                <a:solidFill>
                  <a:srgbClr val="003300"/>
                </a:solidFill>
                <a:latin typeface="ヒラギノ角ゴ Pro W6" pitchFamily="34" charset="-128"/>
                <a:ea typeface="ヒラギノ角ゴ Pro W6" pitchFamily="34" charset="-128"/>
                <a:cs typeface="+mn-cs"/>
              </a:defRPr>
            </a:lvl1pPr>
            <a:lvl2pPr marL="742950" indent="-285750" algn="l" defTabSz="914400" rtl="0" eaLnBrk="1" latinLnBrk="0" hangingPunct="1">
              <a:lnSpc>
                <a:spcPct val="120000"/>
              </a:lnSpc>
              <a:spcBef>
                <a:spcPct val="20000"/>
              </a:spcBef>
              <a:buClr>
                <a:srgbClr val="92D050"/>
              </a:buClr>
              <a:buFont typeface="Wingdings" pitchFamily="2" charset="2"/>
              <a:buChar char="l"/>
              <a:defRPr kumimoji="1" sz="1800" kern="1200" spc="120" baseline="0">
                <a:solidFill>
                  <a:schemeClr val="tx1"/>
                </a:solidFill>
                <a:latin typeface="ヒラギノ角ゴ Pro W3" pitchFamily="34" charset="-128"/>
                <a:ea typeface="ヒラギノ角ゴ Pro W3" pitchFamily="34" charset="-128"/>
                <a:cs typeface="+mn-cs"/>
              </a:defRPr>
            </a:lvl2pPr>
            <a:lvl3pPr marL="1143000" indent="-228600" algn="l" defTabSz="914400" rtl="0" eaLnBrk="1" latinLnBrk="0" hangingPunct="1">
              <a:lnSpc>
                <a:spcPct val="120000"/>
              </a:lnSpc>
              <a:spcBef>
                <a:spcPct val="20000"/>
              </a:spcBef>
              <a:buClr>
                <a:schemeClr val="accent5">
                  <a:lumMod val="60000"/>
                  <a:lumOff val="40000"/>
                </a:schemeClr>
              </a:buClr>
              <a:buFont typeface="Wingdings" pitchFamily="2" charset="2"/>
              <a:buChar char="l"/>
              <a:defRPr kumimoji="1" sz="1600" kern="1200" spc="120" baseline="0">
                <a:solidFill>
                  <a:schemeClr val="tx1"/>
                </a:solidFill>
                <a:latin typeface="ヒラギノ角ゴ Pro W3" pitchFamily="34" charset="-128"/>
                <a:ea typeface="ヒラギノ角ゴ Pro W3" pitchFamily="34" charset="-128"/>
                <a:cs typeface="+mn-cs"/>
              </a:defRPr>
            </a:lvl3pPr>
            <a:lvl4pPr marL="1600200" indent="-228600" algn="l" defTabSz="914400" rtl="0" eaLnBrk="1" latinLnBrk="0" hangingPunct="1">
              <a:lnSpc>
                <a:spcPct val="120000"/>
              </a:lnSpc>
              <a:spcBef>
                <a:spcPct val="20000"/>
              </a:spcBef>
              <a:buClr>
                <a:schemeClr val="accent4">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4pPr>
            <a:lvl5pPr marL="2057400" indent="-228600" algn="l" defTabSz="914400" rtl="0" eaLnBrk="1" latinLnBrk="0" hangingPunct="1">
              <a:lnSpc>
                <a:spcPct val="120000"/>
              </a:lnSpc>
              <a:spcBef>
                <a:spcPct val="20000"/>
              </a:spcBef>
              <a:buClr>
                <a:schemeClr val="accent2">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en-US" sz="1600" dirty="0" smtClean="0"/>
          </a:p>
          <a:p>
            <a:r>
              <a:rPr lang="en-US" sz="1600" dirty="0" smtClean="0"/>
              <a:t>S3</a:t>
            </a:r>
            <a:r>
              <a:rPr lang="en-US" sz="1600" dirty="0"/>
              <a:t>. The gesture of the remote user/robot is easy to understand</a:t>
            </a:r>
            <a:endParaRPr lang="en-US" sz="1600" dirty="0" smtClean="0"/>
          </a:p>
        </p:txBody>
      </p:sp>
      <p:sp>
        <p:nvSpPr>
          <p:cNvPr id="8" name="Rectangle 7"/>
          <p:cNvSpPr/>
          <p:nvPr/>
        </p:nvSpPr>
        <p:spPr>
          <a:xfrm>
            <a:off x="1619672" y="2204864"/>
            <a:ext cx="1288849" cy="316835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26195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GB" dirty="0"/>
          </a:p>
        </p:txBody>
      </p:sp>
      <p:sp>
        <p:nvSpPr>
          <p:cNvPr id="3" name="Content Placeholder 2"/>
          <p:cNvSpPr>
            <a:spLocks noGrp="1"/>
          </p:cNvSpPr>
          <p:nvPr>
            <p:ph idx="1"/>
          </p:nvPr>
        </p:nvSpPr>
        <p:spPr/>
        <p:txBody>
          <a:bodyPr/>
          <a:lstStyle/>
          <a:p>
            <a:r>
              <a:rPr lang="en-US" dirty="0" smtClean="0"/>
              <a:t>Emerging research on improving the experience and interaction in telecommunication</a:t>
            </a:r>
          </a:p>
          <a:p>
            <a:endParaRPr lang="en-US" sz="1100" b="1" dirty="0" smtClean="0">
              <a:sym typeface="Wingdings" panose="05000000000000000000" pitchFamily="2" charset="2"/>
            </a:endParaRPr>
          </a:p>
          <a:p>
            <a:r>
              <a:rPr lang="en-US" dirty="0">
                <a:sym typeface="Wingdings" panose="05000000000000000000" pitchFamily="2" charset="2"/>
              </a:rPr>
              <a:t>Telepresence/</a:t>
            </a:r>
            <a:r>
              <a:rPr lang="en-US" dirty="0" err="1">
                <a:sym typeface="Wingdings" panose="05000000000000000000" pitchFamily="2" charset="2"/>
              </a:rPr>
              <a:t>telexistence</a:t>
            </a:r>
            <a:r>
              <a:rPr lang="en-US" dirty="0">
                <a:sym typeface="Wingdings" panose="05000000000000000000" pitchFamily="2" charset="2"/>
              </a:rPr>
              <a:t> : enabling user to feel his/her presence in a different location from the true location</a:t>
            </a:r>
          </a:p>
          <a:p>
            <a:endParaRPr lang="en-US" sz="1100" b="1" dirty="0" smtClean="0">
              <a:sym typeface="Wingdings" panose="05000000000000000000" pitchFamily="2" charset="2"/>
            </a:endParaRPr>
          </a:p>
          <a:p>
            <a:r>
              <a:rPr lang="en-US" dirty="0"/>
              <a:t>Natural Interaction : nonverbal channel</a:t>
            </a:r>
          </a:p>
          <a:p>
            <a:pPr lvl="1"/>
            <a:r>
              <a:rPr lang="en-US" dirty="0"/>
              <a:t>Emotional Feedback : Facial expression</a:t>
            </a:r>
          </a:p>
          <a:p>
            <a:pPr lvl="1"/>
            <a:r>
              <a:rPr lang="en-US" b="1" dirty="0"/>
              <a:t>Envelope Feedback : Gaze, beat gesture, head movement </a:t>
            </a:r>
          </a:p>
          <a:p>
            <a:pPr lvl="2"/>
            <a:r>
              <a:rPr lang="en-US" dirty="0"/>
              <a:t>more significant compare to emotional feedback (Cassell,1999) </a:t>
            </a:r>
          </a:p>
          <a:p>
            <a:endParaRPr lang="en-US" sz="1100" dirty="0"/>
          </a:p>
        </p:txBody>
      </p:sp>
      <p:sp>
        <p:nvSpPr>
          <p:cNvPr id="4" name="Slide Number Placeholder 3"/>
          <p:cNvSpPr>
            <a:spLocks noGrp="1"/>
          </p:cNvSpPr>
          <p:nvPr>
            <p:ph type="sldNum" sz="quarter" idx="12"/>
          </p:nvPr>
        </p:nvSpPr>
        <p:spPr/>
        <p:txBody>
          <a:bodyPr/>
          <a:lstStyle/>
          <a:p>
            <a:fld id="{3BC5F85C-CA89-4DD9-8F34-0CEC0BCAD652}" type="slidenum">
              <a:rPr kumimoji="1" lang="ja-JP" altLang="en-US" smtClean="0"/>
              <a:pPr/>
              <a:t>2</a:t>
            </a:fld>
            <a:endParaRPr kumimoji="1" lang="ja-JP" altLang="en-US"/>
          </a:p>
        </p:txBody>
      </p:sp>
      <p:sp>
        <p:nvSpPr>
          <p:cNvPr id="5" name="TextBox 4"/>
          <p:cNvSpPr txBox="1"/>
          <p:nvPr/>
        </p:nvSpPr>
        <p:spPr>
          <a:xfrm>
            <a:off x="294933" y="5951021"/>
            <a:ext cx="7891584" cy="461665"/>
          </a:xfrm>
          <a:prstGeom prst="rect">
            <a:avLst/>
          </a:prstGeom>
          <a:noFill/>
        </p:spPr>
        <p:txBody>
          <a:bodyPr wrap="none" rtlCol="0">
            <a:spAutoFit/>
          </a:bodyPr>
          <a:lstStyle/>
          <a:p>
            <a:r>
              <a:rPr lang="en-GB" sz="1200" dirty="0" smtClean="0"/>
              <a:t>[1] J. </a:t>
            </a:r>
            <a:r>
              <a:rPr lang="en-US" sz="1200" dirty="0" err="1" smtClean="0"/>
              <a:t>Cassell</a:t>
            </a:r>
            <a:r>
              <a:rPr lang="en-US" sz="1200" dirty="0" smtClean="0"/>
              <a:t>, K. R. </a:t>
            </a:r>
            <a:r>
              <a:rPr lang="en-US" sz="1200" dirty="0" err="1" smtClean="0"/>
              <a:t>Thorisson</a:t>
            </a:r>
            <a:r>
              <a:rPr lang="en-US" sz="1200" dirty="0" smtClean="0"/>
              <a:t>, </a:t>
            </a:r>
            <a:r>
              <a:rPr lang="en-US" sz="1200" i="1" dirty="0" smtClean="0"/>
              <a:t>“The </a:t>
            </a:r>
            <a:r>
              <a:rPr lang="en-US" sz="1200" i="1" dirty="0"/>
              <a:t>power of a nod and a glance: Envelope vs emotional feedback in animated conversational</a:t>
            </a:r>
          </a:p>
          <a:p>
            <a:r>
              <a:rPr lang="en-US" sz="1200" i="1" dirty="0" smtClean="0"/>
              <a:t>agents“</a:t>
            </a:r>
            <a:r>
              <a:rPr lang="en-US" sz="1200" dirty="0" smtClean="0"/>
              <a:t>, </a:t>
            </a:r>
            <a:r>
              <a:rPr lang="en-US" sz="1200" dirty="0"/>
              <a:t>Applied Artificial Intelligence Vol.13, </a:t>
            </a:r>
            <a:r>
              <a:rPr lang="en-US" sz="1200" dirty="0" smtClean="0"/>
              <a:t>4, 1999</a:t>
            </a:r>
            <a:endParaRPr lang="en-GB" sz="1200" dirty="0"/>
          </a:p>
        </p:txBody>
      </p:sp>
    </p:spTree>
    <p:extLst>
      <p:ext uri="{BB962C8B-B14F-4D97-AF65-F5344CB8AC3E}">
        <p14:creationId xmlns:p14="http://schemas.microsoft.com/office/powerpoint/2010/main" val="3454154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2204864"/>
            <a:ext cx="6848053" cy="3834240"/>
          </a:xfrm>
        </p:spPr>
      </p:pic>
      <p:sp>
        <p:nvSpPr>
          <p:cNvPr id="2" name="Title 1"/>
          <p:cNvSpPr>
            <a:spLocks noGrp="1"/>
          </p:cNvSpPr>
          <p:nvPr>
            <p:ph type="title"/>
          </p:nvPr>
        </p:nvSpPr>
        <p:spPr/>
        <p:txBody>
          <a:bodyPr/>
          <a:lstStyle/>
          <a:p>
            <a:r>
              <a:rPr lang="en-US" dirty="0" smtClean="0"/>
              <a:t>Result : Questionnaire</a:t>
            </a:r>
            <a:endParaRPr lang="en-US" dirty="0"/>
          </a:p>
        </p:txBody>
      </p:sp>
      <p:sp>
        <p:nvSpPr>
          <p:cNvPr id="4" name="Slide Number Placeholder 3"/>
          <p:cNvSpPr>
            <a:spLocks noGrp="1"/>
          </p:cNvSpPr>
          <p:nvPr>
            <p:ph type="sldNum" sz="quarter" idx="12"/>
          </p:nvPr>
        </p:nvSpPr>
        <p:spPr/>
        <p:txBody>
          <a:bodyPr/>
          <a:lstStyle/>
          <a:p>
            <a:fld id="{3BC5F85C-CA89-4DD9-8F34-0CEC0BCAD652}" type="slidenum">
              <a:rPr kumimoji="1" lang="ja-JP" altLang="en-US" smtClean="0"/>
              <a:pPr/>
              <a:t>20</a:t>
            </a:fld>
            <a:endParaRPr kumimoji="1" lang="ja-JP" altLang="en-US" dirty="0"/>
          </a:p>
        </p:txBody>
      </p:sp>
      <p:sp>
        <p:nvSpPr>
          <p:cNvPr id="12" name="Rectangle 11"/>
          <p:cNvSpPr/>
          <p:nvPr/>
        </p:nvSpPr>
        <p:spPr>
          <a:xfrm>
            <a:off x="3674483" y="2204864"/>
            <a:ext cx="1375447" cy="31683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20072" y="2204864"/>
            <a:ext cx="2664296" cy="316835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611560" y="1268760"/>
            <a:ext cx="7920880" cy="3384376"/>
          </a:xfrm>
          <a:prstGeom prst="rect">
            <a:avLst/>
          </a:prstGeom>
        </p:spPr>
        <p:txBody>
          <a:bodyPr vert="horz" lIns="91440" tIns="45720" rIns="91440" bIns="45720" rtlCol="0">
            <a:normAutofit/>
          </a:bodyPr>
          <a:lstStyle>
            <a:lvl1pPr marL="342900" indent="-342900" algn="l" defTabSz="914400" rtl="0" eaLnBrk="1" latinLnBrk="0" hangingPunct="1">
              <a:lnSpc>
                <a:spcPct val="120000"/>
              </a:lnSpc>
              <a:spcBef>
                <a:spcPct val="20000"/>
              </a:spcBef>
              <a:buClr>
                <a:srgbClr val="FF3300"/>
              </a:buClr>
              <a:buFont typeface="Wingdings" pitchFamily="2" charset="2"/>
              <a:buChar char="l"/>
              <a:defRPr kumimoji="1" sz="2000" kern="1200" spc="120" baseline="0">
                <a:solidFill>
                  <a:srgbClr val="003300"/>
                </a:solidFill>
                <a:latin typeface="ヒラギノ角ゴ Pro W6" pitchFamily="34" charset="-128"/>
                <a:ea typeface="ヒラギノ角ゴ Pro W6" pitchFamily="34" charset="-128"/>
                <a:cs typeface="+mn-cs"/>
              </a:defRPr>
            </a:lvl1pPr>
            <a:lvl2pPr marL="742950" indent="-285750" algn="l" defTabSz="914400" rtl="0" eaLnBrk="1" latinLnBrk="0" hangingPunct="1">
              <a:lnSpc>
                <a:spcPct val="120000"/>
              </a:lnSpc>
              <a:spcBef>
                <a:spcPct val="20000"/>
              </a:spcBef>
              <a:buClr>
                <a:srgbClr val="92D050"/>
              </a:buClr>
              <a:buFont typeface="Wingdings" pitchFamily="2" charset="2"/>
              <a:buChar char="l"/>
              <a:defRPr kumimoji="1" sz="1800" kern="1200" spc="120" baseline="0">
                <a:solidFill>
                  <a:schemeClr val="tx1"/>
                </a:solidFill>
                <a:latin typeface="ヒラギノ角ゴ Pro W3" pitchFamily="34" charset="-128"/>
                <a:ea typeface="ヒラギノ角ゴ Pro W3" pitchFamily="34" charset="-128"/>
                <a:cs typeface="+mn-cs"/>
              </a:defRPr>
            </a:lvl2pPr>
            <a:lvl3pPr marL="1143000" indent="-228600" algn="l" defTabSz="914400" rtl="0" eaLnBrk="1" latinLnBrk="0" hangingPunct="1">
              <a:lnSpc>
                <a:spcPct val="120000"/>
              </a:lnSpc>
              <a:spcBef>
                <a:spcPct val="20000"/>
              </a:spcBef>
              <a:buClr>
                <a:schemeClr val="accent5">
                  <a:lumMod val="60000"/>
                  <a:lumOff val="40000"/>
                </a:schemeClr>
              </a:buClr>
              <a:buFont typeface="Wingdings" pitchFamily="2" charset="2"/>
              <a:buChar char="l"/>
              <a:defRPr kumimoji="1" sz="1600" kern="1200" spc="120" baseline="0">
                <a:solidFill>
                  <a:schemeClr val="tx1"/>
                </a:solidFill>
                <a:latin typeface="ヒラギノ角ゴ Pro W3" pitchFamily="34" charset="-128"/>
                <a:ea typeface="ヒラギノ角ゴ Pro W3" pitchFamily="34" charset="-128"/>
                <a:cs typeface="+mn-cs"/>
              </a:defRPr>
            </a:lvl3pPr>
            <a:lvl4pPr marL="1600200" indent="-228600" algn="l" defTabSz="914400" rtl="0" eaLnBrk="1" latinLnBrk="0" hangingPunct="1">
              <a:lnSpc>
                <a:spcPct val="120000"/>
              </a:lnSpc>
              <a:spcBef>
                <a:spcPct val="20000"/>
              </a:spcBef>
              <a:buClr>
                <a:schemeClr val="accent4">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4pPr>
            <a:lvl5pPr marL="2057400" indent="-228600" algn="l" defTabSz="914400" rtl="0" eaLnBrk="1" latinLnBrk="0" hangingPunct="1">
              <a:lnSpc>
                <a:spcPct val="120000"/>
              </a:lnSpc>
              <a:spcBef>
                <a:spcPct val="20000"/>
              </a:spcBef>
              <a:buClr>
                <a:schemeClr val="accent2">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sz="1600" dirty="0"/>
              <a:t>S4. I know when the remote user/robot is agree by gesture</a:t>
            </a:r>
          </a:p>
          <a:p>
            <a:r>
              <a:rPr lang="en-US" sz="1600" dirty="0"/>
              <a:t>S5. I know when the remote user/robot is disagree by gesture</a:t>
            </a:r>
            <a:endParaRPr lang="en-US" sz="1600" dirty="0" smtClean="0"/>
          </a:p>
        </p:txBody>
      </p:sp>
      <p:sp>
        <p:nvSpPr>
          <p:cNvPr id="8" name="Rectangle 7"/>
          <p:cNvSpPr/>
          <p:nvPr/>
        </p:nvSpPr>
        <p:spPr>
          <a:xfrm>
            <a:off x="1547664" y="2204864"/>
            <a:ext cx="2054811" cy="316835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23847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2204864"/>
            <a:ext cx="6848053" cy="3834240"/>
          </a:xfrm>
        </p:spPr>
      </p:pic>
      <p:sp>
        <p:nvSpPr>
          <p:cNvPr id="2" name="Title 1"/>
          <p:cNvSpPr>
            <a:spLocks noGrp="1"/>
          </p:cNvSpPr>
          <p:nvPr>
            <p:ph type="title"/>
          </p:nvPr>
        </p:nvSpPr>
        <p:spPr/>
        <p:txBody>
          <a:bodyPr/>
          <a:lstStyle/>
          <a:p>
            <a:r>
              <a:rPr lang="en-US" dirty="0" smtClean="0"/>
              <a:t>Result : Questionnaire</a:t>
            </a:r>
            <a:endParaRPr lang="en-US" dirty="0"/>
          </a:p>
        </p:txBody>
      </p:sp>
      <p:sp>
        <p:nvSpPr>
          <p:cNvPr id="4" name="Slide Number Placeholder 3"/>
          <p:cNvSpPr>
            <a:spLocks noGrp="1"/>
          </p:cNvSpPr>
          <p:nvPr>
            <p:ph type="sldNum" sz="quarter" idx="12"/>
          </p:nvPr>
        </p:nvSpPr>
        <p:spPr/>
        <p:txBody>
          <a:bodyPr/>
          <a:lstStyle/>
          <a:p>
            <a:fld id="{3BC5F85C-CA89-4DD9-8F34-0CEC0BCAD652}" type="slidenum">
              <a:rPr kumimoji="1" lang="ja-JP" altLang="en-US" smtClean="0"/>
              <a:pPr/>
              <a:t>21</a:t>
            </a:fld>
            <a:endParaRPr kumimoji="1" lang="ja-JP" altLang="en-US" dirty="0"/>
          </a:p>
        </p:txBody>
      </p:sp>
      <p:sp>
        <p:nvSpPr>
          <p:cNvPr id="12" name="Rectangle 11"/>
          <p:cNvSpPr/>
          <p:nvPr/>
        </p:nvSpPr>
        <p:spPr>
          <a:xfrm flipH="1">
            <a:off x="5089119" y="2204864"/>
            <a:ext cx="666905" cy="31683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868144" y="2204864"/>
            <a:ext cx="2016224" cy="316835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611560" y="1268760"/>
            <a:ext cx="7920880" cy="3384376"/>
          </a:xfrm>
          <a:prstGeom prst="rect">
            <a:avLst/>
          </a:prstGeom>
        </p:spPr>
        <p:txBody>
          <a:bodyPr vert="horz" lIns="91440" tIns="45720" rIns="91440" bIns="45720" rtlCol="0">
            <a:normAutofit/>
          </a:bodyPr>
          <a:lstStyle>
            <a:lvl1pPr marL="342900" indent="-342900" algn="l" defTabSz="914400" rtl="0" eaLnBrk="1" latinLnBrk="0" hangingPunct="1">
              <a:lnSpc>
                <a:spcPct val="120000"/>
              </a:lnSpc>
              <a:spcBef>
                <a:spcPct val="20000"/>
              </a:spcBef>
              <a:buClr>
                <a:srgbClr val="FF3300"/>
              </a:buClr>
              <a:buFont typeface="Wingdings" pitchFamily="2" charset="2"/>
              <a:buChar char="l"/>
              <a:defRPr kumimoji="1" sz="2000" kern="1200" spc="120" baseline="0">
                <a:solidFill>
                  <a:srgbClr val="003300"/>
                </a:solidFill>
                <a:latin typeface="ヒラギノ角ゴ Pro W6" pitchFamily="34" charset="-128"/>
                <a:ea typeface="ヒラギノ角ゴ Pro W6" pitchFamily="34" charset="-128"/>
                <a:cs typeface="+mn-cs"/>
              </a:defRPr>
            </a:lvl1pPr>
            <a:lvl2pPr marL="742950" indent="-285750" algn="l" defTabSz="914400" rtl="0" eaLnBrk="1" latinLnBrk="0" hangingPunct="1">
              <a:lnSpc>
                <a:spcPct val="120000"/>
              </a:lnSpc>
              <a:spcBef>
                <a:spcPct val="20000"/>
              </a:spcBef>
              <a:buClr>
                <a:srgbClr val="92D050"/>
              </a:buClr>
              <a:buFont typeface="Wingdings" pitchFamily="2" charset="2"/>
              <a:buChar char="l"/>
              <a:defRPr kumimoji="1" sz="1800" kern="1200" spc="120" baseline="0">
                <a:solidFill>
                  <a:schemeClr val="tx1"/>
                </a:solidFill>
                <a:latin typeface="ヒラギノ角ゴ Pro W3" pitchFamily="34" charset="-128"/>
                <a:ea typeface="ヒラギノ角ゴ Pro W3" pitchFamily="34" charset="-128"/>
                <a:cs typeface="+mn-cs"/>
              </a:defRPr>
            </a:lvl2pPr>
            <a:lvl3pPr marL="1143000" indent="-228600" algn="l" defTabSz="914400" rtl="0" eaLnBrk="1" latinLnBrk="0" hangingPunct="1">
              <a:lnSpc>
                <a:spcPct val="120000"/>
              </a:lnSpc>
              <a:spcBef>
                <a:spcPct val="20000"/>
              </a:spcBef>
              <a:buClr>
                <a:schemeClr val="accent5">
                  <a:lumMod val="60000"/>
                  <a:lumOff val="40000"/>
                </a:schemeClr>
              </a:buClr>
              <a:buFont typeface="Wingdings" pitchFamily="2" charset="2"/>
              <a:buChar char="l"/>
              <a:defRPr kumimoji="1" sz="1600" kern="1200" spc="120" baseline="0">
                <a:solidFill>
                  <a:schemeClr val="tx1"/>
                </a:solidFill>
                <a:latin typeface="ヒラギノ角ゴ Pro W3" pitchFamily="34" charset="-128"/>
                <a:ea typeface="ヒラギノ角ゴ Pro W3" pitchFamily="34" charset="-128"/>
                <a:cs typeface="+mn-cs"/>
              </a:defRPr>
            </a:lvl3pPr>
            <a:lvl4pPr marL="1600200" indent="-228600" algn="l" defTabSz="914400" rtl="0" eaLnBrk="1" latinLnBrk="0" hangingPunct="1">
              <a:lnSpc>
                <a:spcPct val="120000"/>
              </a:lnSpc>
              <a:spcBef>
                <a:spcPct val="20000"/>
              </a:spcBef>
              <a:buClr>
                <a:schemeClr val="accent4">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4pPr>
            <a:lvl5pPr marL="2057400" indent="-228600" algn="l" defTabSz="914400" rtl="0" eaLnBrk="1" latinLnBrk="0" hangingPunct="1">
              <a:lnSpc>
                <a:spcPct val="120000"/>
              </a:lnSpc>
              <a:spcBef>
                <a:spcPct val="20000"/>
              </a:spcBef>
              <a:buClr>
                <a:schemeClr val="accent2">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en-US" sz="1600" dirty="0" smtClean="0"/>
          </a:p>
          <a:p>
            <a:r>
              <a:rPr lang="en-US" sz="1600" dirty="0" smtClean="0"/>
              <a:t>S6</a:t>
            </a:r>
            <a:r>
              <a:rPr lang="en-US" sz="1600" dirty="0"/>
              <a:t>. I think the remote user/robot movement is natural</a:t>
            </a:r>
            <a:endParaRPr lang="en-US" sz="1600" dirty="0" smtClean="0"/>
          </a:p>
        </p:txBody>
      </p:sp>
      <p:sp>
        <p:nvSpPr>
          <p:cNvPr id="8" name="Rectangle 7"/>
          <p:cNvSpPr/>
          <p:nvPr/>
        </p:nvSpPr>
        <p:spPr>
          <a:xfrm>
            <a:off x="1547664" y="2204864"/>
            <a:ext cx="3429335" cy="316835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35971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2204864"/>
            <a:ext cx="6848053" cy="3834240"/>
          </a:xfrm>
        </p:spPr>
      </p:pic>
      <p:sp>
        <p:nvSpPr>
          <p:cNvPr id="2" name="Title 1"/>
          <p:cNvSpPr>
            <a:spLocks noGrp="1"/>
          </p:cNvSpPr>
          <p:nvPr>
            <p:ph type="title"/>
          </p:nvPr>
        </p:nvSpPr>
        <p:spPr/>
        <p:txBody>
          <a:bodyPr/>
          <a:lstStyle/>
          <a:p>
            <a:r>
              <a:rPr lang="en-US" dirty="0" smtClean="0"/>
              <a:t>Result : Questionnaire</a:t>
            </a:r>
            <a:endParaRPr lang="en-US" dirty="0"/>
          </a:p>
        </p:txBody>
      </p:sp>
      <p:sp>
        <p:nvSpPr>
          <p:cNvPr id="4" name="Slide Number Placeholder 3"/>
          <p:cNvSpPr>
            <a:spLocks noGrp="1"/>
          </p:cNvSpPr>
          <p:nvPr>
            <p:ph type="sldNum" sz="quarter" idx="12"/>
          </p:nvPr>
        </p:nvSpPr>
        <p:spPr/>
        <p:txBody>
          <a:bodyPr/>
          <a:lstStyle/>
          <a:p>
            <a:fld id="{3BC5F85C-CA89-4DD9-8F34-0CEC0BCAD652}" type="slidenum">
              <a:rPr kumimoji="1" lang="ja-JP" altLang="en-US" smtClean="0"/>
              <a:pPr/>
              <a:t>22</a:t>
            </a:fld>
            <a:endParaRPr kumimoji="1" lang="ja-JP" altLang="en-US" dirty="0"/>
          </a:p>
        </p:txBody>
      </p:sp>
      <p:sp>
        <p:nvSpPr>
          <p:cNvPr id="12" name="Rectangle 11"/>
          <p:cNvSpPr/>
          <p:nvPr/>
        </p:nvSpPr>
        <p:spPr>
          <a:xfrm>
            <a:off x="5821338" y="2204864"/>
            <a:ext cx="1322593" cy="31683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269115" y="2204864"/>
            <a:ext cx="576064" cy="316835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611560" y="1268760"/>
            <a:ext cx="7920880" cy="3384376"/>
          </a:xfrm>
          <a:prstGeom prst="rect">
            <a:avLst/>
          </a:prstGeom>
        </p:spPr>
        <p:txBody>
          <a:bodyPr vert="horz" lIns="91440" tIns="45720" rIns="91440" bIns="45720" rtlCol="0">
            <a:normAutofit/>
          </a:bodyPr>
          <a:lstStyle>
            <a:lvl1pPr marL="342900" indent="-342900" algn="l" defTabSz="914400" rtl="0" eaLnBrk="1" latinLnBrk="0" hangingPunct="1">
              <a:lnSpc>
                <a:spcPct val="120000"/>
              </a:lnSpc>
              <a:spcBef>
                <a:spcPct val="20000"/>
              </a:spcBef>
              <a:buClr>
                <a:srgbClr val="FF3300"/>
              </a:buClr>
              <a:buFont typeface="Wingdings" pitchFamily="2" charset="2"/>
              <a:buChar char="l"/>
              <a:defRPr kumimoji="1" sz="2000" kern="1200" spc="120" baseline="0">
                <a:solidFill>
                  <a:srgbClr val="003300"/>
                </a:solidFill>
                <a:latin typeface="ヒラギノ角ゴ Pro W6" pitchFamily="34" charset="-128"/>
                <a:ea typeface="ヒラギノ角ゴ Pro W6" pitchFamily="34" charset="-128"/>
                <a:cs typeface="+mn-cs"/>
              </a:defRPr>
            </a:lvl1pPr>
            <a:lvl2pPr marL="742950" indent="-285750" algn="l" defTabSz="914400" rtl="0" eaLnBrk="1" latinLnBrk="0" hangingPunct="1">
              <a:lnSpc>
                <a:spcPct val="120000"/>
              </a:lnSpc>
              <a:spcBef>
                <a:spcPct val="20000"/>
              </a:spcBef>
              <a:buClr>
                <a:srgbClr val="92D050"/>
              </a:buClr>
              <a:buFont typeface="Wingdings" pitchFamily="2" charset="2"/>
              <a:buChar char="l"/>
              <a:defRPr kumimoji="1" sz="1800" kern="1200" spc="120" baseline="0">
                <a:solidFill>
                  <a:schemeClr val="tx1"/>
                </a:solidFill>
                <a:latin typeface="ヒラギノ角ゴ Pro W3" pitchFamily="34" charset="-128"/>
                <a:ea typeface="ヒラギノ角ゴ Pro W3" pitchFamily="34" charset="-128"/>
                <a:cs typeface="+mn-cs"/>
              </a:defRPr>
            </a:lvl2pPr>
            <a:lvl3pPr marL="1143000" indent="-228600" algn="l" defTabSz="914400" rtl="0" eaLnBrk="1" latinLnBrk="0" hangingPunct="1">
              <a:lnSpc>
                <a:spcPct val="120000"/>
              </a:lnSpc>
              <a:spcBef>
                <a:spcPct val="20000"/>
              </a:spcBef>
              <a:buClr>
                <a:schemeClr val="accent5">
                  <a:lumMod val="60000"/>
                  <a:lumOff val="40000"/>
                </a:schemeClr>
              </a:buClr>
              <a:buFont typeface="Wingdings" pitchFamily="2" charset="2"/>
              <a:buChar char="l"/>
              <a:defRPr kumimoji="1" sz="1600" kern="1200" spc="120" baseline="0">
                <a:solidFill>
                  <a:schemeClr val="tx1"/>
                </a:solidFill>
                <a:latin typeface="ヒラギノ角ゴ Pro W3" pitchFamily="34" charset="-128"/>
                <a:ea typeface="ヒラギノ角ゴ Pro W3" pitchFamily="34" charset="-128"/>
                <a:cs typeface="+mn-cs"/>
              </a:defRPr>
            </a:lvl3pPr>
            <a:lvl4pPr marL="1600200" indent="-228600" algn="l" defTabSz="914400" rtl="0" eaLnBrk="1" latinLnBrk="0" hangingPunct="1">
              <a:lnSpc>
                <a:spcPct val="120000"/>
              </a:lnSpc>
              <a:spcBef>
                <a:spcPct val="20000"/>
              </a:spcBef>
              <a:buClr>
                <a:schemeClr val="accent4">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4pPr>
            <a:lvl5pPr marL="2057400" indent="-228600" algn="l" defTabSz="914400" rtl="0" eaLnBrk="1" latinLnBrk="0" hangingPunct="1">
              <a:lnSpc>
                <a:spcPct val="120000"/>
              </a:lnSpc>
              <a:spcBef>
                <a:spcPct val="20000"/>
              </a:spcBef>
              <a:buClr>
                <a:schemeClr val="accent2">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sz="1600" dirty="0"/>
              <a:t>S7. I can feel eye gaze of the remote user/robot</a:t>
            </a:r>
          </a:p>
          <a:p>
            <a:r>
              <a:rPr lang="en-US" sz="1600" dirty="0"/>
              <a:t>S8. I can feel eye contact with the remote user/robot</a:t>
            </a:r>
            <a:endParaRPr lang="en-US" sz="1600" dirty="0" smtClean="0"/>
          </a:p>
        </p:txBody>
      </p:sp>
      <p:sp>
        <p:nvSpPr>
          <p:cNvPr id="8" name="Rectangle 7"/>
          <p:cNvSpPr/>
          <p:nvPr/>
        </p:nvSpPr>
        <p:spPr>
          <a:xfrm>
            <a:off x="1547664" y="2204864"/>
            <a:ext cx="4148490" cy="316835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12087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2204864"/>
            <a:ext cx="6848053" cy="3834240"/>
          </a:xfrm>
        </p:spPr>
      </p:pic>
      <p:sp>
        <p:nvSpPr>
          <p:cNvPr id="2" name="Title 1"/>
          <p:cNvSpPr>
            <a:spLocks noGrp="1"/>
          </p:cNvSpPr>
          <p:nvPr>
            <p:ph type="title"/>
          </p:nvPr>
        </p:nvSpPr>
        <p:spPr/>
        <p:txBody>
          <a:bodyPr/>
          <a:lstStyle/>
          <a:p>
            <a:r>
              <a:rPr lang="en-US" dirty="0" smtClean="0"/>
              <a:t>Result : Questionnaire</a:t>
            </a:r>
            <a:endParaRPr lang="en-US" dirty="0"/>
          </a:p>
        </p:txBody>
      </p:sp>
      <p:sp>
        <p:nvSpPr>
          <p:cNvPr id="4" name="Slide Number Placeholder 3"/>
          <p:cNvSpPr>
            <a:spLocks noGrp="1"/>
          </p:cNvSpPr>
          <p:nvPr>
            <p:ph type="sldNum" sz="quarter" idx="12"/>
          </p:nvPr>
        </p:nvSpPr>
        <p:spPr/>
        <p:txBody>
          <a:bodyPr/>
          <a:lstStyle/>
          <a:p>
            <a:fld id="{3BC5F85C-CA89-4DD9-8F34-0CEC0BCAD652}" type="slidenum">
              <a:rPr kumimoji="1" lang="ja-JP" altLang="en-US" smtClean="0"/>
              <a:pPr/>
              <a:t>23</a:t>
            </a:fld>
            <a:endParaRPr kumimoji="1" lang="ja-JP" altLang="en-US" dirty="0"/>
          </a:p>
        </p:txBody>
      </p:sp>
      <p:sp>
        <p:nvSpPr>
          <p:cNvPr id="12" name="Rectangle 11"/>
          <p:cNvSpPr/>
          <p:nvPr/>
        </p:nvSpPr>
        <p:spPr>
          <a:xfrm flipH="1">
            <a:off x="7209246" y="2204864"/>
            <a:ext cx="668429" cy="31683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611560" y="1268760"/>
            <a:ext cx="7920880" cy="3384376"/>
          </a:xfrm>
          <a:prstGeom prst="rect">
            <a:avLst/>
          </a:prstGeom>
        </p:spPr>
        <p:txBody>
          <a:bodyPr vert="horz" lIns="91440" tIns="45720" rIns="91440" bIns="45720" rtlCol="0">
            <a:normAutofit/>
          </a:bodyPr>
          <a:lstStyle>
            <a:lvl1pPr marL="342900" indent="-342900" algn="l" defTabSz="914400" rtl="0" eaLnBrk="1" latinLnBrk="0" hangingPunct="1">
              <a:lnSpc>
                <a:spcPct val="120000"/>
              </a:lnSpc>
              <a:spcBef>
                <a:spcPct val="20000"/>
              </a:spcBef>
              <a:buClr>
                <a:srgbClr val="FF3300"/>
              </a:buClr>
              <a:buFont typeface="Wingdings" pitchFamily="2" charset="2"/>
              <a:buChar char="l"/>
              <a:defRPr kumimoji="1" sz="2000" kern="1200" spc="120" baseline="0">
                <a:solidFill>
                  <a:srgbClr val="003300"/>
                </a:solidFill>
                <a:latin typeface="ヒラギノ角ゴ Pro W6" pitchFamily="34" charset="-128"/>
                <a:ea typeface="ヒラギノ角ゴ Pro W6" pitchFamily="34" charset="-128"/>
                <a:cs typeface="+mn-cs"/>
              </a:defRPr>
            </a:lvl1pPr>
            <a:lvl2pPr marL="742950" indent="-285750" algn="l" defTabSz="914400" rtl="0" eaLnBrk="1" latinLnBrk="0" hangingPunct="1">
              <a:lnSpc>
                <a:spcPct val="120000"/>
              </a:lnSpc>
              <a:spcBef>
                <a:spcPct val="20000"/>
              </a:spcBef>
              <a:buClr>
                <a:srgbClr val="92D050"/>
              </a:buClr>
              <a:buFont typeface="Wingdings" pitchFamily="2" charset="2"/>
              <a:buChar char="l"/>
              <a:defRPr kumimoji="1" sz="1800" kern="1200" spc="120" baseline="0">
                <a:solidFill>
                  <a:schemeClr val="tx1"/>
                </a:solidFill>
                <a:latin typeface="ヒラギノ角ゴ Pro W3" pitchFamily="34" charset="-128"/>
                <a:ea typeface="ヒラギノ角ゴ Pro W3" pitchFamily="34" charset="-128"/>
                <a:cs typeface="+mn-cs"/>
              </a:defRPr>
            </a:lvl2pPr>
            <a:lvl3pPr marL="1143000" indent="-228600" algn="l" defTabSz="914400" rtl="0" eaLnBrk="1" latinLnBrk="0" hangingPunct="1">
              <a:lnSpc>
                <a:spcPct val="120000"/>
              </a:lnSpc>
              <a:spcBef>
                <a:spcPct val="20000"/>
              </a:spcBef>
              <a:buClr>
                <a:schemeClr val="accent5">
                  <a:lumMod val="60000"/>
                  <a:lumOff val="40000"/>
                </a:schemeClr>
              </a:buClr>
              <a:buFont typeface="Wingdings" pitchFamily="2" charset="2"/>
              <a:buChar char="l"/>
              <a:defRPr kumimoji="1" sz="1600" kern="1200" spc="120" baseline="0">
                <a:solidFill>
                  <a:schemeClr val="tx1"/>
                </a:solidFill>
                <a:latin typeface="ヒラギノ角ゴ Pro W3" pitchFamily="34" charset="-128"/>
                <a:ea typeface="ヒラギノ角ゴ Pro W3" pitchFamily="34" charset="-128"/>
                <a:cs typeface="+mn-cs"/>
              </a:defRPr>
            </a:lvl3pPr>
            <a:lvl4pPr marL="1600200" indent="-228600" algn="l" defTabSz="914400" rtl="0" eaLnBrk="1" latinLnBrk="0" hangingPunct="1">
              <a:lnSpc>
                <a:spcPct val="120000"/>
              </a:lnSpc>
              <a:spcBef>
                <a:spcPct val="20000"/>
              </a:spcBef>
              <a:buClr>
                <a:schemeClr val="accent4">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4pPr>
            <a:lvl5pPr marL="2057400" indent="-228600" algn="l" defTabSz="914400" rtl="0" eaLnBrk="1" latinLnBrk="0" hangingPunct="1">
              <a:lnSpc>
                <a:spcPct val="120000"/>
              </a:lnSpc>
              <a:spcBef>
                <a:spcPct val="20000"/>
              </a:spcBef>
              <a:buClr>
                <a:schemeClr val="accent2">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en-US" sz="1600" dirty="0" smtClean="0"/>
          </a:p>
          <a:p>
            <a:r>
              <a:rPr lang="en-US" sz="1600" dirty="0" smtClean="0"/>
              <a:t>S9</a:t>
            </a:r>
            <a:r>
              <a:rPr lang="en-US" sz="1600" dirty="0"/>
              <a:t>. I can feel existence of the remote user</a:t>
            </a:r>
            <a:endParaRPr lang="en-US" sz="1600" dirty="0" smtClean="0"/>
          </a:p>
        </p:txBody>
      </p:sp>
      <p:sp>
        <p:nvSpPr>
          <p:cNvPr id="8" name="Rectangle 7"/>
          <p:cNvSpPr/>
          <p:nvPr/>
        </p:nvSpPr>
        <p:spPr>
          <a:xfrm>
            <a:off x="1586853" y="2204864"/>
            <a:ext cx="5503580" cy="316835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83884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GB" dirty="0"/>
          </a:p>
        </p:txBody>
      </p:sp>
      <p:sp>
        <p:nvSpPr>
          <p:cNvPr id="3" name="Content Placeholder 2"/>
          <p:cNvSpPr>
            <a:spLocks noGrp="1"/>
          </p:cNvSpPr>
          <p:nvPr>
            <p:ph idx="1"/>
          </p:nvPr>
        </p:nvSpPr>
        <p:spPr>
          <a:xfrm>
            <a:off x="457200" y="1214422"/>
            <a:ext cx="8229600" cy="5072098"/>
          </a:xfrm>
        </p:spPr>
        <p:txBody>
          <a:bodyPr/>
          <a:lstStyle/>
          <a:p>
            <a:r>
              <a:rPr lang="en-US" dirty="0" smtClean="0"/>
              <a:t>We have proposed </a:t>
            </a:r>
            <a:r>
              <a:rPr lang="en-US" dirty="0"/>
              <a:t>a</a:t>
            </a:r>
            <a:r>
              <a:rPr lang="en-US" dirty="0" smtClean="0"/>
              <a:t>symmetric teleconference system using stuffed-toy avatar robot</a:t>
            </a:r>
          </a:p>
          <a:p>
            <a:pPr lvl="1"/>
            <a:r>
              <a:rPr lang="en-US" dirty="0" smtClean="0"/>
              <a:t>Capturing (from remote user) and expressing (to the robot) essential features in communication feedback needed for natural conversation</a:t>
            </a:r>
            <a:endParaRPr lang="en-US" dirty="0"/>
          </a:p>
          <a:p>
            <a:endParaRPr lang="en-US" dirty="0" smtClean="0"/>
          </a:p>
          <a:p>
            <a:r>
              <a:rPr lang="en-US" dirty="0" smtClean="0"/>
              <a:t>The system </a:t>
            </a:r>
            <a:r>
              <a:rPr lang="en-US" dirty="0"/>
              <a:t>can enhance </a:t>
            </a:r>
            <a:r>
              <a:rPr lang="en-US" dirty="0" smtClean="0"/>
              <a:t>teleconference experience </a:t>
            </a:r>
            <a:r>
              <a:rPr lang="en-US" dirty="0"/>
              <a:t>in some </a:t>
            </a:r>
            <a:r>
              <a:rPr lang="en-US" dirty="0" smtClean="0"/>
              <a:t>aspects : communication smoothness, talking focus, and beat gesture. </a:t>
            </a:r>
          </a:p>
          <a:p>
            <a:pPr lvl="1"/>
            <a:endParaRPr lang="en-GB" dirty="0"/>
          </a:p>
        </p:txBody>
      </p:sp>
      <p:sp>
        <p:nvSpPr>
          <p:cNvPr id="4" name="Slide Number Placeholder 3"/>
          <p:cNvSpPr>
            <a:spLocks noGrp="1"/>
          </p:cNvSpPr>
          <p:nvPr>
            <p:ph type="sldNum" sz="quarter" idx="12"/>
          </p:nvPr>
        </p:nvSpPr>
        <p:spPr/>
        <p:txBody>
          <a:bodyPr/>
          <a:lstStyle/>
          <a:p>
            <a:fld id="{3BC5F85C-CA89-4DD9-8F34-0CEC0BCAD652}" type="slidenum">
              <a:rPr kumimoji="1" lang="ja-JP" altLang="en-US" smtClean="0"/>
              <a:pPr/>
              <a:t>24</a:t>
            </a:fld>
            <a:endParaRPr kumimoji="1" lang="ja-JP" altLang="en-US"/>
          </a:p>
        </p:txBody>
      </p:sp>
    </p:spTree>
    <p:extLst>
      <p:ext uri="{BB962C8B-B14F-4D97-AF65-F5344CB8AC3E}">
        <p14:creationId xmlns:p14="http://schemas.microsoft.com/office/powerpoint/2010/main" val="410238326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Thank You</a:t>
            </a:r>
            <a:endParaRPr lang="en-US" sz="4000" dirty="0"/>
          </a:p>
        </p:txBody>
      </p:sp>
      <p:sp>
        <p:nvSpPr>
          <p:cNvPr id="3" name="Text Placeholder 2"/>
          <p:cNvSpPr>
            <a:spLocks noGrp="1"/>
          </p:cNvSpPr>
          <p:nvPr>
            <p:ph type="body" idx="1"/>
          </p:nvPr>
        </p:nvSpPr>
        <p:spPr/>
        <p:txBody>
          <a:bodyPr/>
          <a:lstStyle/>
          <a:p>
            <a:endParaRPr lang="en-US" dirty="0"/>
          </a:p>
        </p:txBody>
      </p:sp>
      <p:pic>
        <p:nvPicPr>
          <p:cNvPr id="9" name="robot byeby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1679" r="9905"/>
          <a:stretch/>
        </p:blipFill>
        <p:spPr>
          <a:xfrm rot="5400000">
            <a:off x="5431864" y="974372"/>
            <a:ext cx="3596412" cy="2579835"/>
          </a:xfrm>
          <a:prstGeom prst="rect">
            <a:avLst/>
          </a:prstGeom>
        </p:spPr>
      </p:pic>
    </p:spTree>
    <p:extLst>
      <p:ext uri="{BB962C8B-B14F-4D97-AF65-F5344CB8AC3E}">
        <p14:creationId xmlns:p14="http://schemas.microsoft.com/office/powerpoint/2010/main" val="610855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3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(cont’d)</a:t>
            </a:r>
            <a:endParaRPr lang="en-US" dirty="0"/>
          </a:p>
        </p:txBody>
      </p:sp>
      <p:sp>
        <p:nvSpPr>
          <p:cNvPr id="3" name="Content Placeholder 2"/>
          <p:cNvSpPr>
            <a:spLocks noGrp="1"/>
          </p:cNvSpPr>
          <p:nvPr>
            <p:ph idx="1"/>
          </p:nvPr>
        </p:nvSpPr>
        <p:spPr>
          <a:xfrm>
            <a:off x="395536" y="1214422"/>
            <a:ext cx="8363272" cy="5072098"/>
          </a:xfrm>
        </p:spPr>
        <p:txBody>
          <a:bodyPr/>
          <a:lstStyle/>
          <a:p>
            <a:r>
              <a:rPr lang="en-US" dirty="0" smtClean="0">
                <a:sym typeface="Wingdings" panose="05000000000000000000" pitchFamily="2" charset="2"/>
              </a:rPr>
              <a:t>Teleconference </a:t>
            </a:r>
            <a:r>
              <a:rPr lang="en-US" dirty="0">
                <a:sym typeface="Wingdings" panose="05000000000000000000" pitchFamily="2" charset="2"/>
              </a:rPr>
              <a:t>:</a:t>
            </a:r>
          </a:p>
          <a:p>
            <a:pPr lvl="1"/>
            <a:r>
              <a:rPr lang="en-US" dirty="0">
                <a:sym typeface="Wingdings" panose="05000000000000000000" pitchFamily="2" charset="2"/>
              </a:rPr>
              <a:t>Symmetric : both remote user and local user have same experience</a:t>
            </a:r>
          </a:p>
          <a:p>
            <a:pPr lvl="1"/>
            <a:r>
              <a:rPr lang="en-US" b="1" dirty="0">
                <a:sym typeface="Wingdings" panose="05000000000000000000" pitchFamily="2" charset="2"/>
              </a:rPr>
              <a:t>Asymmetric : </a:t>
            </a:r>
            <a:r>
              <a:rPr lang="en-US" dirty="0">
                <a:sym typeface="Wingdings" panose="05000000000000000000" pitchFamily="2" charset="2"/>
              </a:rPr>
              <a:t>different experience</a:t>
            </a:r>
            <a:endParaRPr lang="en-US" b="1" dirty="0">
              <a:sym typeface="Wingdings" panose="05000000000000000000" pitchFamily="2" charset="2"/>
            </a:endParaRPr>
          </a:p>
          <a:p>
            <a:pPr lvl="2"/>
            <a:r>
              <a:rPr lang="en-US" dirty="0"/>
              <a:t>Avatar Robot as a remote user’s substitute in local environment</a:t>
            </a:r>
          </a:p>
          <a:p>
            <a:pPr lvl="2"/>
            <a:r>
              <a:rPr lang="en-US" dirty="0"/>
              <a:t>Importance of direct-physical interaction</a:t>
            </a:r>
          </a:p>
          <a:p>
            <a:pPr lvl="2"/>
            <a:r>
              <a:rPr lang="en-US" dirty="0"/>
              <a:t>Only some member of the group that can’t join </a:t>
            </a:r>
            <a:r>
              <a:rPr lang="en-US" dirty="0" smtClean="0"/>
              <a:t>conference</a:t>
            </a:r>
            <a:endParaRPr lang="en-US" dirty="0"/>
          </a:p>
          <a:p>
            <a:endParaRPr lang="en-US" sz="1000" dirty="0" smtClean="0"/>
          </a:p>
          <a:p>
            <a:r>
              <a:rPr lang="en-US" dirty="0" smtClean="0"/>
              <a:t>Our </a:t>
            </a:r>
            <a:r>
              <a:rPr lang="en-US" dirty="0" smtClean="0"/>
              <a:t>goal</a:t>
            </a:r>
          </a:p>
          <a:p>
            <a:pPr lvl="1"/>
            <a:r>
              <a:rPr lang="en-US" dirty="0" smtClean="0"/>
              <a:t>Facilitate the remote user to appear in the conference, and interact naturally using reasonable equipment without immersing the remote user into virtual environment</a:t>
            </a:r>
          </a:p>
          <a:p>
            <a:pPr lvl="1"/>
            <a:r>
              <a:rPr lang="en-US" dirty="0"/>
              <a:t>Transmit the remote user’s envelope feedback to the avatar robot as it </a:t>
            </a:r>
            <a:r>
              <a:rPr lang="en-US" dirty="0" smtClean="0"/>
              <a:t>is</a:t>
            </a:r>
          </a:p>
          <a:p>
            <a:pPr lvl="1"/>
            <a:r>
              <a:rPr lang="en-US" dirty="0" smtClean="0"/>
              <a:t>Enhance the interaction in the local side</a:t>
            </a:r>
          </a:p>
        </p:txBody>
      </p:sp>
      <p:sp>
        <p:nvSpPr>
          <p:cNvPr id="4" name="Slide Number Placeholder 3"/>
          <p:cNvSpPr>
            <a:spLocks noGrp="1"/>
          </p:cNvSpPr>
          <p:nvPr>
            <p:ph type="sldNum" sz="quarter" idx="12"/>
          </p:nvPr>
        </p:nvSpPr>
        <p:spPr/>
        <p:txBody>
          <a:bodyPr/>
          <a:lstStyle/>
          <a:p>
            <a:fld id="{3BC5F85C-CA89-4DD9-8F34-0CEC0BCAD652}" type="slidenum">
              <a:rPr kumimoji="1" lang="ja-JP" altLang="en-US" smtClean="0"/>
              <a:pPr/>
              <a:t>3</a:t>
            </a:fld>
            <a:endParaRPr kumimoji="1" lang="ja-JP" altLang="en-US"/>
          </a:p>
        </p:txBody>
      </p:sp>
    </p:spTree>
    <p:extLst>
      <p:ext uri="{BB962C8B-B14F-4D97-AF65-F5344CB8AC3E}">
        <p14:creationId xmlns:p14="http://schemas.microsoft.com/office/powerpoint/2010/main" val="1282723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Works</a:t>
            </a:r>
            <a:endParaRPr lang="en-GB" dirty="0"/>
          </a:p>
        </p:txBody>
      </p:sp>
      <p:sp>
        <p:nvSpPr>
          <p:cNvPr id="3" name="Content Placeholder 2"/>
          <p:cNvSpPr>
            <a:spLocks noGrp="1"/>
          </p:cNvSpPr>
          <p:nvPr>
            <p:ph idx="1"/>
          </p:nvPr>
        </p:nvSpPr>
        <p:spPr>
          <a:xfrm>
            <a:off x="457200" y="1214422"/>
            <a:ext cx="5554960" cy="5072098"/>
          </a:xfrm>
        </p:spPr>
        <p:txBody>
          <a:bodyPr/>
          <a:lstStyle/>
          <a:p>
            <a:r>
              <a:rPr lang="en-US" dirty="0" smtClean="0"/>
              <a:t>Commercially available telepresence mobile robots </a:t>
            </a:r>
          </a:p>
          <a:p>
            <a:pPr lvl="1"/>
            <a:r>
              <a:rPr lang="en-US" dirty="0" err="1" smtClean="0"/>
              <a:t>Anybots</a:t>
            </a:r>
            <a:r>
              <a:rPr lang="en-US" dirty="0" smtClean="0"/>
              <a:t>, </a:t>
            </a:r>
            <a:r>
              <a:rPr lang="en-US" dirty="0" err="1" smtClean="0"/>
              <a:t>Doublerobotics</a:t>
            </a:r>
            <a:r>
              <a:rPr lang="en-US" dirty="0" smtClean="0"/>
              <a:t>, </a:t>
            </a:r>
            <a:r>
              <a:rPr lang="en-US" dirty="0" err="1" smtClean="0"/>
              <a:t>Mantarobot</a:t>
            </a:r>
            <a:r>
              <a:rPr lang="en-US" dirty="0" smtClean="0"/>
              <a:t>, etc.</a:t>
            </a:r>
          </a:p>
          <a:p>
            <a:pPr lvl="1"/>
            <a:r>
              <a:rPr lang="en-US" dirty="0" smtClean="0"/>
              <a:t>“Walking monitor”</a:t>
            </a:r>
          </a:p>
          <a:p>
            <a:pPr lvl="1"/>
            <a:endParaRPr lang="en-US" dirty="0" smtClean="0"/>
          </a:p>
          <a:p>
            <a:r>
              <a:rPr lang="en-GB" dirty="0"/>
              <a:t>J.K. Lee, et </a:t>
            </a:r>
            <a:r>
              <a:rPr lang="en-GB" dirty="0" smtClean="0"/>
              <a:t>al. (2008)</a:t>
            </a:r>
            <a:r>
              <a:rPr lang="en-US" dirty="0" smtClean="0"/>
              <a:t> and </a:t>
            </a:r>
            <a:r>
              <a:rPr lang="en-GB" dirty="0"/>
              <a:t>S. </a:t>
            </a:r>
            <a:r>
              <a:rPr lang="en-GB" dirty="0" err="1"/>
              <a:t>Jeong</a:t>
            </a:r>
            <a:r>
              <a:rPr lang="en-GB" dirty="0"/>
              <a:t>, et al</a:t>
            </a:r>
            <a:r>
              <a:rPr lang="en-GB" dirty="0" smtClean="0"/>
              <a:t>.</a:t>
            </a:r>
            <a:r>
              <a:rPr lang="en-US" dirty="0" smtClean="0"/>
              <a:t>(2015)</a:t>
            </a:r>
          </a:p>
          <a:p>
            <a:pPr lvl="1"/>
            <a:r>
              <a:rPr lang="en-US" dirty="0" smtClean="0"/>
              <a:t>Develop semi-autonomous robot avatar for family communication, education, and pediatric care</a:t>
            </a:r>
          </a:p>
          <a:p>
            <a:pPr lvl="1"/>
            <a:r>
              <a:rPr lang="en-US" dirty="0" smtClean="0"/>
              <a:t>Lack of natural interaction from the remote user side</a:t>
            </a:r>
          </a:p>
        </p:txBody>
      </p:sp>
      <p:sp>
        <p:nvSpPr>
          <p:cNvPr id="4" name="Slide Number Placeholder 3"/>
          <p:cNvSpPr>
            <a:spLocks noGrp="1"/>
          </p:cNvSpPr>
          <p:nvPr>
            <p:ph type="sldNum" sz="quarter" idx="12"/>
          </p:nvPr>
        </p:nvSpPr>
        <p:spPr/>
        <p:txBody>
          <a:bodyPr/>
          <a:lstStyle/>
          <a:p>
            <a:fld id="{3BC5F85C-CA89-4DD9-8F34-0CEC0BCAD652}" type="slidenum">
              <a:rPr kumimoji="1" lang="ja-JP" altLang="en-US" smtClean="0"/>
              <a:pPr/>
              <a:t>4</a:t>
            </a:fld>
            <a:endParaRPr kumimoji="1" lang="ja-JP" altLang="en-US" dirty="0"/>
          </a:p>
        </p:txBody>
      </p:sp>
      <p:pic>
        <p:nvPicPr>
          <p:cNvPr id="2054" name="Picture 6" descr="http://www.telepresenceoptions.com/telepresence_robots.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05840" y="890384"/>
            <a:ext cx="2843227" cy="18545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4933" y="5805264"/>
            <a:ext cx="8369920" cy="646331"/>
          </a:xfrm>
          <a:prstGeom prst="rect">
            <a:avLst/>
          </a:prstGeom>
          <a:noFill/>
        </p:spPr>
        <p:txBody>
          <a:bodyPr wrap="none" rtlCol="0">
            <a:spAutoFit/>
          </a:bodyPr>
          <a:lstStyle/>
          <a:p>
            <a:r>
              <a:rPr lang="en-US" sz="1200" dirty="0" smtClean="0"/>
              <a:t>[2] </a:t>
            </a:r>
            <a:r>
              <a:rPr lang="en-GB" sz="1200" dirty="0"/>
              <a:t>J.K. Lee, et al., “The Design of a Semi-Autonomous Robot Avatar for Family Communication and Education,” </a:t>
            </a:r>
            <a:r>
              <a:rPr lang="en-GB" sz="1200" i="1" dirty="0"/>
              <a:t>IEEE Int. </a:t>
            </a:r>
            <a:r>
              <a:rPr lang="en-GB" sz="1200" i="1" dirty="0" err="1"/>
              <a:t>Symp</a:t>
            </a:r>
            <a:r>
              <a:rPr lang="en-GB" sz="1200" i="1" dirty="0"/>
              <a:t>. on </a:t>
            </a:r>
            <a:endParaRPr lang="en-GB" sz="1200" i="1" dirty="0" smtClean="0"/>
          </a:p>
          <a:p>
            <a:r>
              <a:rPr lang="en-GB" sz="1200" i="1" dirty="0"/>
              <a:t> </a:t>
            </a:r>
            <a:r>
              <a:rPr lang="en-GB" sz="1200" i="1" dirty="0" smtClean="0"/>
              <a:t>     Robot </a:t>
            </a:r>
            <a:r>
              <a:rPr lang="en-GB" sz="1200" i="1" dirty="0"/>
              <a:t>and Human Interactive Communication</a:t>
            </a:r>
            <a:r>
              <a:rPr lang="en-GB" sz="1200" dirty="0"/>
              <a:t>, </a:t>
            </a:r>
            <a:r>
              <a:rPr lang="en-GB" sz="1200" dirty="0" smtClean="0"/>
              <a:t>2008</a:t>
            </a:r>
          </a:p>
          <a:p>
            <a:r>
              <a:rPr lang="en-US" sz="1200" dirty="0" smtClean="0"/>
              <a:t>[3] </a:t>
            </a:r>
            <a:r>
              <a:rPr lang="en-GB" sz="1200" dirty="0"/>
              <a:t>S. </a:t>
            </a:r>
            <a:r>
              <a:rPr lang="en-GB" sz="1200" dirty="0" err="1"/>
              <a:t>Jeong</a:t>
            </a:r>
            <a:r>
              <a:rPr lang="en-GB" sz="1200" dirty="0"/>
              <a:t>, et al., “Designing a Socially Assistive Robot for </a:t>
            </a:r>
            <a:r>
              <a:rPr lang="en-GB" sz="1200" dirty="0" err="1"/>
              <a:t>Pediatric</a:t>
            </a:r>
            <a:r>
              <a:rPr lang="en-GB" sz="1200" dirty="0"/>
              <a:t> Care,” </a:t>
            </a:r>
            <a:r>
              <a:rPr lang="en-GB" sz="1200" i="1" dirty="0"/>
              <a:t>Proc. Int. Conf. on Interaction Design and </a:t>
            </a:r>
            <a:r>
              <a:rPr lang="en-GB" sz="1200" i="1" dirty="0" smtClean="0"/>
              <a:t>Children</a:t>
            </a:r>
            <a:r>
              <a:rPr lang="en-GB" sz="1200" dirty="0" smtClean="0"/>
              <a:t>, 2015</a:t>
            </a:r>
            <a:r>
              <a:rPr lang="en-US" sz="1200" dirty="0" smtClean="0"/>
              <a:t> </a:t>
            </a:r>
            <a:endParaRPr lang="en-GB" sz="1200" dirty="0"/>
          </a:p>
        </p:txBody>
      </p:sp>
      <p:pic>
        <p:nvPicPr>
          <p:cNvPr id="6" name="Picture 5"/>
          <p:cNvPicPr>
            <a:picLocks noChangeAspect="1"/>
          </p:cNvPicPr>
          <p:nvPr/>
        </p:nvPicPr>
        <p:blipFill>
          <a:blip r:embed="rId4"/>
          <a:stretch>
            <a:fillRect/>
          </a:stretch>
        </p:blipFill>
        <p:spPr>
          <a:xfrm>
            <a:off x="5812463" y="3897259"/>
            <a:ext cx="3122910" cy="1938149"/>
          </a:xfrm>
          <a:prstGeom prst="rect">
            <a:avLst/>
          </a:prstGeom>
        </p:spPr>
      </p:pic>
      <p:pic>
        <p:nvPicPr>
          <p:cNvPr id="8" name="Picture 7"/>
          <p:cNvPicPr>
            <a:picLocks noChangeAspect="1"/>
          </p:cNvPicPr>
          <p:nvPr/>
        </p:nvPicPr>
        <p:blipFill>
          <a:blip r:embed="rId5"/>
          <a:stretch>
            <a:fillRect/>
          </a:stretch>
        </p:blipFill>
        <p:spPr>
          <a:xfrm>
            <a:off x="6017402" y="2942467"/>
            <a:ext cx="1395710" cy="961819"/>
          </a:xfrm>
          <a:prstGeom prst="rect">
            <a:avLst/>
          </a:prstGeom>
        </p:spPr>
      </p:pic>
      <p:pic>
        <p:nvPicPr>
          <p:cNvPr id="9" name="Picture 8"/>
          <p:cNvPicPr>
            <a:picLocks noChangeAspect="1"/>
          </p:cNvPicPr>
          <p:nvPr/>
        </p:nvPicPr>
        <p:blipFill>
          <a:blip r:embed="rId6"/>
          <a:stretch>
            <a:fillRect/>
          </a:stretch>
        </p:blipFill>
        <p:spPr>
          <a:xfrm>
            <a:off x="7381713" y="2942467"/>
            <a:ext cx="1385513" cy="954792"/>
          </a:xfrm>
          <a:prstGeom prst="rect">
            <a:avLst/>
          </a:prstGeom>
        </p:spPr>
      </p:pic>
    </p:spTree>
    <p:extLst>
      <p:ext uri="{BB962C8B-B14F-4D97-AF65-F5344CB8AC3E}">
        <p14:creationId xmlns:p14="http://schemas.microsoft.com/office/powerpoint/2010/main" val="1852645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Works (2)</a:t>
            </a:r>
            <a:endParaRPr lang="en-GB" dirty="0"/>
          </a:p>
        </p:txBody>
      </p:sp>
      <p:sp>
        <p:nvSpPr>
          <p:cNvPr id="3" name="Content Placeholder 2"/>
          <p:cNvSpPr>
            <a:spLocks noGrp="1"/>
          </p:cNvSpPr>
          <p:nvPr>
            <p:ph idx="1"/>
          </p:nvPr>
        </p:nvSpPr>
        <p:spPr>
          <a:xfrm>
            <a:off x="457200" y="1214422"/>
            <a:ext cx="5554960" cy="5072098"/>
          </a:xfrm>
        </p:spPr>
        <p:txBody>
          <a:bodyPr/>
          <a:lstStyle/>
          <a:p>
            <a:r>
              <a:rPr lang="en-US" dirty="0" smtClean="0"/>
              <a:t>Beaming Project (2015)</a:t>
            </a:r>
          </a:p>
          <a:p>
            <a:pPr lvl="1"/>
            <a:r>
              <a:rPr lang="en-US" dirty="0" smtClean="0"/>
              <a:t>Using HMD and eye-tracker to capture remote user movement and transfer those to the robot.</a:t>
            </a:r>
          </a:p>
          <a:p>
            <a:pPr lvl="1"/>
            <a:endParaRPr lang="en-US" dirty="0" smtClean="0"/>
          </a:p>
          <a:p>
            <a:r>
              <a:rPr lang="en-US" dirty="0"/>
              <a:t>P.W. Ching, et </a:t>
            </a:r>
            <a:r>
              <a:rPr lang="en-US" dirty="0" smtClean="0"/>
              <a:t>al. (2016)</a:t>
            </a:r>
          </a:p>
          <a:p>
            <a:pPr lvl="1"/>
            <a:r>
              <a:rPr lang="en-US" dirty="0" smtClean="0"/>
              <a:t>Develop anthropomorphic </a:t>
            </a:r>
          </a:p>
          <a:p>
            <a:pPr marL="457200" lvl="1" indent="0">
              <a:buNone/>
            </a:pPr>
            <a:r>
              <a:rPr lang="en-US" dirty="0" smtClean="0"/>
              <a:t>robot, use Kinect sensor and </a:t>
            </a:r>
          </a:p>
          <a:p>
            <a:pPr marL="457200" lvl="1" indent="0">
              <a:buNone/>
            </a:pPr>
            <a:r>
              <a:rPr lang="en-US" dirty="0" smtClean="0"/>
              <a:t>wearable hand glove to capture </a:t>
            </a:r>
          </a:p>
          <a:p>
            <a:pPr marL="457200" lvl="1" indent="0">
              <a:buNone/>
            </a:pPr>
            <a:r>
              <a:rPr lang="en-US" dirty="0" smtClean="0"/>
              <a:t>remote user movement </a:t>
            </a:r>
          </a:p>
          <a:p>
            <a:pPr lvl="1"/>
            <a:r>
              <a:rPr lang="en-US" dirty="0" smtClean="0"/>
              <a:t>Robot’s hard mechanism </a:t>
            </a:r>
          </a:p>
          <a:p>
            <a:pPr marL="457200" lvl="1" indent="0">
              <a:buNone/>
            </a:pPr>
            <a:r>
              <a:rPr lang="en-US" dirty="0" smtClean="0"/>
              <a:t>decrease interaction in local side</a:t>
            </a:r>
          </a:p>
          <a:p>
            <a:pPr lvl="1"/>
            <a:endParaRPr lang="en-GB" dirty="0"/>
          </a:p>
        </p:txBody>
      </p:sp>
      <p:sp>
        <p:nvSpPr>
          <p:cNvPr id="4" name="Slide Number Placeholder 3"/>
          <p:cNvSpPr>
            <a:spLocks noGrp="1"/>
          </p:cNvSpPr>
          <p:nvPr>
            <p:ph type="sldNum" sz="quarter" idx="12"/>
          </p:nvPr>
        </p:nvSpPr>
        <p:spPr/>
        <p:txBody>
          <a:bodyPr/>
          <a:lstStyle/>
          <a:p>
            <a:fld id="{3BC5F85C-CA89-4DD9-8F34-0CEC0BCAD652}" type="slidenum">
              <a:rPr kumimoji="1" lang="ja-JP" altLang="en-US" smtClean="0"/>
              <a:pPr/>
              <a:t>5</a:t>
            </a:fld>
            <a:endParaRPr kumimoji="1" lang="ja-JP" altLang="en-US" dirty="0"/>
          </a:p>
        </p:txBody>
      </p:sp>
      <p:sp>
        <p:nvSpPr>
          <p:cNvPr id="5" name="TextBox 4"/>
          <p:cNvSpPr txBox="1"/>
          <p:nvPr/>
        </p:nvSpPr>
        <p:spPr>
          <a:xfrm>
            <a:off x="294933" y="5951021"/>
            <a:ext cx="8525539" cy="646331"/>
          </a:xfrm>
          <a:prstGeom prst="rect">
            <a:avLst/>
          </a:prstGeom>
          <a:noFill/>
        </p:spPr>
        <p:txBody>
          <a:bodyPr wrap="none" rtlCol="0">
            <a:spAutoFit/>
          </a:bodyPr>
          <a:lstStyle/>
          <a:p>
            <a:r>
              <a:rPr lang="en-GB" sz="1200" dirty="0" smtClean="0"/>
              <a:t>[4] G</a:t>
            </a:r>
            <a:r>
              <a:rPr lang="en-GB" sz="1200" dirty="0"/>
              <a:t>. Baily, et al., “Beaming the Gaze of Humanoid Robot,” </a:t>
            </a:r>
            <a:r>
              <a:rPr lang="en-GB" sz="1200" i="1" dirty="0"/>
              <a:t>Human Robot Interaction</a:t>
            </a:r>
            <a:r>
              <a:rPr lang="en-GB" sz="1200" dirty="0"/>
              <a:t>, 2015.</a:t>
            </a:r>
          </a:p>
          <a:p>
            <a:r>
              <a:rPr lang="en-US" sz="1200" dirty="0" smtClean="0"/>
              <a:t>[5] P.W. Ching, et al., “Design and Development of EDGAR – A Telepresence Humanoid for Robot-mediated Communication and Social </a:t>
            </a:r>
          </a:p>
          <a:p>
            <a:r>
              <a:rPr lang="en-US" sz="1200" dirty="0"/>
              <a:t> </a:t>
            </a:r>
            <a:r>
              <a:rPr lang="en-US" sz="1200" dirty="0" smtClean="0"/>
              <a:t>     Application”, </a:t>
            </a:r>
            <a:r>
              <a:rPr lang="en-US" sz="1200" i="1" dirty="0" smtClean="0"/>
              <a:t>Proc. </a:t>
            </a:r>
            <a:r>
              <a:rPr lang="en-GB" sz="1200" i="1" dirty="0" smtClean="0"/>
              <a:t>Int. Conf. </a:t>
            </a:r>
            <a:r>
              <a:rPr lang="en-GB" sz="1200" i="1" dirty="0"/>
              <a:t>on Control and Robotics </a:t>
            </a:r>
            <a:r>
              <a:rPr lang="en-GB" sz="1200" i="1" dirty="0" smtClean="0"/>
              <a:t>Engineering</a:t>
            </a:r>
            <a:r>
              <a:rPr lang="en-GB" sz="1200" dirty="0" smtClean="0"/>
              <a:t>, 2016.</a:t>
            </a:r>
            <a:endParaRPr lang="en-GB" sz="1200" dirty="0"/>
          </a:p>
        </p:txBody>
      </p:sp>
      <p:grpSp>
        <p:nvGrpSpPr>
          <p:cNvPr id="12" name="Group 11"/>
          <p:cNvGrpSpPr/>
          <p:nvPr/>
        </p:nvGrpSpPr>
        <p:grpSpPr>
          <a:xfrm>
            <a:off x="5652120" y="1214422"/>
            <a:ext cx="3019896" cy="1710522"/>
            <a:chOff x="2328623" y="2225434"/>
            <a:chExt cx="3880423" cy="2231775"/>
          </a:xfrm>
        </p:grpSpPr>
        <p:pic>
          <p:nvPicPr>
            <p:cNvPr id="9" name="Picture 8"/>
            <p:cNvPicPr>
              <a:picLocks noChangeAspect="1"/>
            </p:cNvPicPr>
            <p:nvPr/>
          </p:nvPicPr>
          <p:blipFill>
            <a:blip r:embed="rId3"/>
            <a:stretch>
              <a:fillRect/>
            </a:stretch>
          </p:blipFill>
          <p:spPr>
            <a:xfrm>
              <a:off x="2328623" y="2225434"/>
              <a:ext cx="2381250" cy="2200275"/>
            </a:xfrm>
            <a:prstGeom prst="rect">
              <a:avLst/>
            </a:prstGeom>
          </p:spPr>
        </p:pic>
        <p:pic>
          <p:nvPicPr>
            <p:cNvPr id="10" name="Picture 9"/>
            <p:cNvPicPr>
              <a:picLocks noChangeAspect="1"/>
            </p:cNvPicPr>
            <p:nvPr/>
          </p:nvPicPr>
          <p:blipFill>
            <a:blip r:embed="rId4"/>
            <a:stretch>
              <a:fillRect/>
            </a:stretch>
          </p:blipFill>
          <p:spPr>
            <a:xfrm>
              <a:off x="4685046" y="2266459"/>
              <a:ext cx="1524000" cy="2190750"/>
            </a:xfrm>
            <a:prstGeom prst="rect">
              <a:avLst/>
            </a:prstGeom>
          </p:spPr>
        </p:pic>
      </p:grpSp>
      <p:pic>
        <p:nvPicPr>
          <p:cNvPr id="6" name="Picture 5"/>
          <p:cNvPicPr>
            <a:picLocks noChangeAspect="1"/>
          </p:cNvPicPr>
          <p:nvPr/>
        </p:nvPicPr>
        <p:blipFill>
          <a:blip r:embed="rId5"/>
          <a:stretch>
            <a:fillRect/>
          </a:stretch>
        </p:blipFill>
        <p:spPr>
          <a:xfrm>
            <a:off x="5151622" y="3379176"/>
            <a:ext cx="3520394" cy="2264563"/>
          </a:xfrm>
          <a:prstGeom prst="rect">
            <a:avLst/>
          </a:prstGeom>
        </p:spPr>
      </p:pic>
    </p:spTree>
    <p:extLst>
      <p:ext uri="{BB962C8B-B14F-4D97-AF65-F5344CB8AC3E}">
        <p14:creationId xmlns:p14="http://schemas.microsoft.com/office/powerpoint/2010/main" val="39903978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a:t>
            </a:r>
            <a:endParaRPr lang="en-US" dirty="0"/>
          </a:p>
        </p:txBody>
      </p:sp>
      <p:sp>
        <p:nvSpPr>
          <p:cNvPr id="3" name="Content Placeholder 2"/>
          <p:cNvSpPr>
            <a:spLocks noGrp="1"/>
          </p:cNvSpPr>
          <p:nvPr>
            <p:ph idx="1"/>
          </p:nvPr>
        </p:nvSpPr>
        <p:spPr/>
        <p:txBody>
          <a:bodyPr/>
          <a:lstStyle/>
          <a:p>
            <a:r>
              <a:rPr lang="en-US" dirty="0"/>
              <a:t>Facilitate the remote user to appear in the conference, and interact naturally using reasonable equipment </a:t>
            </a:r>
          </a:p>
          <a:p>
            <a:r>
              <a:rPr lang="en-US" dirty="0" smtClean="0"/>
              <a:t>Transmit </a:t>
            </a:r>
            <a:r>
              <a:rPr lang="en-US" dirty="0"/>
              <a:t>the remote user’s envelope feedback to the </a:t>
            </a:r>
            <a:r>
              <a:rPr lang="en-US" dirty="0" smtClean="0"/>
              <a:t>avatar </a:t>
            </a:r>
            <a:r>
              <a:rPr lang="en-US" dirty="0"/>
              <a:t>robot as it </a:t>
            </a:r>
            <a:r>
              <a:rPr lang="en-US" dirty="0" smtClean="0"/>
              <a:t>is</a:t>
            </a:r>
          </a:p>
          <a:p>
            <a:r>
              <a:rPr lang="en-US" dirty="0" smtClean="0"/>
              <a:t>Enhance </a:t>
            </a:r>
            <a:r>
              <a:rPr lang="en-US" dirty="0"/>
              <a:t>the interaction in the local side</a:t>
            </a:r>
          </a:p>
          <a:p>
            <a:endParaRPr lang="en-US" dirty="0" smtClean="0"/>
          </a:p>
          <a:p>
            <a:endParaRPr lang="en-US" dirty="0"/>
          </a:p>
          <a:p>
            <a:r>
              <a:rPr lang="en-US" dirty="0" smtClean="0"/>
              <a:t>Capture user’s gesture and gaze using wearable motion sensor and eye gaze tracker </a:t>
            </a:r>
          </a:p>
          <a:p>
            <a:r>
              <a:rPr lang="en-US" dirty="0" smtClean="0"/>
              <a:t>Transform user’s movement to robot’s movement in real time over network </a:t>
            </a:r>
          </a:p>
          <a:p>
            <a:r>
              <a:rPr lang="en-US" dirty="0"/>
              <a:t>Use stuffed-toy robot as avatar</a:t>
            </a:r>
          </a:p>
          <a:p>
            <a:pPr marL="0" indent="0">
              <a:buNone/>
            </a:pPr>
            <a:endParaRPr lang="en-US" dirty="0"/>
          </a:p>
        </p:txBody>
      </p:sp>
      <p:sp>
        <p:nvSpPr>
          <p:cNvPr id="4" name="Slide Number Placeholder 3"/>
          <p:cNvSpPr>
            <a:spLocks noGrp="1"/>
          </p:cNvSpPr>
          <p:nvPr>
            <p:ph type="sldNum" sz="quarter" idx="12"/>
          </p:nvPr>
        </p:nvSpPr>
        <p:spPr/>
        <p:txBody>
          <a:bodyPr/>
          <a:lstStyle/>
          <a:p>
            <a:fld id="{3BC5F85C-CA89-4DD9-8F34-0CEC0BCAD652}" type="slidenum">
              <a:rPr kumimoji="1" lang="ja-JP" altLang="en-US" smtClean="0"/>
              <a:pPr/>
              <a:t>6</a:t>
            </a:fld>
            <a:endParaRPr kumimoji="1" lang="ja-JP" altLang="en-US"/>
          </a:p>
        </p:txBody>
      </p:sp>
      <p:sp>
        <p:nvSpPr>
          <p:cNvPr id="5" name="Down Arrow 4"/>
          <p:cNvSpPr/>
          <p:nvPr/>
        </p:nvSpPr>
        <p:spPr>
          <a:xfrm>
            <a:off x="4355976" y="3356992"/>
            <a:ext cx="504056" cy="648072"/>
          </a:xfrm>
          <a:prstGeom prst="downArrow">
            <a:avLst/>
          </a:prstGeom>
          <a:solidFill>
            <a:srgbClr val="CFFFAC"/>
          </a:solidFill>
          <a:ln>
            <a:solidFill>
              <a:srgbClr val="FF9A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60432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Overview</a:t>
            </a:r>
            <a:endParaRPr lang="en-GB" dirty="0"/>
          </a:p>
        </p:txBody>
      </p:sp>
      <p:sp>
        <p:nvSpPr>
          <p:cNvPr id="4" name="Slide Number Placeholder 3"/>
          <p:cNvSpPr>
            <a:spLocks noGrp="1"/>
          </p:cNvSpPr>
          <p:nvPr>
            <p:ph type="sldNum" sz="quarter" idx="12"/>
          </p:nvPr>
        </p:nvSpPr>
        <p:spPr/>
        <p:txBody>
          <a:bodyPr/>
          <a:lstStyle/>
          <a:p>
            <a:fld id="{3BC5F85C-CA89-4DD9-8F34-0CEC0BCAD652}" type="slidenum">
              <a:rPr kumimoji="1" lang="ja-JP" altLang="en-US" smtClean="0"/>
              <a:pPr/>
              <a:t>7</a:t>
            </a:fld>
            <a:endParaRPr kumimoji="1" lang="ja-JP" altLang="en-US"/>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22" y="1071546"/>
            <a:ext cx="8432188" cy="4805726"/>
          </a:xfrm>
          <a:prstGeom prst="rect">
            <a:avLst/>
          </a:prstGeom>
        </p:spPr>
      </p:pic>
      <p:sp>
        <p:nvSpPr>
          <p:cNvPr id="5" name="Rectangle 4"/>
          <p:cNvSpPr/>
          <p:nvPr/>
        </p:nvSpPr>
        <p:spPr>
          <a:xfrm>
            <a:off x="498970" y="2192164"/>
            <a:ext cx="2679297" cy="2570400"/>
          </a:xfrm>
          <a:prstGeom prst="rect">
            <a:avLst/>
          </a:prstGeom>
          <a:noFill/>
          <a:ln w="38100">
            <a:solidFill>
              <a:srgbClr val="ADF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346019" y="1340768"/>
            <a:ext cx="4296529" cy="4320480"/>
          </a:xfrm>
          <a:prstGeom prst="rect">
            <a:avLst/>
          </a:prstGeom>
          <a:noFill/>
          <a:ln w="38100">
            <a:solidFill>
              <a:srgbClr val="ADF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98970" y="2192311"/>
            <a:ext cx="848383" cy="323165"/>
          </a:xfrm>
          <a:prstGeom prst="rect">
            <a:avLst/>
          </a:prstGeom>
          <a:solidFill>
            <a:srgbClr val="ADFF71"/>
          </a:solidFill>
        </p:spPr>
        <p:txBody>
          <a:bodyPr wrap="square" rtlCol="0">
            <a:spAutoFit/>
          </a:bodyPr>
          <a:lstStyle/>
          <a:p>
            <a:r>
              <a:rPr lang="en-US" sz="1500" b="1" dirty="0" smtClean="0"/>
              <a:t>Remote</a:t>
            </a:r>
            <a:endParaRPr lang="en-GB" sz="1500" b="1" dirty="0"/>
          </a:p>
        </p:txBody>
      </p:sp>
      <p:sp>
        <p:nvSpPr>
          <p:cNvPr id="8" name="TextBox 7"/>
          <p:cNvSpPr txBox="1"/>
          <p:nvPr/>
        </p:nvSpPr>
        <p:spPr>
          <a:xfrm>
            <a:off x="4346019" y="1340026"/>
            <a:ext cx="617861" cy="338554"/>
          </a:xfrm>
          <a:prstGeom prst="rect">
            <a:avLst/>
          </a:prstGeom>
          <a:solidFill>
            <a:srgbClr val="ADFF71"/>
          </a:solidFill>
        </p:spPr>
        <p:txBody>
          <a:bodyPr wrap="none" rtlCol="0">
            <a:spAutoFit/>
          </a:bodyPr>
          <a:lstStyle/>
          <a:p>
            <a:r>
              <a:rPr lang="en-US" sz="1600" b="1" dirty="0" smtClean="0"/>
              <a:t>Local</a:t>
            </a:r>
            <a:endParaRPr lang="en-GB" sz="1600" b="1" dirty="0"/>
          </a:p>
        </p:txBody>
      </p:sp>
    </p:spTree>
    <p:extLst>
      <p:ext uri="{BB962C8B-B14F-4D97-AF65-F5344CB8AC3E}">
        <p14:creationId xmlns:p14="http://schemas.microsoft.com/office/powerpoint/2010/main" val="187486985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Overview </a:t>
            </a:r>
            <a:endParaRPr lang="en-US" dirty="0"/>
          </a:p>
        </p:txBody>
      </p:sp>
      <p:sp>
        <p:nvSpPr>
          <p:cNvPr id="4" name="Slide Number Placeholder 3"/>
          <p:cNvSpPr>
            <a:spLocks noGrp="1"/>
          </p:cNvSpPr>
          <p:nvPr>
            <p:ph type="sldNum" sz="quarter" idx="12"/>
          </p:nvPr>
        </p:nvSpPr>
        <p:spPr/>
        <p:txBody>
          <a:bodyPr/>
          <a:lstStyle/>
          <a:p>
            <a:fld id="{3BC5F85C-CA89-4DD9-8F34-0CEC0BCAD652}" type="slidenum">
              <a:rPr kumimoji="1" lang="ja-JP" altLang="en-US" smtClean="0"/>
              <a:pPr/>
              <a:t>8</a:t>
            </a:fld>
            <a:endParaRPr kumimoji="1" lang="ja-JP" altLang="en-US"/>
          </a:p>
        </p:txBody>
      </p:sp>
      <p:sp>
        <p:nvSpPr>
          <p:cNvPr id="7" name="Rectangle 6"/>
          <p:cNvSpPr/>
          <p:nvPr/>
        </p:nvSpPr>
        <p:spPr>
          <a:xfrm>
            <a:off x="498970" y="2192164"/>
            <a:ext cx="2679297" cy="2570400"/>
          </a:xfrm>
          <a:prstGeom prst="rect">
            <a:avLst/>
          </a:prstGeom>
          <a:noFill/>
          <a:ln w="38100">
            <a:solidFill>
              <a:srgbClr val="ADF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346019" y="1340768"/>
            <a:ext cx="4296529" cy="4320480"/>
          </a:xfrm>
          <a:prstGeom prst="rect">
            <a:avLst/>
          </a:prstGeom>
          <a:noFill/>
          <a:ln w="38100">
            <a:solidFill>
              <a:srgbClr val="ADF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98970" y="2192311"/>
            <a:ext cx="848383" cy="323165"/>
          </a:xfrm>
          <a:prstGeom prst="rect">
            <a:avLst/>
          </a:prstGeom>
          <a:solidFill>
            <a:srgbClr val="ADFF71"/>
          </a:solidFill>
        </p:spPr>
        <p:txBody>
          <a:bodyPr wrap="square" rtlCol="0">
            <a:spAutoFit/>
          </a:bodyPr>
          <a:lstStyle/>
          <a:p>
            <a:r>
              <a:rPr lang="en-US" sz="1500" b="1" dirty="0" smtClean="0"/>
              <a:t>Remote</a:t>
            </a:r>
            <a:endParaRPr lang="en-GB" sz="1500" b="1" dirty="0"/>
          </a:p>
        </p:txBody>
      </p:sp>
      <p:sp>
        <p:nvSpPr>
          <p:cNvPr id="11" name="TextBox 10"/>
          <p:cNvSpPr txBox="1"/>
          <p:nvPr/>
        </p:nvSpPr>
        <p:spPr>
          <a:xfrm>
            <a:off x="4346019" y="1340026"/>
            <a:ext cx="617861" cy="338554"/>
          </a:xfrm>
          <a:prstGeom prst="rect">
            <a:avLst/>
          </a:prstGeom>
          <a:solidFill>
            <a:srgbClr val="ADFF71"/>
          </a:solidFill>
        </p:spPr>
        <p:txBody>
          <a:bodyPr wrap="none" rtlCol="0">
            <a:spAutoFit/>
          </a:bodyPr>
          <a:lstStyle/>
          <a:p>
            <a:r>
              <a:rPr lang="en-US" sz="1600" b="1" dirty="0" smtClean="0"/>
              <a:t>Local</a:t>
            </a:r>
            <a:endParaRPr lang="en-GB" sz="1600" b="1" dirty="0"/>
          </a:p>
        </p:txBody>
      </p:sp>
      <p:sp>
        <p:nvSpPr>
          <p:cNvPr id="12" name="TextBox 11"/>
          <p:cNvSpPr txBox="1"/>
          <p:nvPr/>
        </p:nvSpPr>
        <p:spPr>
          <a:xfrm>
            <a:off x="3380312" y="4410502"/>
            <a:ext cx="788742" cy="307777"/>
          </a:xfrm>
          <a:prstGeom prst="rect">
            <a:avLst/>
          </a:prstGeom>
          <a:noFill/>
        </p:spPr>
        <p:txBody>
          <a:bodyPr wrap="none" rtlCol="0">
            <a:spAutoFit/>
          </a:bodyPr>
          <a:lstStyle/>
          <a:p>
            <a:r>
              <a:rPr lang="en-US" sz="1400" b="1" dirty="0" smtClean="0"/>
              <a:t>Internet</a:t>
            </a:r>
            <a:endParaRPr lang="en-GB" sz="1400" b="1" dirty="0"/>
          </a:p>
        </p:txBody>
      </p:sp>
      <p:sp>
        <p:nvSpPr>
          <p:cNvPr id="13" name="TextBox 12"/>
          <p:cNvSpPr txBox="1"/>
          <p:nvPr/>
        </p:nvSpPr>
        <p:spPr>
          <a:xfrm>
            <a:off x="625911" y="2909328"/>
            <a:ext cx="962471" cy="406964"/>
          </a:xfrm>
          <a:prstGeom prst="rect">
            <a:avLst/>
          </a:prstGeom>
          <a:noFill/>
          <a:ln>
            <a:solidFill>
              <a:srgbClr val="00B050"/>
            </a:solidFill>
          </a:ln>
        </p:spPr>
        <p:txBody>
          <a:bodyPr wrap="square" rtlCol="0">
            <a:spAutoFit/>
          </a:bodyPr>
          <a:lstStyle/>
          <a:p>
            <a:pPr algn="ctr"/>
            <a:r>
              <a:rPr lang="en-US" sz="1000" b="1" dirty="0" smtClean="0"/>
              <a:t>Wearable motion sensor</a:t>
            </a:r>
            <a:endParaRPr lang="en-GB" sz="1000" b="1" dirty="0"/>
          </a:p>
        </p:txBody>
      </p:sp>
      <p:sp>
        <p:nvSpPr>
          <p:cNvPr id="14" name="TextBox 13"/>
          <p:cNvSpPr txBox="1"/>
          <p:nvPr/>
        </p:nvSpPr>
        <p:spPr>
          <a:xfrm>
            <a:off x="685544" y="3467100"/>
            <a:ext cx="898162" cy="406964"/>
          </a:xfrm>
          <a:prstGeom prst="rect">
            <a:avLst/>
          </a:prstGeom>
          <a:noFill/>
          <a:ln>
            <a:solidFill>
              <a:srgbClr val="00B050"/>
            </a:solidFill>
          </a:ln>
        </p:spPr>
        <p:txBody>
          <a:bodyPr wrap="square" rtlCol="0">
            <a:spAutoFit/>
          </a:bodyPr>
          <a:lstStyle/>
          <a:p>
            <a:pPr algn="ctr"/>
            <a:r>
              <a:rPr lang="en-US" sz="1000" b="1" dirty="0" smtClean="0"/>
              <a:t>Eye Tracking Sensor</a:t>
            </a:r>
            <a:endParaRPr lang="en-GB" sz="1000" b="1" dirty="0"/>
          </a:p>
        </p:txBody>
      </p:sp>
      <p:sp>
        <p:nvSpPr>
          <p:cNvPr id="15" name="TextBox 14"/>
          <p:cNvSpPr txBox="1"/>
          <p:nvPr/>
        </p:nvSpPr>
        <p:spPr>
          <a:xfrm>
            <a:off x="1872991" y="2912170"/>
            <a:ext cx="1119376" cy="406964"/>
          </a:xfrm>
          <a:prstGeom prst="rect">
            <a:avLst/>
          </a:prstGeom>
          <a:solidFill>
            <a:schemeClr val="bg1">
              <a:lumMod val="85000"/>
            </a:schemeClr>
          </a:solidFill>
          <a:ln>
            <a:solidFill>
              <a:schemeClr val="tx1"/>
            </a:solidFill>
          </a:ln>
        </p:spPr>
        <p:txBody>
          <a:bodyPr wrap="square" rtlCol="0">
            <a:spAutoFit/>
          </a:bodyPr>
          <a:lstStyle>
            <a:defPPr>
              <a:defRPr lang="ja-JP"/>
            </a:defPPr>
            <a:lvl1pPr algn="ctr">
              <a:defRPr sz="1000"/>
            </a:lvl1pPr>
          </a:lstStyle>
          <a:p>
            <a:r>
              <a:rPr lang="en-US" dirty="0"/>
              <a:t>Sensor reading and reformatting</a:t>
            </a:r>
            <a:endParaRPr lang="en-GB" dirty="0"/>
          </a:p>
        </p:txBody>
      </p:sp>
      <p:sp>
        <p:nvSpPr>
          <p:cNvPr id="16" name="TextBox 15"/>
          <p:cNvSpPr txBox="1"/>
          <p:nvPr/>
        </p:nvSpPr>
        <p:spPr>
          <a:xfrm>
            <a:off x="1898976" y="3468426"/>
            <a:ext cx="1105636" cy="406964"/>
          </a:xfrm>
          <a:prstGeom prst="rect">
            <a:avLst/>
          </a:prstGeom>
          <a:solidFill>
            <a:schemeClr val="bg1">
              <a:lumMod val="85000"/>
            </a:schemeClr>
          </a:solidFill>
          <a:ln>
            <a:solidFill>
              <a:schemeClr val="tx1"/>
            </a:solidFill>
          </a:ln>
        </p:spPr>
        <p:txBody>
          <a:bodyPr wrap="square" rtlCol="0">
            <a:spAutoFit/>
          </a:bodyPr>
          <a:lstStyle>
            <a:defPPr>
              <a:defRPr lang="ja-JP"/>
            </a:defPPr>
            <a:lvl1pPr algn="ctr">
              <a:defRPr sz="1000"/>
            </a:lvl1pPr>
          </a:lstStyle>
          <a:p>
            <a:r>
              <a:rPr lang="en-US" dirty="0"/>
              <a:t>Sensor </a:t>
            </a:r>
            <a:r>
              <a:rPr lang="en-US" dirty="0" smtClean="0"/>
              <a:t>reading and display</a:t>
            </a:r>
            <a:endParaRPr lang="en-GB" dirty="0"/>
          </a:p>
        </p:txBody>
      </p:sp>
      <p:pic>
        <p:nvPicPr>
          <p:cNvPr id="17" name="Picture 2" descr="http://findicons.com/files/icons/727/leopard/128/sky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7954" y="4006299"/>
            <a:ext cx="290145" cy="26132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702874" y="2757928"/>
            <a:ext cx="1098404" cy="707886"/>
          </a:xfrm>
          <a:prstGeom prst="rect">
            <a:avLst/>
          </a:prstGeom>
          <a:solidFill>
            <a:srgbClr val="FFFF99"/>
          </a:solidFill>
          <a:ln>
            <a:solidFill>
              <a:schemeClr val="tx1"/>
            </a:solidFill>
          </a:ln>
        </p:spPr>
        <p:txBody>
          <a:bodyPr wrap="square" rtlCol="0">
            <a:spAutoFit/>
          </a:bodyPr>
          <a:lstStyle>
            <a:defPPr>
              <a:defRPr lang="ja-JP"/>
            </a:defPPr>
            <a:lvl1pPr algn="ctr">
              <a:defRPr sz="1000"/>
            </a:lvl1pPr>
          </a:lstStyle>
          <a:p>
            <a:r>
              <a:rPr lang="en-US" dirty="0"/>
              <a:t>Data Transformation to Head and Arms </a:t>
            </a:r>
            <a:r>
              <a:rPr lang="en-US" dirty="0" smtClean="0"/>
              <a:t>Angle</a:t>
            </a:r>
            <a:endParaRPr lang="en-GB" dirty="0"/>
          </a:p>
        </p:txBody>
      </p:sp>
      <p:pic>
        <p:nvPicPr>
          <p:cNvPr id="19" name="Picture 2" descr="http://findicons.com/files/icons/727/leopard/128/sky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0110" y="4006300"/>
            <a:ext cx="285258" cy="28525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208041" y="4436191"/>
            <a:ext cx="1098404" cy="400110"/>
          </a:xfrm>
          <a:prstGeom prst="rect">
            <a:avLst/>
          </a:prstGeom>
          <a:noFill/>
          <a:ln>
            <a:solidFill>
              <a:srgbClr val="00B050"/>
            </a:solidFill>
          </a:ln>
        </p:spPr>
        <p:txBody>
          <a:bodyPr wrap="square" rtlCol="0">
            <a:spAutoFit/>
          </a:bodyPr>
          <a:lstStyle/>
          <a:p>
            <a:pPr algn="ctr"/>
            <a:r>
              <a:rPr lang="en-US" sz="1000" b="1" dirty="0" smtClean="0"/>
              <a:t>Theta 360</a:t>
            </a:r>
            <a:r>
              <a:rPr lang="en-US" sz="1000" b="1" baseline="30000" dirty="0" smtClean="0"/>
              <a:t>0 </a:t>
            </a:r>
            <a:r>
              <a:rPr lang="en-US" sz="1000" b="1" dirty="0" smtClean="0"/>
              <a:t>camera</a:t>
            </a:r>
            <a:endParaRPr lang="en-GB" sz="1000" b="1" dirty="0"/>
          </a:p>
        </p:txBody>
      </p:sp>
      <p:sp>
        <p:nvSpPr>
          <p:cNvPr id="21" name="TextBox 20"/>
          <p:cNvSpPr txBox="1"/>
          <p:nvPr/>
        </p:nvSpPr>
        <p:spPr>
          <a:xfrm>
            <a:off x="6228621" y="3745607"/>
            <a:ext cx="1098404" cy="246221"/>
          </a:xfrm>
          <a:prstGeom prst="rect">
            <a:avLst/>
          </a:prstGeom>
          <a:solidFill>
            <a:srgbClr val="FFFF99"/>
          </a:solidFill>
          <a:ln>
            <a:solidFill>
              <a:schemeClr val="tx1"/>
            </a:solidFill>
          </a:ln>
        </p:spPr>
        <p:txBody>
          <a:bodyPr wrap="square" rtlCol="0">
            <a:spAutoFit/>
          </a:bodyPr>
          <a:lstStyle>
            <a:defPPr>
              <a:defRPr lang="ja-JP"/>
            </a:defPPr>
            <a:lvl1pPr algn="ctr">
              <a:defRPr sz="1000"/>
            </a:lvl1pPr>
          </a:lstStyle>
          <a:p>
            <a:r>
              <a:rPr lang="en-US" dirty="0"/>
              <a:t>Interpolation</a:t>
            </a:r>
            <a:endParaRPr lang="en-GB" dirty="0"/>
          </a:p>
        </p:txBody>
      </p:sp>
      <p:sp>
        <p:nvSpPr>
          <p:cNvPr id="22" name="TextBox 21"/>
          <p:cNvSpPr txBox="1"/>
          <p:nvPr/>
        </p:nvSpPr>
        <p:spPr>
          <a:xfrm>
            <a:off x="6227481" y="2918782"/>
            <a:ext cx="1098404" cy="553998"/>
          </a:xfrm>
          <a:prstGeom prst="rect">
            <a:avLst/>
          </a:prstGeom>
          <a:solidFill>
            <a:srgbClr val="FFFF99"/>
          </a:solidFill>
          <a:ln>
            <a:solidFill>
              <a:schemeClr val="tx1"/>
            </a:solidFill>
          </a:ln>
        </p:spPr>
        <p:txBody>
          <a:bodyPr wrap="square" rtlCol="0">
            <a:spAutoFit/>
          </a:bodyPr>
          <a:lstStyle>
            <a:defPPr>
              <a:defRPr lang="ja-JP"/>
            </a:defPPr>
            <a:lvl1pPr algn="ctr">
              <a:defRPr sz="1000"/>
            </a:lvl1pPr>
          </a:lstStyle>
          <a:p>
            <a:r>
              <a:rPr lang="en-US" dirty="0"/>
              <a:t>Data receiver, converter,  and buffering</a:t>
            </a:r>
            <a:endParaRPr lang="en-GB" dirty="0"/>
          </a:p>
        </p:txBody>
      </p:sp>
      <p:sp>
        <p:nvSpPr>
          <p:cNvPr id="23" name="TextBox 22"/>
          <p:cNvSpPr txBox="1"/>
          <p:nvPr/>
        </p:nvSpPr>
        <p:spPr>
          <a:xfrm>
            <a:off x="7749877" y="3749318"/>
            <a:ext cx="666358" cy="246221"/>
          </a:xfrm>
          <a:prstGeom prst="rect">
            <a:avLst/>
          </a:prstGeom>
          <a:noFill/>
          <a:ln>
            <a:solidFill>
              <a:srgbClr val="00B050"/>
            </a:solidFill>
          </a:ln>
        </p:spPr>
        <p:txBody>
          <a:bodyPr wrap="square" rtlCol="0">
            <a:spAutoFit/>
          </a:bodyPr>
          <a:lstStyle/>
          <a:p>
            <a:pPr algn="ctr"/>
            <a:r>
              <a:rPr lang="en-US" sz="1000" b="1" dirty="0" smtClean="0"/>
              <a:t>Robot</a:t>
            </a:r>
            <a:endParaRPr lang="en-GB" sz="1000" b="1" dirty="0"/>
          </a:p>
        </p:txBody>
      </p:sp>
      <p:sp>
        <p:nvSpPr>
          <p:cNvPr id="24" name="TextBox 23"/>
          <p:cNvSpPr txBox="1"/>
          <p:nvPr/>
        </p:nvSpPr>
        <p:spPr>
          <a:xfrm>
            <a:off x="6208041" y="5003065"/>
            <a:ext cx="1098404" cy="246221"/>
          </a:xfrm>
          <a:prstGeom prst="rect">
            <a:avLst/>
          </a:prstGeom>
          <a:noFill/>
          <a:ln>
            <a:solidFill>
              <a:srgbClr val="00B050"/>
            </a:solidFill>
          </a:ln>
        </p:spPr>
        <p:txBody>
          <a:bodyPr wrap="square" rtlCol="0">
            <a:spAutoFit/>
          </a:bodyPr>
          <a:lstStyle/>
          <a:p>
            <a:pPr algn="ctr"/>
            <a:r>
              <a:rPr lang="en-US" sz="1000" b="1" dirty="0" smtClean="0"/>
              <a:t>Speaker</a:t>
            </a:r>
            <a:endParaRPr lang="en-GB" sz="1000" b="1" dirty="0"/>
          </a:p>
        </p:txBody>
      </p:sp>
      <p:sp>
        <p:nvSpPr>
          <p:cNvPr id="25" name="Rounded Rectangle 24"/>
          <p:cNvSpPr/>
          <p:nvPr/>
        </p:nvSpPr>
        <p:spPr>
          <a:xfrm>
            <a:off x="1696239" y="2708920"/>
            <a:ext cx="1393086" cy="1572349"/>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6" name="Straight Arrow Connector 25"/>
          <p:cNvCxnSpPr>
            <a:stCxn id="13" idx="3"/>
            <a:endCxn id="15" idx="1"/>
          </p:cNvCxnSpPr>
          <p:nvPr/>
        </p:nvCxnSpPr>
        <p:spPr>
          <a:xfrm>
            <a:off x="1588382" y="3112810"/>
            <a:ext cx="284609" cy="2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16" idx="1"/>
          </p:cNvCxnSpPr>
          <p:nvPr/>
        </p:nvCxnSpPr>
        <p:spPr>
          <a:xfrm>
            <a:off x="1583706" y="3670582"/>
            <a:ext cx="315270" cy="13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5" idx="3"/>
            <a:endCxn id="18" idx="1"/>
          </p:cNvCxnSpPr>
          <p:nvPr/>
        </p:nvCxnSpPr>
        <p:spPr>
          <a:xfrm flipV="1">
            <a:off x="2992367" y="3111871"/>
            <a:ext cx="1710507" cy="37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8" idx="3"/>
            <a:endCxn id="22" idx="1"/>
          </p:cNvCxnSpPr>
          <p:nvPr/>
        </p:nvCxnSpPr>
        <p:spPr>
          <a:xfrm>
            <a:off x="5801278" y="3111871"/>
            <a:ext cx="426203" cy="839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2" idx="2"/>
            <a:endCxn id="21" idx="0"/>
          </p:cNvCxnSpPr>
          <p:nvPr/>
        </p:nvCxnSpPr>
        <p:spPr>
          <a:xfrm>
            <a:off x="6776683" y="3472780"/>
            <a:ext cx="1140" cy="2728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4547969" y="2518213"/>
            <a:ext cx="2968445" cy="1819425"/>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35"/>
          <p:cNvCxnSpPr>
            <a:stCxn id="21" idx="3"/>
            <a:endCxn id="23" idx="1"/>
          </p:cNvCxnSpPr>
          <p:nvPr/>
        </p:nvCxnSpPr>
        <p:spPr>
          <a:xfrm>
            <a:off x="7327025" y="3868718"/>
            <a:ext cx="422852" cy="37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7" idx="3"/>
            <a:endCxn id="19" idx="1"/>
          </p:cNvCxnSpPr>
          <p:nvPr/>
        </p:nvCxnSpPr>
        <p:spPr>
          <a:xfrm>
            <a:off x="2978099" y="4136963"/>
            <a:ext cx="1802011" cy="1196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0" idx="1"/>
            <a:endCxn id="19" idx="3"/>
          </p:cNvCxnSpPr>
          <p:nvPr/>
        </p:nvCxnSpPr>
        <p:spPr>
          <a:xfrm flipH="1" flipV="1">
            <a:off x="5065368" y="4148929"/>
            <a:ext cx="1142673" cy="4873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4" idx="1"/>
            <a:endCxn id="19" idx="3"/>
          </p:cNvCxnSpPr>
          <p:nvPr/>
        </p:nvCxnSpPr>
        <p:spPr>
          <a:xfrm flipH="1" flipV="1">
            <a:off x="5065368" y="4148929"/>
            <a:ext cx="1142673" cy="977247"/>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195736" y="2450905"/>
            <a:ext cx="822590" cy="266092"/>
          </a:xfrm>
          <a:prstGeom prst="rect">
            <a:avLst/>
          </a:prstGeom>
          <a:noFill/>
        </p:spPr>
        <p:txBody>
          <a:bodyPr wrap="square" rtlCol="0">
            <a:spAutoFit/>
          </a:bodyPr>
          <a:lstStyle/>
          <a:p>
            <a:r>
              <a:rPr lang="en-US" sz="1100" dirty="0" smtClean="0"/>
              <a:t>Remote PC</a:t>
            </a:r>
            <a:endParaRPr lang="en-US" sz="1100" dirty="0"/>
          </a:p>
        </p:txBody>
      </p:sp>
      <p:sp>
        <p:nvSpPr>
          <p:cNvPr id="41" name="TextBox 40"/>
          <p:cNvSpPr txBox="1"/>
          <p:nvPr/>
        </p:nvSpPr>
        <p:spPr>
          <a:xfrm>
            <a:off x="6553435" y="2278578"/>
            <a:ext cx="655949" cy="261610"/>
          </a:xfrm>
          <a:prstGeom prst="rect">
            <a:avLst/>
          </a:prstGeom>
          <a:noFill/>
        </p:spPr>
        <p:txBody>
          <a:bodyPr wrap="none" rtlCol="0">
            <a:spAutoFit/>
          </a:bodyPr>
          <a:lstStyle/>
          <a:p>
            <a:r>
              <a:rPr lang="en-US" sz="1100" dirty="0" smtClean="0"/>
              <a:t>Local PC</a:t>
            </a:r>
            <a:endParaRPr lang="en-US" sz="1100" dirty="0"/>
          </a:p>
        </p:txBody>
      </p:sp>
      <p:cxnSp>
        <p:nvCxnSpPr>
          <p:cNvPr id="42" name="Straight Arrow Connector 41"/>
          <p:cNvCxnSpPr>
            <a:stCxn id="16" idx="3"/>
            <a:endCxn id="18" idx="1"/>
          </p:cNvCxnSpPr>
          <p:nvPr/>
        </p:nvCxnSpPr>
        <p:spPr>
          <a:xfrm flipV="1">
            <a:off x="3004612" y="3111871"/>
            <a:ext cx="1698262" cy="560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4613931" y="3868483"/>
            <a:ext cx="615666" cy="470428"/>
          </a:xfrm>
          <a:prstGeom prst="roundRect">
            <a:avLst>
              <a:gd name="adj" fmla="val 50000"/>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17796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Side</a:t>
            </a:r>
            <a:endParaRPr lang="en-US" dirty="0"/>
          </a:p>
        </p:txBody>
      </p:sp>
      <p:sp>
        <p:nvSpPr>
          <p:cNvPr id="4" name="Slide Number Placeholder 3"/>
          <p:cNvSpPr>
            <a:spLocks noGrp="1"/>
          </p:cNvSpPr>
          <p:nvPr>
            <p:ph type="sldNum" sz="quarter" idx="12"/>
          </p:nvPr>
        </p:nvSpPr>
        <p:spPr/>
        <p:txBody>
          <a:bodyPr/>
          <a:lstStyle/>
          <a:p>
            <a:fld id="{3BC5F85C-CA89-4DD9-8F34-0CEC0BCAD652}" type="slidenum">
              <a:rPr kumimoji="1" lang="ja-JP" altLang="en-US" smtClean="0"/>
              <a:pPr/>
              <a:t>9</a:t>
            </a:fld>
            <a:endParaRPr kumimoji="1" lang="ja-JP" alt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4551" y="1317017"/>
            <a:ext cx="3973873" cy="2236405"/>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271" y="1317017"/>
            <a:ext cx="3168352" cy="2255999"/>
          </a:xfrm>
          <a:prstGeom prst="rect">
            <a:avLst/>
          </a:prstGeom>
        </p:spPr>
      </p:pic>
      <p:sp>
        <p:nvSpPr>
          <p:cNvPr id="10" name="Content Placeholder 2"/>
          <p:cNvSpPr txBox="1">
            <a:spLocks/>
          </p:cNvSpPr>
          <p:nvPr/>
        </p:nvSpPr>
        <p:spPr>
          <a:xfrm>
            <a:off x="457200" y="3821790"/>
            <a:ext cx="8229600" cy="2464730"/>
          </a:xfrm>
          <a:prstGeom prst="rect">
            <a:avLst/>
          </a:prstGeom>
        </p:spPr>
        <p:txBody>
          <a:bodyPr vert="horz" lIns="91440" tIns="45720" rIns="91440" bIns="45720" rtlCol="0">
            <a:noAutofit/>
          </a:bodyPr>
          <a:lstStyle>
            <a:lvl1pPr marL="342900" indent="-342900" algn="l" defTabSz="914400" rtl="0" eaLnBrk="1" latinLnBrk="0" hangingPunct="1">
              <a:lnSpc>
                <a:spcPct val="120000"/>
              </a:lnSpc>
              <a:spcBef>
                <a:spcPct val="20000"/>
              </a:spcBef>
              <a:buClr>
                <a:srgbClr val="FF3300"/>
              </a:buClr>
              <a:buFont typeface="Wingdings" pitchFamily="2" charset="2"/>
              <a:buChar char="l"/>
              <a:defRPr kumimoji="1" sz="2000" kern="1200" spc="120" baseline="0">
                <a:solidFill>
                  <a:srgbClr val="003300"/>
                </a:solidFill>
                <a:latin typeface="ヒラギノ角ゴ Pro W6" pitchFamily="34" charset="-128"/>
                <a:ea typeface="ヒラギノ角ゴ Pro W6" pitchFamily="34" charset="-128"/>
                <a:cs typeface="+mn-cs"/>
              </a:defRPr>
            </a:lvl1pPr>
            <a:lvl2pPr marL="742950" indent="-285750" algn="l" defTabSz="914400" rtl="0" eaLnBrk="1" latinLnBrk="0" hangingPunct="1">
              <a:lnSpc>
                <a:spcPct val="120000"/>
              </a:lnSpc>
              <a:spcBef>
                <a:spcPct val="20000"/>
              </a:spcBef>
              <a:buClr>
                <a:srgbClr val="92D050"/>
              </a:buClr>
              <a:buFont typeface="Wingdings" pitchFamily="2" charset="2"/>
              <a:buChar char="l"/>
              <a:defRPr kumimoji="1" sz="1800" kern="1200" spc="120" baseline="0">
                <a:solidFill>
                  <a:schemeClr val="tx1"/>
                </a:solidFill>
                <a:latin typeface="ヒラギノ角ゴ Pro W3" pitchFamily="34" charset="-128"/>
                <a:ea typeface="ヒラギノ角ゴ Pro W3" pitchFamily="34" charset="-128"/>
                <a:cs typeface="+mn-cs"/>
              </a:defRPr>
            </a:lvl2pPr>
            <a:lvl3pPr marL="1143000" indent="-228600" algn="l" defTabSz="914400" rtl="0" eaLnBrk="1" latinLnBrk="0" hangingPunct="1">
              <a:lnSpc>
                <a:spcPct val="120000"/>
              </a:lnSpc>
              <a:spcBef>
                <a:spcPct val="20000"/>
              </a:spcBef>
              <a:buClr>
                <a:schemeClr val="accent5">
                  <a:lumMod val="60000"/>
                  <a:lumOff val="40000"/>
                </a:schemeClr>
              </a:buClr>
              <a:buFont typeface="Wingdings" pitchFamily="2" charset="2"/>
              <a:buChar char="l"/>
              <a:defRPr kumimoji="1" sz="1600" kern="1200" spc="120" baseline="0">
                <a:solidFill>
                  <a:schemeClr val="tx1"/>
                </a:solidFill>
                <a:latin typeface="ヒラギノ角ゴ Pro W3" pitchFamily="34" charset="-128"/>
                <a:ea typeface="ヒラギノ角ゴ Pro W3" pitchFamily="34" charset="-128"/>
                <a:cs typeface="+mn-cs"/>
              </a:defRPr>
            </a:lvl3pPr>
            <a:lvl4pPr marL="1600200" indent="-228600" algn="l" defTabSz="914400" rtl="0" eaLnBrk="1" latinLnBrk="0" hangingPunct="1">
              <a:lnSpc>
                <a:spcPct val="120000"/>
              </a:lnSpc>
              <a:spcBef>
                <a:spcPct val="20000"/>
              </a:spcBef>
              <a:buClr>
                <a:schemeClr val="accent4">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4pPr>
            <a:lvl5pPr marL="2057400" indent="-228600" algn="l" defTabSz="914400" rtl="0" eaLnBrk="1" latinLnBrk="0" hangingPunct="1">
              <a:lnSpc>
                <a:spcPct val="120000"/>
              </a:lnSpc>
              <a:spcBef>
                <a:spcPct val="20000"/>
              </a:spcBef>
              <a:buClr>
                <a:schemeClr val="accent2">
                  <a:lumMod val="60000"/>
                  <a:lumOff val="40000"/>
                </a:schemeClr>
              </a:buClr>
              <a:buFont typeface="Wingdings" pitchFamily="2" charset="2"/>
              <a:buChar char="l"/>
              <a:defRPr kumimoji="1" sz="1400" kern="1200" spc="120" baseline="0">
                <a:solidFill>
                  <a:schemeClr val="tx1"/>
                </a:solidFill>
                <a:latin typeface="ヒラギノ角ゴ Pro W3" pitchFamily="34" charset="-128"/>
                <a:ea typeface="ヒラギノ角ゴ Pro W3" pitchFamily="34"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dirty="0"/>
              <a:t>Capture the </a:t>
            </a:r>
            <a:r>
              <a:rPr lang="en-US" b="1" dirty="0"/>
              <a:t>angular velocity</a:t>
            </a:r>
            <a:r>
              <a:rPr lang="en-US" dirty="0"/>
              <a:t> of remote user’s </a:t>
            </a:r>
            <a:r>
              <a:rPr lang="en-US" dirty="0" smtClean="0"/>
              <a:t>movement</a:t>
            </a:r>
          </a:p>
          <a:p>
            <a:pPr lvl="1"/>
            <a:r>
              <a:rPr lang="en-US" dirty="0" smtClean="0"/>
              <a:t>Using wearable motion sensor (ROHM SensorMedal-EVK-001)</a:t>
            </a:r>
            <a:endParaRPr lang="en-US" dirty="0"/>
          </a:p>
          <a:p>
            <a:r>
              <a:rPr lang="en-US" dirty="0" smtClean="0"/>
              <a:t>Capture remote user’s eye movement </a:t>
            </a:r>
          </a:p>
          <a:p>
            <a:pPr lvl="1"/>
            <a:r>
              <a:rPr lang="en-US" dirty="0" smtClean="0"/>
              <a:t>Tobi </a:t>
            </a:r>
            <a:r>
              <a:rPr lang="en-US" dirty="0" err="1" smtClean="0"/>
              <a:t>EyeX</a:t>
            </a:r>
            <a:r>
              <a:rPr lang="en-US" dirty="0" smtClean="0"/>
              <a:t> attached to PC</a:t>
            </a:r>
          </a:p>
          <a:p>
            <a:r>
              <a:rPr lang="en-US" dirty="0" smtClean="0"/>
              <a:t>Video call using available application (ex. Skype, Hangout, </a:t>
            </a:r>
            <a:r>
              <a:rPr lang="en-US" dirty="0" err="1" smtClean="0"/>
              <a:t>etc</a:t>
            </a:r>
            <a:r>
              <a:rPr lang="en-US" dirty="0" smtClean="0"/>
              <a:t>)</a:t>
            </a:r>
            <a:r>
              <a:rPr lang="en-US" dirty="0"/>
              <a:t> </a:t>
            </a:r>
            <a:r>
              <a:rPr lang="en-US" dirty="0" smtClean="0"/>
              <a:t>and additional application to capture and send data.</a:t>
            </a:r>
            <a:endParaRPr lang="en-US" dirty="0"/>
          </a:p>
        </p:txBody>
      </p:sp>
    </p:spTree>
    <p:extLst>
      <p:ext uri="{BB962C8B-B14F-4D97-AF65-F5344CB8AC3E}">
        <p14:creationId xmlns:p14="http://schemas.microsoft.com/office/powerpoint/2010/main" val="222982080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opHaselabTitechHiragin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160107_Fuady</Template>
  <TotalTime>13059</TotalTime>
  <Words>2430</Words>
  <Application>Microsoft Office PowerPoint</Application>
  <PresentationFormat>On-screen Show (4:3)</PresentationFormat>
  <Paragraphs>266</Paragraphs>
  <Slides>25</Slides>
  <Notes>15</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ＭＳ Ｐゴシック</vt:lpstr>
      <vt:lpstr>ヒラギノ角ゴ Pro W3</vt:lpstr>
      <vt:lpstr>ヒラギノ角ゴ Pro W6</vt:lpstr>
      <vt:lpstr>ヒラギノ角ゴ Std W8</vt:lpstr>
      <vt:lpstr>Arial</vt:lpstr>
      <vt:lpstr>Calibri</vt:lpstr>
      <vt:lpstr>Cambria Math</vt:lpstr>
      <vt:lpstr>Levenim MT</vt:lpstr>
      <vt:lpstr>Symbol</vt:lpstr>
      <vt:lpstr>Wingdings</vt:lpstr>
      <vt:lpstr>PopHaselabTitechHiragino</vt:lpstr>
      <vt:lpstr>Natural Interaction in Asymmetric Teleconference using Stuffed-toy Avatar Robot</vt:lpstr>
      <vt:lpstr>Introduction</vt:lpstr>
      <vt:lpstr>Introduction (cont’d)</vt:lpstr>
      <vt:lpstr>Related Works</vt:lpstr>
      <vt:lpstr>Related Works (2)</vt:lpstr>
      <vt:lpstr>Proposal</vt:lpstr>
      <vt:lpstr>System Overview</vt:lpstr>
      <vt:lpstr>System Overview </vt:lpstr>
      <vt:lpstr>Remote Side</vt:lpstr>
      <vt:lpstr>Local Side</vt:lpstr>
      <vt:lpstr>Stuffed-toy Robot</vt:lpstr>
      <vt:lpstr>Stuffed-toy Robot : Motion</vt:lpstr>
      <vt:lpstr>Stuffed-toy Robot : Motion</vt:lpstr>
      <vt:lpstr>Stuffed-toy Robot : Packet Data</vt:lpstr>
      <vt:lpstr>Experiment</vt:lpstr>
      <vt:lpstr>Result : Observation </vt:lpstr>
      <vt:lpstr>Result : Questionnaire</vt:lpstr>
      <vt:lpstr>Result : Questionnaire</vt:lpstr>
      <vt:lpstr>Result : Questionnaire</vt:lpstr>
      <vt:lpstr>Result : Questionnaire</vt:lpstr>
      <vt:lpstr>Result : Questionnaire</vt:lpstr>
      <vt:lpstr>Result : Questionnaire</vt:lpstr>
      <vt:lpstr>Result : Questionnaire</vt:lpstr>
      <vt:lpstr>Conclusion</vt:lpstr>
      <vt:lpstr>Thank You</vt:lpstr>
    </vt:vector>
  </TitlesOfParts>
  <Company>Tokyo 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Seminar Presentation Research Direction</dc:title>
  <dc:creator>Fuady</dc:creator>
  <cp:lastModifiedBy>Fuady</cp:lastModifiedBy>
  <cp:revision>191</cp:revision>
  <cp:lastPrinted>2013-05-01T07:40:02Z</cp:lastPrinted>
  <dcterms:created xsi:type="dcterms:W3CDTF">2016-01-07T10:41:04Z</dcterms:created>
  <dcterms:modified xsi:type="dcterms:W3CDTF">2016-12-15T07:18:10Z</dcterms:modified>
</cp:coreProperties>
</file>