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9"/>
  </p:notesMasterIdLst>
  <p:handoutMasterIdLst>
    <p:handoutMasterId r:id="rId10"/>
  </p:handoutMasterIdLst>
  <p:sldIdLst>
    <p:sldId id="256" r:id="rId2"/>
    <p:sldId id="419" r:id="rId3"/>
    <p:sldId id="422" r:id="rId4"/>
    <p:sldId id="445" r:id="rId5"/>
    <p:sldId id="444" r:id="rId6"/>
    <p:sldId id="443" r:id="rId7"/>
    <p:sldId id="441" r:id="rId8"/>
  </p:sldIdLst>
  <p:sldSz cx="9144000" cy="5715000" type="screen16x10"/>
  <p:notesSz cx="6858000" cy="9144000"/>
  <p:embeddedFontLst>
    <p:embeddedFont>
      <p:font typeface="Roboto" panose="02000000000000000000" pitchFamily="2" charset="0"/>
      <p:regular r:id="rId11"/>
      <p:bold r:id="rId12"/>
      <p:italic r:id="rId13"/>
      <p:boldItalic r:id="rId14"/>
    </p:embeddedFont>
    <p:embeddedFont>
      <p:font typeface="Roboto Light" panose="02000000000000000000" pitchFamily="2" charset="0"/>
      <p:regular r:id="rId15"/>
      <p:italic r:id="rId16"/>
    </p:embeddedFont>
    <p:embeddedFont>
      <p:font typeface="游ゴシック" panose="020B0400000000000000" pitchFamily="50" charset="-128"/>
      <p:regular r:id="rId17"/>
      <p:bold r:id="rId18"/>
    </p:embeddedFont>
    <p:embeddedFont>
      <p:font typeface="游ゴシック Light" panose="020B0300000000000000" pitchFamily="50" charset="-128"/>
      <p:regular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佐藤 巧" initials="佐藤" lastIdx="51" clrIdx="0">
    <p:extLst>
      <p:ext uri="{19B8F6BF-5375-455C-9EA6-DF929625EA0E}">
        <p15:presenceInfo xmlns:p15="http://schemas.microsoft.com/office/powerpoint/2012/main" userId="cabcd016252d8e03" providerId="Windows Live"/>
      </p:ext>
    </p:extLst>
  </p:cmAuthor>
  <p:cmAuthor id="2" name="佐藤 正博" initials="佐藤" lastIdx="3" clrIdx="1">
    <p:extLst>
      <p:ext uri="{19B8F6BF-5375-455C-9EA6-DF929625EA0E}">
        <p15:presenceInfo xmlns:p15="http://schemas.microsoft.com/office/powerpoint/2012/main" userId="c2035902c4af30a1" providerId="Windows Live"/>
      </p:ext>
    </p:extLst>
  </p:cmAuthor>
  <p:cmAuthor id="3" name="佐藤巧" initials="佐藤巧" lastIdx="46" clrIdx="2">
    <p:extLst>
      <p:ext uri="{19B8F6BF-5375-455C-9EA6-DF929625EA0E}">
        <p15:presenceInfo xmlns:p15="http://schemas.microsoft.com/office/powerpoint/2012/main" userId="S::sato.t.co@m.titech.ac.jp::6e14d505-a291-4831-855a-6b75053da9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A36E"/>
    <a:srgbClr val="EF5131"/>
    <a:srgbClr val="ED7D31"/>
    <a:srgbClr val="3333FF"/>
    <a:srgbClr val="3C7D0F"/>
    <a:srgbClr val="F05A3C"/>
    <a:srgbClr val="F16245"/>
    <a:srgbClr val="F26E54"/>
    <a:srgbClr val="EE6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0" autoAdjust="0"/>
    <p:restoredTop sz="67637" autoAdjust="0"/>
  </p:normalViewPr>
  <p:slideViewPr>
    <p:cSldViewPr snapToGrid="0">
      <p:cViewPr varScale="1">
        <p:scale>
          <a:sx n="96" d="100"/>
          <a:sy n="96" d="100"/>
        </p:scale>
        <p:origin x="1848" y="90"/>
      </p:cViewPr>
      <p:guideLst/>
    </p:cSldViewPr>
  </p:slideViewPr>
  <p:notesTextViewPr>
    <p:cViewPr>
      <p:scale>
        <a:sx n="100" d="100"/>
        <a:sy n="100" d="100"/>
      </p:scale>
      <p:origin x="0" y="0"/>
    </p:cViewPr>
  </p:notesTextViewPr>
  <p:notesViewPr>
    <p:cSldViewPr snapToGrid="0">
      <p:cViewPr varScale="1">
        <p:scale>
          <a:sx n="91" d="100"/>
          <a:sy n="91"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6C5327-42C4-4078-9E94-6719C26077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4B93B54-502A-4360-9FAD-FAE694A348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6331BC-C269-485B-9051-7665892AAA9E}" type="datetimeFigureOut">
              <a:rPr kumimoji="1" lang="ja-JP" altLang="en-US" smtClean="0"/>
              <a:t>2023/9/12</a:t>
            </a:fld>
            <a:endParaRPr kumimoji="1" lang="ja-JP" altLang="en-US"/>
          </a:p>
        </p:txBody>
      </p:sp>
      <p:sp>
        <p:nvSpPr>
          <p:cNvPr id="4" name="フッター プレースホルダー 3">
            <a:extLst>
              <a:ext uri="{FF2B5EF4-FFF2-40B4-BE49-F238E27FC236}">
                <a16:creationId xmlns:a16="http://schemas.microsoft.com/office/drawing/2014/main" id="{5DBCFC60-911A-435F-98A0-A5B1743594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DA5AD2D5-0946-41BE-ACF7-810215BFF5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80CF55-31C6-47DC-B21E-5D7A2EB3B046}" type="slidenum">
              <a:rPr kumimoji="1" lang="ja-JP" altLang="en-US" smtClean="0"/>
              <a:t>‹#›</a:t>
            </a:fld>
            <a:endParaRPr kumimoji="1" lang="ja-JP" altLang="en-US"/>
          </a:p>
        </p:txBody>
      </p:sp>
    </p:spTree>
    <p:extLst>
      <p:ext uri="{BB962C8B-B14F-4D97-AF65-F5344CB8AC3E}">
        <p14:creationId xmlns:p14="http://schemas.microsoft.com/office/powerpoint/2010/main" val="4048639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0F3CF-D878-491B-B54C-F3AB5724A9BA}" type="datetimeFigureOut">
              <a:rPr kumimoji="1" lang="ja-JP" altLang="en-US" smtClean="0"/>
              <a:t>2023/9/12</a:t>
            </a:fld>
            <a:endParaRPr kumimoji="1" lang="ja-JP" altLang="en-US"/>
          </a:p>
        </p:txBody>
      </p:sp>
      <p:sp>
        <p:nvSpPr>
          <p:cNvPr id="4" name="スライド イメージ プレースホルダー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0F6BB-EE22-4FF4-A6B9-C2D618DC722D}" type="slidenum">
              <a:rPr kumimoji="1" lang="ja-JP" altLang="en-US" smtClean="0"/>
              <a:t>‹#›</a:t>
            </a:fld>
            <a:endParaRPr kumimoji="1" lang="ja-JP" altLang="en-US"/>
          </a:p>
        </p:txBody>
      </p:sp>
    </p:spTree>
    <p:extLst>
      <p:ext uri="{BB962C8B-B14F-4D97-AF65-F5344CB8AC3E}">
        <p14:creationId xmlns:p14="http://schemas.microsoft.com/office/powerpoint/2010/main" val="2936564248"/>
      </p:ext>
    </p:extLst>
  </p:cSld>
  <p:clrMap bg1="lt1" tx1="dk1" bg2="lt2" tx2="dk2" accent1="accent1" accent2="accent2" accent3="accent3" accent4="accent4" accent5="accent5" accent6="accent6" hlink="hlink" folHlink="folHlink"/>
  <p:notesStyle>
    <a:lvl1pPr marL="0" algn="l" defTabSz="713203" rtl="0" eaLnBrk="1" latinLnBrk="0" hangingPunct="1">
      <a:defRPr kumimoji="1" sz="936" kern="1200">
        <a:solidFill>
          <a:schemeClr val="tx1"/>
        </a:solidFill>
        <a:latin typeface="+mn-lt"/>
        <a:ea typeface="+mn-ea"/>
        <a:cs typeface="+mn-cs"/>
      </a:defRPr>
    </a:lvl1pPr>
    <a:lvl2pPr marL="356602" algn="l" defTabSz="713203" rtl="0" eaLnBrk="1" latinLnBrk="0" hangingPunct="1">
      <a:defRPr kumimoji="1" sz="936" kern="1200">
        <a:solidFill>
          <a:schemeClr val="tx1"/>
        </a:solidFill>
        <a:latin typeface="+mn-lt"/>
        <a:ea typeface="+mn-ea"/>
        <a:cs typeface="+mn-cs"/>
      </a:defRPr>
    </a:lvl2pPr>
    <a:lvl3pPr marL="713203" algn="l" defTabSz="713203" rtl="0" eaLnBrk="1" latinLnBrk="0" hangingPunct="1">
      <a:defRPr kumimoji="1" sz="936" kern="1200">
        <a:solidFill>
          <a:schemeClr val="tx1"/>
        </a:solidFill>
        <a:latin typeface="+mn-lt"/>
        <a:ea typeface="+mn-ea"/>
        <a:cs typeface="+mn-cs"/>
      </a:defRPr>
    </a:lvl3pPr>
    <a:lvl4pPr marL="1069805" algn="l" defTabSz="713203" rtl="0" eaLnBrk="1" latinLnBrk="0" hangingPunct="1">
      <a:defRPr kumimoji="1" sz="936" kern="1200">
        <a:solidFill>
          <a:schemeClr val="tx1"/>
        </a:solidFill>
        <a:latin typeface="+mn-lt"/>
        <a:ea typeface="+mn-ea"/>
        <a:cs typeface="+mn-cs"/>
      </a:defRPr>
    </a:lvl4pPr>
    <a:lvl5pPr marL="1426407" algn="l" defTabSz="713203" rtl="0" eaLnBrk="1" latinLnBrk="0" hangingPunct="1">
      <a:defRPr kumimoji="1" sz="936" kern="1200">
        <a:solidFill>
          <a:schemeClr val="tx1"/>
        </a:solidFill>
        <a:latin typeface="+mn-lt"/>
        <a:ea typeface="+mn-ea"/>
        <a:cs typeface="+mn-cs"/>
      </a:defRPr>
    </a:lvl5pPr>
    <a:lvl6pPr marL="1783009" algn="l" defTabSz="713203" rtl="0" eaLnBrk="1" latinLnBrk="0" hangingPunct="1">
      <a:defRPr kumimoji="1" sz="936" kern="1200">
        <a:solidFill>
          <a:schemeClr val="tx1"/>
        </a:solidFill>
        <a:latin typeface="+mn-lt"/>
        <a:ea typeface="+mn-ea"/>
        <a:cs typeface="+mn-cs"/>
      </a:defRPr>
    </a:lvl6pPr>
    <a:lvl7pPr marL="2139610" algn="l" defTabSz="713203" rtl="0" eaLnBrk="1" latinLnBrk="0" hangingPunct="1">
      <a:defRPr kumimoji="1" sz="936" kern="1200">
        <a:solidFill>
          <a:schemeClr val="tx1"/>
        </a:solidFill>
        <a:latin typeface="+mn-lt"/>
        <a:ea typeface="+mn-ea"/>
        <a:cs typeface="+mn-cs"/>
      </a:defRPr>
    </a:lvl7pPr>
    <a:lvl8pPr marL="2496212" algn="l" defTabSz="713203" rtl="0" eaLnBrk="1" latinLnBrk="0" hangingPunct="1">
      <a:defRPr kumimoji="1" sz="936" kern="1200">
        <a:solidFill>
          <a:schemeClr val="tx1"/>
        </a:solidFill>
        <a:latin typeface="+mn-lt"/>
        <a:ea typeface="+mn-ea"/>
        <a:cs typeface="+mn-cs"/>
      </a:defRPr>
    </a:lvl8pPr>
    <a:lvl9pPr marL="2852814" algn="l" defTabSz="713203" rtl="0" eaLnBrk="1" latinLnBrk="0" hangingPunct="1">
      <a:defRPr kumimoji="1"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sz="1000" dirty="0">
                <a:solidFill>
                  <a:schemeClr val="bg1"/>
                </a:solidFill>
              </a:rPr>
              <a:t>保育園の環境改善ワークショップのための協調バーチャル環境</a:t>
            </a:r>
            <a:r>
              <a:rPr kumimoji="1" lang="ja-JP" altLang="en-US" dirty="0"/>
              <a:t>」について発表いたします．</a:t>
            </a:r>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1</a:t>
            </a:fld>
            <a:endParaRPr kumimoji="1" lang="ja-JP" altLang="en-US"/>
          </a:p>
        </p:txBody>
      </p:sp>
    </p:spTree>
    <p:extLst>
      <p:ext uri="{BB962C8B-B14F-4D97-AF65-F5344CB8AC3E}">
        <p14:creationId xmlns:p14="http://schemas.microsoft.com/office/powerpoint/2010/main" val="158876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lvl="0" indent="0">
              <a:buFontTx/>
              <a:buNone/>
            </a:pPr>
            <a:r>
              <a:rPr lang="ja-JP" altLang="en-US" dirty="0"/>
              <a:t>ソーシャル</a:t>
            </a:r>
            <a:r>
              <a:rPr lang="en-US" altLang="ja-JP" dirty="0"/>
              <a:t>VR</a:t>
            </a:r>
            <a:r>
              <a:rPr lang="ja-JP" altLang="en-US" dirty="0"/>
              <a:t>は，デジタルツインを用いたプロトタイピングとの親和性が高い可能性があります．</a:t>
            </a:r>
            <a:endParaRPr lang="en-US" altLang="ja-JP" dirty="0"/>
          </a:p>
          <a:p>
            <a:pPr marL="0" lvl="0" indent="0">
              <a:buFontTx/>
              <a:buNone/>
            </a:pPr>
            <a:r>
              <a:rPr lang="ja-JP" altLang="en-US" dirty="0"/>
              <a:t>というのも，デジタルツインの共有が可能であり，バーチャル環境を実世界と同様の主観視点で見ることができ，またオブジェクトの生成・複製・削除が容易だからです．</a:t>
            </a:r>
            <a:endParaRPr lang="en-US" altLang="ja-JP" dirty="0"/>
          </a:p>
          <a:p>
            <a:pPr marL="0" lvl="0" indent="0">
              <a:buFontTx/>
              <a:buNone/>
            </a:pPr>
            <a:endParaRPr lang="en-US" altLang="ja-JP" dirty="0"/>
          </a:p>
          <a:p>
            <a:pPr marL="0" lvl="0" indent="0">
              <a:buFontTx/>
              <a:buNone/>
            </a:pPr>
            <a:r>
              <a:rPr lang="ja-JP" altLang="en-US" dirty="0"/>
              <a:t>ソーシャル</a:t>
            </a:r>
            <a:r>
              <a:rPr lang="en-US" altLang="ja-JP" dirty="0"/>
              <a:t>VR</a:t>
            </a:r>
            <a:r>
              <a:rPr lang="ja-JP" altLang="en-US" dirty="0"/>
              <a:t>を用いたワークショップが従来のビデオ会議システムを用いたものと比べて実世界でのワークショップに近いことが報告されています．</a:t>
            </a:r>
            <a:endParaRPr lang="en-US" altLang="ja-JP" dirty="0"/>
          </a:p>
          <a:p>
            <a:pPr marL="0" lvl="0" indent="0">
              <a:buFontTx/>
              <a:buNone/>
            </a:pPr>
            <a:endParaRPr lang="en-US" altLang="ja-JP" dirty="0"/>
          </a:p>
          <a:p>
            <a:pPr marL="0" lvl="0" indent="0">
              <a:buFontTx/>
              <a:buNone/>
            </a:pPr>
            <a:r>
              <a:rPr lang="ja-JP" altLang="en-US" dirty="0"/>
              <a:t>本報告では，バーチャル環境の設計に着目します．</a:t>
            </a:r>
            <a:endParaRPr lang="en-US" altLang="ja-JP" dirty="0"/>
          </a:p>
          <a:p>
            <a:pPr marL="0" lvl="0" indent="0">
              <a:buFontTx/>
              <a:buNone/>
            </a:pPr>
            <a:r>
              <a:rPr lang="ja-JP" altLang="en-US" dirty="0"/>
              <a:t>本研究の目的は，共有バーチャル空間上で共創ワークショップを行うために必要な機能・道具を探索することです．</a:t>
            </a: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2</a:t>
            </a:fld>
            <a:endParaRPr kumimoji="1" lang="ja-JP" altLang="en-US"/>
          </a:p>
        </p:txBody>
      </p:sp>
    </p:spTree>
    <p:extLst>
      <p:ext uri="{BB962C8B-B14F-4D97-AF65-F5344CB8AC3E}">
        <p14:creationId xmlns:p14="http://schemas.microsoft.com/office/powerpoint/2010/main" val="330139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ja-JP" altLang="en-US" dirty="0"/>
              <a:t>「</a:t>
            </a:r>
            <a:r>
              <a:rPr lang="ja-JP" altLang="en-US" sz="1000" dirty="0"/>
              <a:t>ソーシャル</a:t>
            </a:r>
            <a:r>
              <a:rPr lang="en-US" altLang="ja-JP" sz="1000" dirty="0"/>
              <a:t>VR</a:t>
            </a:r>
            <a:r>
              <a:rPr lang="ja-JP" altLang="en-US" sz="1000" dirty="0"/>
              <a:t>でワークショップがどの程度できるか探索すること．</a:t>
            </a:r>
            <a:r>
              <a:rPr lang="ja-JP" altLang="en-US" dirty="0"/>
              <a:t>」を研究の目的として，「保育の質向上のための議論を行う」ことを目的としたワークショップを行いました．</a:t>
            </a:r>
            <a:endParaRPr lang="en-US" altLang="ja-JP" dirty="0"/>
          </a:p>
          <a:p>
            <a:pPr marL="0" indent="0">
              <a:buFontTx/>
              <a:buNone/>
            </a:pPr>
            <a:endParaRPr lang="en-US" altLang="ja-JP" dirty="0"/>
          </a:p>
          <a:p>
            <a:pPr marL="0" indent="0">
              <a:buFontTx/>
              <a:buNone/>
            </a:pPr>
            <a:r>
              <a:rPr lang="ja-JP" altLang="en-US" dirty="0"/>
              <a:t>参加者は，各回において，保育士</a:t>
            </a:r>
            <a:r>
              <a:rPr lang="en-US" altLang="ja-JP" dirty="0"/>
              <a:t>2</a:t>
            </a:r>
            <a:r>
              <a:rPr lang="ja-JP" altLang="en-US" dirty="0"/>
              <a:t>名，デザイナー</a:t>
            </a:r>
            <a:r>
              <a:rPr lang="en-US" altLang="ja-JP" dirty="0"/>
              <a:t>2</a:t>
            </a:r>
            <a:r>
              <a:rPr lang="ja-JP" altLang="en-US" dirty="0"/>
              <a:t>名，研究者</a:t>
            </a:r>
            <a:r>
              <a:rPr lang="en-US" altLang="ja-JP" dirty="0"/>
              <a:t>1</a:t>
            </a:r>
            <a:r>
              <a:rPr lang="ja-JP" altLang="en-US" dirty="0"/>
              <a:t>名，サポーター</a:t>
            </a:r>
            <a:r>
              <a:rPr lang="en-US" altLang="ja-JP" dirty="0"/>
              <a:t>1</a:t>
            </a:r>
            <a:r>
              <a:rPr lang="ja-JP" altLang="en-US" dirty="0"/>
              <a:t>名，オブザーバー数名です．</a:t>
            </a:r>
            <a:endParaRPr lang="en-US" altLang="ja-JP" dirty="0"/>
          </a:p>
          <a:p>
            <a:pPr marL="0" indent="0">
              <a:buFontTx/>
              <a:buNone/>
            </a:pPr>
            <a:endParaRPr lang="en-US" altLang="ja-JP" dirty="0"/>
          </a:p>
          <a:p>
            <a:pPr marL="0" indent="0">
              <a:buFontTx/>
              <a:buNone/>
            </a:pPr>
            <a:r>
              <a:rPr lang="ja-JP" altLang="en-US" dirty="0"/>
              <a:t>ワークショップのために構成したバーチャル空間はこちらです．</a:t>
            </a:r>
            <a:endParaRPr lang="en-US" altLang="ja-JP" dirty="0"/>
          </a:p>
          <a:p>
            <a:pPr marL="0" indent="0">
              <a:buFontTx/>
              <a:buNone/>
            </a:pPr>
            <a:r>
              <a:rPr lang="ja-JP" altLang="en-US" dirty="0"/>
              <a:t>通常の保育で利用されているままの状況をスキャンした</a:t>
            </a:r>
            <a:r>
              <a:rPr lang="en-US" altLang="ja-JP" dirty="0"/>
              <a:t>【</a:t>
            </a:r>
            <a:r>
              <a:rPr lang="ja-JP" altLang="en-US" dirty="0"/>
              <a:t>現状空間</a:t>
            </a:r>
            <a:r>
              <a:rPr lang="en-US" altLang="ja-JP" dirty="0"/>
              <a:t>】</a:t>
            </a:r>
            <a:r>
              <a:rPr lang="ja-JP" altLang="en-US" dirty="0"/>
              <a:t>，取り除けるものを取り除いた</a:t>
            </a:r>
            <a:r>
              <a:rPr lang="en-US" altLang="ja-JP" dirty="0"/>
              <a:t>【</a:t>
            </a:r>
            <a:r>
              <a:rPr lang="ja-JP" altLang="en-US" dirty="0"/>
              <a:t>まっさら空間</a:t>
            </a:r>
            <a:r>
              <a:rPr lang="en-US" altLang="ja-JP" dirty="0"/>
              <a:t>】</a:t>
            </a:r>
            <a:r>
              <a:rPr lang="ja-JP" altLang="en-US" dirty="0"/>
              <a:t>を用意ました．</a:t>
            </a:r>
            <a:endParaRPr lang="en-US" altLang="ja-JP" dirty="0"/>
          </a:p>
          <a:p>
            <a:pPr marL="0" indent="0">
              <a:buFontTx/>
              <a:buNone/>
            </a:pPr>
            <a:endParaRPr lang="en-US" altLang="ja-JP" dirty="0"/>
          </a:p>
          <a:p>
            <a:pPr marL="0" indent="0">
              <a:buFontTx/>
              <a:buNone/>
            </a:pPr>
            <a:r>
              <a:rPr lang="ja-JP" altLang="en-US" dirty="0"/>
              <a:t>ワークショップにおいては，</a:t>
            </a:r>
            <a:endParaRPr lang="en-US" altLang="ja-JP" dirty="0"/>
          </a:p>
          <a:p>
            <a:pPr marL="0" indent="0">
              <a:buFontTx/>
              <a:buNone/>
            </a:pPr>
            <a:r>
              <a:rPr lang="ja-JP" altLang="en-US" dirty="0"/>
              <a:t>まず</a:t>
            </a:r>
            <a:r>
              <a:rPr lang="en-US" altLang="ja-JP" dirty="0"/>
              <a:t>【</a:t>
            </a:r>
            <a:r>
              <a:rPr lang="ja-JP" altLang="en-US" dirty="0"/>
              <a:t>現状空間</a:t>
            </a:r>
            <a:r>
              <a:rPr lang="en-US" altLang="ja-JP" dirty="0"/>
              <a:t>】</a:t>
            </a:r>
            <a:r>
              <a:rPr lang="ja-JP" altLang="en-US" dirty="0"/>
              <a:t>で保育の日常の振り返りを行い，次に</a:t>
            </a:r>
            <a:r>
              <a:rPr lang="en-US" altLang="ja-JP" dirty="0"/>
              <a:t>【</a:t>
            </a:r>
            <a:r>
              <a:rPr lang="ja-JP" altLang="en-US" dirty="0"/>
              <a:t>まっさら空間</a:t>
            </a:r>
            <a:r>
              <a:rPr lang="en-US" altLang="ja-JP" dirty="0"/>
              <a:t>】</a:t>
            </a:r>
            <a:r>
              <a:rPr lang="ja-JP" altLang="en-US" dirty="0"/>
              <a:t>でプロトタイピングを行いました．</a:t>
            </a: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3</a:t>
            </a:fld>
            <a:endParaRPr kumimoji="1" lang="ja-JP" altLang="en-US"/>
          </a:p>
        </p:txBody>
      </p:sp>
    </p:spTree>
    <p:extLst>
      <p:ext uri="{BB962C8B-B14F-4D97-AF65-F5344CB8AC3E}">
        <p14:creationId xmlns:p14="http://schemas.microsoft.com/office/powerpoint/2010/main" val="421868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indent="0">
              <a:buFontTx/>
              <a:buNone/>
            </a:pPr>
            <a:r>
              <a:rPr lang="ja-JP" altLang="en-US" dirty="0"/>
              <a:t>ワークショップに必要な機能・道具を用意するにあたって，</a:t>
            </a:r>
            <a:endParaRPr lang="en-US" altLang="ja-JP" dirty="0"/>
          </a:p>
          <a:p>
            <a:pPr marL="0" indent="0">
              <a:buFontTx/>
              <a:buNone/>
            </a:pPr>
            <a:endParaRPr lang="en-US" altLang="ja-JP" dirty="0"/>
          </a:p>
          <a:p>
            <a:pPr marL="0" indent="0">
              <a:buFontTx/>
              <a:buNone/>
            </a:pPr>
            <a:r>
              <a:rPr lang="ja-JP" altLang="en-US" dirty="0"/>
              <a:t>まずは要件の整理をしました．ワークショップでは「話の聞き取り」，「プロトタイピング」，「結果の保存」を行うため，要件は次のものが考えられます．</a:t>
            </a:r>
            <a:endParaRPr lang="en-US" altLang="ja-JP" dirty="0"/>
          </a:p>
          <a:p>
            <a:pPr marL="228600" indent="-228600">
              <a:buFont typeface="+mj-lt"/>
              <a:buAutoNum type="arabicPeriod"/>
            </a:pPr>
            <a:r>
              <a:rPr lang="ja-JP" altLang="en-US" dirty="0"/>
              <a:t>結果の保存</a:t>
            </a:r>
            <a:endParaRPr lang="en-US" altLang="ja-JP" dirty="0"/>
          </a:p>
          <a:p>
            <a:pPr marL="228600" indent="-228600">
              <a:buFont typeface="+mj-lt"/>
              <a:buAutoNum type="arabicPeriod"/>
            </a:pPr>
            <a:r>
              <a:rPr lang="ja-JP" altLang="en-US" dirty="0"/>
              <a:t>メモの記録と共有</a:t>
            </a:r>
            <a:endParaRPr lang="en-US" altLang="ja-JP" dirty="0"/>
          </a:p>
          <a:p>
            <a:pPr marL="228600" indent="-228600">
              <a:buFont typeface="+mj-lt"/>
              <a:buAutoNum type="arabicPeriod"/>
            </a:pPr>
            <a:r>
              <a:rPr lang="ja-JP" altLang="en-US" dirty="0"/>
              <a:t>バーチャル空間内でのオブジェクトの操作</a:t>
            </a:r>
            <a:endParaRPr lang="en-US" altLang="ja-JP" dirty="0"/>
          </a:p>
          <a:p>
            <a:pPr marL="0" indent="0">
              <a:buFont typeface="+mj-lt"/>
              <a:buNone/>
            </a:pPr>
            <a:r>
              <a:rPr lang="ja-JP" altLang="en-US" dirty="0"/>
              <a:t>です</a:t>
            </a:r>
            <a:endParaRPr lang="en-US" altLang="ja-JP" dirty="0"/>
          </a:p>
          <a:p>
            <a:pPr marL="0" indent="0">
              <a:buFontTx/>
              <a:buNone/>
            </a:pPr>
            <a:endParaRPr lang="en-US" altLang="ja-JP" dirty="0"/>
          </a:p>
          <a:p>
            <a:pPr marL="0" indent="0">
              <a:buFontTx/>
              <a:buNone/>
            </a:pPr>
            <a:r>
              <a:rPr lang="ja-JP" altLang="en-US" dirty="0"/>
              <a:t>この要件を元に，ソーシャル</a:t>
            </a:r>
            <a:r>
              <a:rPr lang="en-US" altLang="ja-JP" dirty="0"/>
              <a:t>VR</a:t>
            </a:r>
            <a:r>
              <a:rPr lang="ja-JP" altLang="en-US" dirty="0"/>
              <a:t>プラットフォームを選定し，</a:t>
            </a:r>
            <a:r>
              <a:rPr lang="en-US" altLang="ja-JP" dirty="0"/>
              <a:t>Neos</a:t>
            </a:r>
            <a:r>
              <a:rPr lang="ja-JP" altLang="en-US" dirty="0"/>
              <a:t>を採用しました．</a:t>
            </a:r>
            <a:endParaRPr lang="en-US" altLang="ja-JP" dirty="0"/>
          </a:p>
          <a:p>
            <a:pPr marL="0" indent="0">
              <a:buFontTx/>
              <a:buNone/>
            </a:pPr>
            <a:endParaRPr lang="en-US" altLang="ja-JP" dirty="0"/>
          </a:p>
          <a:p>
            <a:pPr marL="0" indent="0">
              <a:buFontTx/>
              <a:buNone/>
            </a:pPr>
            <a:r>
              <a:rPr lang="ja-JP" altLang="en-US" dirty="0"/>
              <a:t>この時点で要件</a:t>
            </a:r>
            <a:r>
              <a:rPr lang="en-US" altLang="ja-JP" dirty="0"/>
              <a:t>1</a:t>
            </a:r>
            <a:r>
              <a:rPr lang="ja-JP" altLang="en-US" dirty="0"/>
              <a:t>は満たされました．残りの要件から，道具・機能を用意します．</a:t>
            </a:r>
            <a:endParaRPr lang="en-US" altLang="ja-JP" dirty="0"/>
          </a:p>
          <a:p>
            <a:pPr marL="0" indent="0">
              <a:buFontTx/>
              <a:buNone/>
            </a:pP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4</a:t>
            </a:fld>
            <a:endParaRPr kumimoji="1" lang="ja-JP" altLang="en-US"/>
          </a:p>
        </p:txBody>
      </p:sp>
    </p:spTree>
    <p:extLst>
      <p:ext uri="{BB962C8B-B14F-4D97-AF65-F5344CB8AC3E}">
        <p14:creationId xmlns:p14="http://schemas.microsoft.com/office/powerpoint/2010/main" val="376953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indent="0">
              <a:buFontTx/>
              <a:buNone/>
            </a:pPr>
            <a:r>
              <a:rPr lang="ja-JP" altLang="en-US" dirty="0"/>
              <a:t>用意したものはこちらです．</a:t>
            </a:r>
            <a:endParaRPr lang="en-US" altLang="ja-JP" dirty="0"/>
          </a:p>
          <a:p>
            <a:pPr marL="0" indent="0">
              <a:buFontTx/>
              <a:buNone/>
            </a:pPr>
            <a:endParaRPr lang="en-US" altLang="ja-JP" dirty="0"/>
          </a:p>
          <a:p>
            <a:pPr marL="0" indent="0">
              <a:buFontTx/>
              <a:buNone/>
            </a:pPr>
            <a:r>
              <a:rPr lang="ja-JP" altLang="en-US" dirty="0"/>
              <a:t>素早く音声メモが取れるマイク</a:t>
            </a:r>
            <a:endParaRPr lang="en-US" altLang="ja-JP" dirty="0"/>
          </a:p>
          <a:p>
            <a:pPr marL="0" indent="0">
              <a:buFontTx/>
              <a:buNone/>
            </a:pPr>
            <a:endParaRPr lang="en-US" altLang="ja-JP" dirty="0"/>
          </a:p>
          <a:p>
            <a:pPr marL="0" indent="0">
              <a:buFontTx/>
              <a:buNone/>
            </a:pPr>
            <a:r>
              <a:rPr lang="ja-JP" altLang="en-US" dirty="0"/>
              <a:t>保育室のある部分の印象をメモするためのオブジェクト．</a:t>
            </a:r>
            <a:endParaRPr lang="en-US" altLang="ja-JP" dirty="0"/>
          </a:p>
          <a:p>
            <a:pPr marL="0" indent="0">
              <a:buFontTx/>
              <a:buNone/>
            </a:pPr>
            <a:endParaRPr lang="en-US" altLang="ja-JP" dirty="0"/>
          </a:p>
          <a:p>
            <a:pPr marL="0" indent="0">
              <a:buFontTx/>
              <a:buNone/>
            </a:pPr>
            <a:r>
              <a:rPr lang="ja-JP" altLang="en-US" dirty="0"/>
              <a:t>空間に線が引けるペン．</a:t>
            </a:r>
            <a:endParaRPr lang="en-US" altLang="ja-JP" dirty="0"/>
          </a:p>
          <a:p>
            <a:pPr marL="0" indent="0">
              <a:buFontTx/>
              <a:buNone/>
            </a:pPr>
            <a:endParaRPr lang="en-US" altLang="ja-JP" dirty="0"/>
          </a:p>
          <a:p>
            <a:pPr marL="0" indent="0">
              <a:buFontTx/>
              <a:buNone/>
            </a:pPr>
            <a:r>
              <a:rPr lang="ja-JP" altLang="en-US" dirty="0"/>
              <a:t>積み木のようにしてプロトタイピングを行うための物体</a:t>
            </a:r>
            <a:endParaRPr lang="en-US" altLang="ja-JP" dirty="0"/>
          </a:p>
          <a:p>
            <a:pPr marL="0" indent="0">
              <a:buFontTx/>
              <a:buNone/>
            </a:pPr>
            <a:r>
              <a:rPr lang="ja-JP" altLang="en-US" dirty="0"/>
              <a:t>です．</a:t>
            </a:r>
            <a:endParaRPr lang="en-US" altLang="ja-JP" dirty="0"/>
          </a:p>
          <a:p>
            <a:pPr marL="0" indent="0">
              <a:buFontTx/>
              <a:buNone/>
            </a:pPr>
            <a:endParaRPr lang="en-US" altLang="ja-JP" dirty="0"/>
          </a:p>
          <a:p>
            <a:pPr marL="0" indent="0">
              <a:buFontTx/>
              <a:buNone/>
            </a:pPr>
            <a:r>
              <a:rPr lang="ja-JP" altLang="en-US" dirty="0"/>
              <a:t>また，聞き取ったメモをプロトタイピングで使用するため，メモをコピーする機能も用意しました．</a:t>
            </a: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5</a:t>
            </a:fld>
            <a:endParaRPr kumimoji="1" lang="ja-JP" altLang="en-US"/>
          </a:p>
        </p:txBody>
      </p:sp>
    </p:spTree>
    <p:extLst>
      <p:ext uri="{BB962C8B-B14F-4D97-AF65-F5344CB8AC3E}">
        <p14:creationId xmlns:p14="http://schemas.microsoft.com/office/powerpoint/2010/main" val="86154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indent="0">
              <a:buNone/>
            </a:pPr>
            <a:r>
              <a:rPr lang="ja-JP" altLang="en-US" dirty="0"/>
              <a:t>評価は，保育士のインタビュー，ファシリテーターの振り返り，ワークショップ中のバーチャル空間の様子を撮影した映像の観察によって行いました．</a:t>
            </a:r>
            <a:endParaRPr lang="en-US" altLang="ja-JP" dirty="0"/>
          </a:p>
          <a:p>
            <a:pPr marL="0" indent="0">
              <a:buNone/>
            </a:pPr>
            <a:endParaRPr lang="en-US" altLang="ja-JP" dirty="0"/>
          </a:p>
          <a:p>
            <a:pPr marL="0" indent="0">
              <a:buNone/>
            </a:pPr>
            <a:r>
              <a:rPr lang="ja-JP" altLang="en-US" dirty="0"/>
              <a:t>得られた結果としては，保育における視界の重要性，音声メモのワークショップ中に利用することの難しさ，ファシリテーター向けの専用の道具の必要性について言及がありました．</a:t>
            </a:r>
            <a:endParaRPr lang="en-US" altLang="ja-JP" dirty="0"/>
          </a:p>
          <a:p>
            <a:pPr marL="0" indent="0">
              <a:buNone/>
            </a:pPr>
            <a:endParaRPr lang="en-US" altLang="ja-JP" dirty="0"/>
          </a:p>
          <a:p>
            <a:pPr marL="0" indent="0">
              <a:buNone/>
            </a:pPr>
            <a:r>
              <a:rPr lang="ja-JP" altLang="en-US" dirty="0"/>
              <a:t>道具については，マイク，ペン，印象のメモのための物体が，デザイナーや研究者に使われました．ほかの道具・機能はサポーターのみが使用しました．</a:t>
            </a:r>
            <a:endParaRPr lang="en-US" altLang="ja-JP" dirty="0"/>
          </a:p>
          <a:p>
            <a:pPr marL="0" indent="0">
              <a:buNone/>
            </a:pPr>
            <a:endParaRPr lang="en-US" altLang="ja-JP" dirty="0"/>
          </a:p>
          <a:p>
            <a:pPr marL="0" indent="0">
              <a:buNone/>
            </a:pPr>
            <a:r>
              <a:rPr lang="ja-JP" altLang="en-US" dirty="0"/>
              <a:t>プロトタイピングでは，デザイナーと研究者が保育士との会話をとおしてアイデアを聞き出し，</a:t>
            </a:r>
            <a:r>
              <a:rPr lang="en-US" altLang="ja-JP" dirty="0"/>
              <a:t>Neos</a:t>
            </a:r>
            <a:r>
              <a:rPr lang="ja-JP" altLang="en-US" dirty="0"/>
              <a:t>に習熟したサポーターが主に制作を行いました．</a:t>
            </a:r>
            <a:endParaRPr lang="en-US" altLang="ja-JP" dirty="0"/>
          </a:p>
          <a:p>
            <a:pPr marL="0" indent="0">
              <a:buNone/>
            </a:pPr>
            <a:r>
              <a:rPr lang="ja-JP" altLang="en-US" dirty="0"/>
              <a:t>プロトタイイピングについては，大きさや見え方が分かるという言及と，再現度が低いという言及がなされました．</a:t>
            </a: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6</a:t>
            </a:fld>
            <a:endParaRPr kumimoji="1" lang="ja-JP" altLang="en-US"/>
          </a:p>
        </p:txBody>
      </p:sp>
    </p:spTree>
    <p:extLst>
      <p:ext uri="{BB962C8B-B14F-4D97-AF65-F5344CB8AC3E}">
        <p14:creationId xmlns:p14="http://schemas.microsoft.com/office/powerpoint/2010/main" val="303661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1143000"/>
            <a:ext cx="4937125" cy="3086100"/>
          </a:xfrm>
        </p:spPr>
      </p:sp>
      <p:sp>
        <p:nvSpPr>
          <p:cNvPr id="3" name="ノート プレースホルダー 2"/>
          <p:cNvSpPr>
            <a:spLocks noGrp="1"/>
          </p:cNvSpPr>
          <p:nvPr>
            <p:ph type="body" idx="1"/>
          </p:nvPr>
        </p:nvSpPr>
        <p:spPr/>
        <p:txBody>
          <a:bodyPr/>
          <a:lstStyle/>
          <a:p>
            <a:pPr marL="0" indent="0">
              <a:buFontTx/>
              <a:buNone/>
            </a:pPr>
            <a:r>
              <a:rPr lang="ja-JP" altLang="en-US" dirty="0"/>
              <a:t>以上の結果から，</a:t>
            </a:r>
            <a:endParaRPr lang="en-US" altLang="ja-JP" dirty="0"/>
          </a:p>
          <a:p>
            <a:pPr marL="0" indent="0">
              <a:buFontTx/>
              <a:buNone/>
            </a:pPr>
            <a:endParaRPr lang="en-US" altLang="ja-JP" dirty="0"/>
          </a:p>
          <a:p>
            <a:pPr marL="0" indent="0">
              <a:buFontTx/>
              <a:buNone/>
            </a:pPr>
            <a:r>
              <a:rPr lang="ja-JP" altLang="en-US" dirty="0"/>
              <a:t>忠実な環境の再現の必要性と，道具に関する課題が明らかになりました．</a:t>
            </a:r>
            <a:endParaRPr lang="en-US" altLang="ja-JP" dirty="0"/>
          </a:p>
          <a:p>
            <a:pPr marL="0" indent="0">
              <a:buFontTx/>
              <a:buNone/>
            </a:pPr>
            <a:endParaRPr lang="en-US" altLang="ja-JP" dirty="0"/>
          </a:p>
          <a:p>
            <a:pPr marL="0" indent="0">
              <a:buFontTx/>
              <a:buNone/>
            </a:pPr>
            <a:r>
              <a:rPr lang="ja-JP" altLang="en-US" dirty="0"/>
              <a:t>また，先述した要件自体についての評価としては，</a:t>
            </a:r>
            <a:endParaRPr lang="en-US" altLang="ja-JP" dirty="0"/>
          </a:p>
          <a:p>
            <a:pPr marL="228600" indent="-228600">
              <a:buFont typeface="+mj-lt"/>
              <a:buAutoNum type="arabicPeriod"/>
            </a:pPr>
            <a:r>
              <a:rPr lang="ja-JP" altLang="en-US" dirty="0"/>
              <a:t>結果の保存については，ワークショップ後の共有を望む声がありました</a:t>
            </a:r>
            <a:endParaRPr lang="en-US" altLang="ja-JP" dirty="0"/>
          </a:p>
          <a:p>
            <a:pPr marL="228600" indent="-228600">
              <a:buFont typeface="+mj-lt"/>
              <a:buAutoNum type="arabicPeriod"/>
            </a:pPr>
            <a:r>
              <a:rPr lang="ja-JP" altLang="en-US" dirty="0"/>
              <a:t>メモの共有については評価できませんでした</a:t>
            </a:r>
            <a:endParaRPr lang="en-US" altLang="ja-JP" dirty="0"/>
          </a:p>
          <a:p>
            <a:pPr marL="228600" indent="-228600">
              <a:buFont typeface="+mj-lt"/>
              <a:buAutoNum type="arabicPeriod"/>
            </a:pPr>
            <a:r>
              <a:rPr lang="ja-JP" altLang="en-US" dirty="0"/>
              <a:t>オブジェクトの操作に関連して，</a:t>
            </a:r>
            <a:r>
              <a:rPr lang="en-US" altLang="ja-JP" dirty="0"/>
              <a:t>VR</a:t>
            </a:r>
            <a:r>
              <a:rPr lang="ja-JP" altLang="en-US" dirty="0"/>
              <a:t>環境のプロトタイピングは有効だと考えます．</a:t>
            </a:r>
            <a:endParaRPr lang="en-US" altLang="ja-JP" dirty="0"/>
          </a:p>
          <a:p>
            <a:pPr marL="228600" indent="-228600">
              <a:buFont typeface="+mj-lt"/>
              <a:buAutoNum type="arabicPeriod"/>
            </a:pPr>
            <a:endParaRPr lang="en-US" altLang="ja-JP" dirty="0"/>
          </a:p>
          <a:p>
            <a:pPr marL="0" indent="0">
              <a:buFont typeface="+mj-lt"/>
              <a:buNone/>
            </a:pPr>
            <a:r>
              <a:rPr lang="ja-JP" altLang="en-US" dirty="0"/>
              <a:t>以上で発表を終わります．ご清聴ありがとうございました．</a:t>
            </a:r>
            <a:endParaRPr lang="en-US" altLang="ja-JP" dirty="0"/>
          </a:p>
          <a:p>
            <a:pPr marL="228600" indent="-228600">
              <a:buFont typeface="+mj-lt"/>
              <a:buAutoNum type="arabicPeriod"/>
            </a:pPr>
            <a:endParaRPr lang="en-US" altLang="ja-JP" dirty="0"/>
          </a:p>
        </p:txBody>
      </p:sp>
      <p:sp>
        <p:nvSpPr>
          <p:cNvPr id="4" name="スライド番号プレースホルダー 3"/>
          <p:cNvSpPr>
            <a:spLocks noGrp="1"/>
          </p:cNvSpPr>
          <p:nvPr>
            <p:ph type="sldNum" sz="quarter" idx="5"/>
          </p:nvPr>
        </p:nvSpPr>
        <p:spPr/>
        <p:txBody>
          <a:bodyPr/>
          <a:lstStyle/>
          <a:p>
            <a:fld id="{20A0F6BB-EE22-4FF4-A6B9-C2D618DC722D}" type="slidenum">
              <a:rPr kumimoji="1" lang="ja-JP" altLang="en-US" smtClean="0"/>
              <a:t>7</a:t>
            </a:fld>
            <a:endParaRPr kumimoji="1" lang="ja-JP" altLang="en-US"/>
          </a:p>
        </p:txBody>
      </p:sp>
    </p:spTree>
    <p:extLst>
      <p:ext uri="{BB962C8B-B14F-4D97-AF65-F5344CB8AC3E}">
        <p14:creationId xmlns:p14="http://schemas.microsoft.com/office/powerpoint/2010/main" val="268926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solidFill>
                  <a:schemeClr val="tx1"/>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27E5CFA-9F1D-4BF1-A1DF-60A69EF0CFC9}"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629136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solidFill>
                  <a:schemeClr val="tx1">
                    <a:lumMod val="75000"/>
                    <a:lumOff val="25000"/>
                  </a:schemeClr>
                </a:solidFill>
              </a:defRPr>
            </a:lvl1pPr>
          </a:lstStyle>
          <a:p>
            <a:r>
              <a:rPr lang="ja-JP" altLang="en-US" dirty="0"/>
              <a:t>マスター タイトルの書式設定</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F59BE8-0A13-4ECA-8FE1-0158658CDAD0}" type="datetime1">
              <a:rPr kumimoji="1" lang="ja-JP" altLang="en-US" smtClean="0"/>
              <a:t>2023/9/12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363356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F11631-335A-4775-8542-EEEBB7B20A23}"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286142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lvl1pPr>
              <a:defRPr>
                <a:solidFill>
                  <a:schemeClr val="tx1">
                    <a:lumMod val="75000"/>
                    <a:lumOff val="25000"/>
                  </a:schemeClr>
                </a:solidFill>
              </a:defRPr>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4E95D3-DA5C-4A36-968C-264C5D4FBEFB}"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119807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sz="1600">
                <a:solidFill>
                  <a:schemeClr val="tx1">
                    <a:lumMod val="65000"/>
                    <a:lumOff val="35000"/>
                  </a:schemeClr>
                </a:solidFill>
              </a:defRPr>
            </a:lvl2pPr>
            <a:lvl3pPr>
              <a:defRPr sz="1200">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51C9DCD-3304-4C47-8507-08679ADBC6BD}"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5442533"/>
            <a:ext cx="2057400" cy="304271"/>
          </a:xfrm>
        </p:spPr>
        <p:txBody>
          <a:bodyPr/>
          <a:lstStyle/>
          <a:p>
            <a:fld id="{BDC8A3CF-851D-4764-B60A-58852F2DFA21}" type="slidenum">
              <a:rPr kumimoji="1" lang="ja-JP" altLang="en-US" smtClean="0"/>
              <a:t>‹#›</a:t>
            </a:fld>
            <a:endParaRPr kumimoji="1" lang="ja-JP" altLang="en-US" dirty="0"/>
          </a:p>
        </p:txBody>
      </p:sp>
    </p:spTree>
    <p:extLst>
      <p:ext uri="{BB962C8B-B14F-4D97-AF65-F5344CB8AC3E}">
        <p14:creationId xmlns:p14="http://schemas.microsoft.com/office/powerpoint/2010/main" val="428445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sz="1600">
                <a:solidFill>
                  <a:schemeClr val="tx1">
                    <a:lumMod val="65000"/>
                    <a:lumOff val="35000"/>
                  </a:schemeClr>
                </a:solidFill>
              </a:defRPr>
            </a:lvl2pPr>
            <a:lvl3pPr>
              <a:defRPr sz="1200">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51C9DCD-3304-4C47-8507-08679ADBC6BD}"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5442533"/>
            <a:ext cx="2057400" cy="304271"/>
          </a:xfrm>
        </p:spPr>
        <p:txBody>
          <a:bodyPr/>
          <a:lstStyle/>
          <a:p>
            <a:fld id="{BDC8A3CF-851D-4764-B60A-58852F2DFA21}" type="slidenum">
              <a:rPr kumimoji="1" lang="ja-JP" altLang="en-US" smtClean="0"/>
              <a:t>‹#›</a:t>
            </a:fld>
            <a:endParaRPr kumimoji="1" lang="ja-JP" altLang="en-US" dirty="0"/>
          </a:p>
        </p:txBody>
      </p:sp>
    </p:spTree>
    <p:extLst>
      <p:ext uri="{BB962C8B-B14F-4D97-AF65-F5344CB8AC3E}">
        <p14:creationId xmlns:p14="http://schemas.microsoft.com/office/powerpoint/2010/main" val="137867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solidFill>
                  <a:schemeClr val="tx1">
                    <a:lumMod val="75000"/>
                    <a:lumOff val="25000"/>
                  </a:schemeClr>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C01DB1A-E8B2-48F4-BA75-0984A307D5FE}" type="datetime1">
              <a:rPr kumimoji="1" lang="ja-JP" altLang="en-US" smtClean="0"/>
              <a:t>2023/9/12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318462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defRPr>
            </a:lvl1p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628650" y="1521354"/>
            <a:ext cx="3886200" cy="3626115"/>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4629150" y="1521354"/>
            <a:ext cx="3886200" cy="3626115"/>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Date Placeholder 4"/>
          <p:cNvSpPr>
            <a:spLocks noGrp="1"/>
          </p:cNvSpPr>
          <p:nvPr>
            <p:ph type="dt" sz="half" idx="10"/>
          </p:nvPr>
        </p:nvSpPr>
        <p:spPr/>
        <p:txBody>
          <a:bodyPr/>
          <a:lstStyle/>
          <a:p>
            <a:fld id="{DF76C0B7-1F9C-4DCC-910E-5887F2E886FC}" type="datetime1">
              <a:rPr kumimoji="1" lang="ja-JP" altLang="en-US" smtClean="0"/>
              <a:t>2023/9/12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360172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normAutofit/>
          </a:bodyPr>
          <a:lstStyle>
            <a:lvl1pPr>
              <a:defRPr sz="2800">
                <a:solidFill>
                  <a:schemeClr val="tx1">
                    <a:lumMod val="75000"/>
                    <a:lumOff val="25000"/>
                  </a:schemeClr>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dirty="0"/>
              <a:t>マスター テキストの書式設定</a:t>
            </a:r>
          </a:p>
        </p:txBody>
      </p:sp>
      <p:sp>
        <p:nvSpPr>
          <p:cNvPr id="4" name="Content Placeholder 3"/>
          <p:cNvSpPr>
            <a:spLocks noGrp="1"/>
          </p:cNvSpPr>
          <p:nvPr>
            <p:ph sz="half" idx="2"/>
          </p:nvPr>
        </p:nvSpPr>
        <p:spPr>
          <a:xfrm>
            <a:off x="629842" y="2087563"/>
            <a:ext cx="3868340" cy="30704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087563"/>
            <a:ext cx="3887391" cy="30704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ED15148-08E8-4E2A-9408-323E3FBD4F91}" type="datetime1">
              <a:rPr kumimoji="1" lang="ja-JP" altLang="en-US" smtClean="0"/>
              <a:t>2023/9/12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371296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lumMod val="75000"/>
                    <a:lumOff val="25000"/>
                  </a:schemeClr>
                </a:solidFill>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p:txBody>
          <a:bodyPr/>
          <a:lstStyle/>
          <a:p>
            <a:fld id="{0D398640-6886-42FE-8458-67F102E5438D}" type="datetime1">
              <a:rPr kumimoji="1" lang="ja-JP" altLang="en-US" smtClean="0"/>
              <a:t>2023/9/12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423169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5F3E0-96A7-4251-9B1C-6BBB2BFC8D1B}" type="datetime1">
              <a:rPr kumimoji="1" lang="ja-JP" altLang="en-US" smtClean="0"/>
              <a:t>2023/9/12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42134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solidFill>
                  <a:schemeClr val="tx1">
                    <a:lumMod val="75000"/>
                    <a:lumOff val="25000"/>
                  </a:schemeClr>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AA76962-9D52-4129-81E0-EDFF33717058}" type="datetime1">
              <a:rPr kumimoji="1" lang="ja-JP" altLang="en-US" smtClean="0"/>
              <a:t>2023/9/12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C8A3CF-851D-4764-B60A-58852F2DFA21}" type="slidenum">
              <a:rPr kumimoji="1" lang="ja-JP" altLang="en-US" smtClean="0"/>
              <a:t>‹#›</a:t>
            </a:fld>
            <a:endParaRPr kumimoji="1" lang="ja-JP" altLang="en-US"/>
          </a:p>
        </p:txBody>
      </p:sp>
    </p:spTree>
    <p:extLst>
      <p:ext uri="{BB962C8B-B14F-4D97-AF65-F5344CB8AC3E}">
        <p14:creationId xmlns:p14="http://schemas.microsoft.com/office/powerpoint/2010/main" val="11632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3D2C3ACF-AC56-4A50-AD1A-B3A13BCD407B}" type="datetime1">
              <a:rPr kumimoji="1" lang="ja-JP" altLang="en-US" smtClean="0"/>
              <a:t>2023/9/12</a:t>
            </a:fld>
            <a:endParaRPr kumimoji="1" lang="ja-JP" alt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895272"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DC8A3CF-851D-4764-B60A-58852F2DFA21}" type="slidenum">
              <a:rPr kumimoji="1" lang="ja-JP" altLang="en-US" smtClean="0"/>
              <a:t>‹#›</a:t>
            </a:fld>
            <a:endParaRPr kumimoji="1" lang="ja-JP" altLang="en-US" dirty="0"/>
          </a:p>
        </p:txBody>
      </p:sp>
    </p:spTree>
    <p:extLst>
      <p:ext uri="{BB962C8B-B14F-4D97-AF65-F5344CB8AC3E}">
        <p14:creationId xmlns:p14="http://schemas.microsoft.com/office/powerpoint/2010/main" val="506841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685800" rtl="0" eaLnBrk="1" latinLnBrk="0" hangingPunct="1">
        <a:lnSpc>
          <a:spcPct val="90000"/>
        </a:lnSpc>
        <a:spcBef>
          <a:spcPct val="0"/>
        </a:spcBef>
        <a:buNone/>
        <a:defRPr kumimoji="1" sz="2400" kern="1200">
          <a:solidFill>
            <a:schemeClr val="tx1">
              <a:lumMod val="75000"/>
              <a:lumOff val="2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31A49-EE94-4840-9B9F-E9A2F8809624}"/>
              </a:ext>
            </a:extLst>
          </p:cNvPr>
          <p:cNvSpPr>
            <a:spLocks noGrp="1"/>
          </p:cNvSpPr>
          <p:nvPr>
            <p:ph type="ctrTitle"/>
          </p:nvPr>
        </p:nvSpPr>
        <p:spPr/>
        <p:txBody>
          <a:bodyPr>
            <a:normAutofit/>
          </a:bodyPr>
          <a:lstStyle/>
          <a:p>
            <a:pPr algn="l"/>
            <a:r>
              <a:rPr kumimoji="1" lang="ja-JP" altLang="en-US" sz="3600" dirty="0">
                <a:solidFill>
                  <a:schemeClr val="bg1"/>
                </a:solidFill>
              </a:rPr>
              <a:t>保育園の環境改善ワークショップのための協調バーチャル環境</a:t>
            </a:r>
            <a:endParaRPr kumimoji="1" lang="en-US" altLang="ja-JP" sz="3600" dirty="0">
              <a:solidFill>
                <a:schemeClr val="bg1"/>
              </a:solidFill>
            </a:endParaRPr>
          </a:p>
        </p:txBody>
      </p:sp>
      <p:sp>
        <p:nvSpPr>
          <p:cNvPr id="3" name="字幕 2">
            <a:extLst>
              <a:ext uri="{FF2B5EF4-FFF2-40B4-BE49-F238E27FC236}">
                <a16:creationId xmlns:a16="http://schemas.microsoft.com/office/drawing/2014/main" id="{A1A1934B-B163-4769-AE69-0BA6528BD6B2}"/>
              </a:ext>
            </a:extLst>
          </p:cNvPr>
          <p:cNvSpPr>
            <a:spLocks noGrp="1"/>
          </p:cNvSpPr>
          <p:nvPr>
            <p:ph type="subTitle" idx="1"/>
          </p:nvPr>
        </p:nvSpPr>
        <p:spPr>
          <a:noFill/>
        </p:spPr>
        <p:txBody>
          <a:bodyPr>
            <a:normAutofit lnSpcReduction="10000"/>
          </a:bodyPr>
          <a:lstStyle/>
          <a:p>
            <a:endParaRPr kumimoji="1" lang="en-US" altLang="ja-JP" dirty="0">
              <a:solidFill>
                <a:schemeClr val="bg1"/>
              </a:solidFill>
            </a:endParaRPr>
          </a:p>
          <a:p>
            <a:endParaRPr kumimoji="1" lang="en-US" altLang="ja-JP" dirty="0">
              <a:solidFill>
                <a:schemeClr val="bg1"/>
              </a:solidFill>
              <a:latin typeface="+mn-ea"/>
            </a:endParaRPr>
          </a:p>
          <a:p>
            <a:r>
              <a:rPr lang="ja-JP" altLang="en-US" dirty="0">
                <a:solidFill>
                  <a:schemeClr val="bg1"/>
                </a:solidFill>
              </a:rPr>
              <a:t>東京工業大学</a:t>
            </a:r>
            <a:endParaRPr kumimoji="1" lang="en-US" altLang="ja-JP" dirty="0">
              <a:solidFill>
                <a:schemeClr val="bg1"/>
              </a:solidFill>
            </a:endParaRPr>
          </a:p>
          <a:p>
            <a:r>
              <a:rPr kumimoji="1" lang="ja-JP" altLang="en-US" dirty="0">
                <a:solidFill>
                  <a:schemeClr val="bg1"/>
                </a:solidFill>
              </a:rPr>
              <a:t>佐藤巧，長谷川晶一，田岡祐樹，中谷桃子</a:t>
            </a:r>
            <a:endParaRPr kumimoji="1" lang="en-US" altLang="ja-JP" dirty="0">
              <a:solidFill>
                <a:schemeClr val="bg1"/>
              </a:solidFill>
            </a:endParaRPr>
          </a:p>
        </p:txBody>
      </p:sp>
    </p:spTree>
    <p:extLst>
      <p:ext uri="{BB962C8B-B14F-4D97-AF65-F5344CB8AC3E}">
        <p14:creationId xmlns:p14="http://schemas.microsoft.com/office/powerpoint/2010/main" val="288357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pPr marL="0" indent="0">
              <a:buNone/>
            </a:pPr>
            <a:r>
              <a:rPr lang="ja-JP" altLang="en-US" dirty="0"/>
              <a:t>背景</a:t>
            </a:r>
            <a:endParaRPr lang="en-US" altLang="ja-JP" dirty="0"/>
          </a:p>
        </p:txBody>
      </p:sp>
      <p:sp>
        <p:nvSpPr>
          <p:cNvPr id="5" name="コンテンツ プレースホルダー 4">
            <a:extLst>
              <a:ext uri="{FF2B5EF4-FFF2-40B4-BE49-F238E27FC236}">
                <a16:creationId xmlns:a16="http://schemas.microsoft.com/office/drawing/2014/main" id="{37987650-134B-2EE2-7EF2-89342D162AC7}"/>
              </a:ext>
            </a:extLst>
          </p:cNvPr>
          <p:cNvSpPr>
            <a:spLocks noGrp="1"/>
          </p:cNvSpPr>
          <p:nvPr>
            <p:ph idx="1"/>
          </p:nvPr>
        </p:nvSpPr>
        <p:spPr/>
        <p:txBody>
          <a:bodyPr>
            <a:normAutofit/>
          </a:bodyPr>
          <a:lstStyle/>
          <a:p>
            <a:r>
              <a:rPr lang="ja-JP" altLang="en-US" sz="1600" dirty="0"/>
              <a:t>ソーシャル</a:t>
            </a:r>
            <a:r>
              <a:rPr lang="en-US" altLang="ja-JP" sz="1600" dirty="0"/>
              <a:t>VR</a:t>
            </a:r>
            <a:r>
              <a:rPr lang="ja-JP" altLang="en-US" sz="1600" dirty="0"/>
              <a:t>は，デジタルツインを用いたプロトタイピングとの親和性が高い可能性がある：</a:t>
            </a:r>
            <a:endParaRPr lang="en-US" altLang="ja-JP" sz="1600" dirty="0"/>
          </a:p>
          <a:p>
            <a:pPr lvl="1"/>
            <a:r>
              <a:rPr lang="ja-JP" altLang="en-US" dirty="0"/>
              <a:t>デジタルツインの共有が可能</a:t>
            </a:r>
            <a:endParaRPr lang="en-US" altLang="ja-JP" dirty="0"/>
          </a:p>
          <a:p>
            <a:pPr lvl="1"/>
            <a:r>
              <a:rPr lang="ja-JP" altLang="en-US" dirty="0"/>
              <a:t>バーチャル環境を実世界と同様の主観視点で見られる</a:t>
            </a:r>
            <a:endParaRPr lang="en-US" altLang="ja-JP" dirty="0"/>
          </a:p>
          <a:p>
            <a:pPr lvl="1"/>
            <a:r>
              <a:rPr lang="ja-JP" altLang="en-US" dirty="0"/>
              <a:t>オブジェクトの生成・複製・削除が容易</a:t>
            </a:r>
            <a:endParaRPr lang="en-US" altLang="ja-JP" dirty="0"/>
          </a:p>
          <a:p>
            <a:pPr lvl="1"/>
            <a:endParaRPr lang="en-US" altLang="ja-JP" dirty="0"/>
          </a:p>
          <a:p>
            <a:r>
              <a:rPr lang="ja-JP" altLang="en-US" sz="1600" dirty="0"/>
              <a:t>ソーシャル</a:t>
            </a:r>
            <a:r>
              <a:rPr lang="en-US" altLang="ja-JP" sz="1600" dirty="0"/>
              <a:t>VR</a:t>
            </a:r>
            <a:r>
              <a:rPr lang="ja-JP" altLang="en-US" sz="1600" dirty="0"/>
              <a:t>を用いたワークショップは従来のビデオ会議システムを用いたものと比べて実世界でのワークショップに近い </a:t>
            </a:r>
            <a:r>
              <a:rPr lang="en-US" altLang="ja-JP" sz="1600" i="1" dirty="0"/>
              <a:t>(</a:t>
            </a:r>
            <a:r>
              <a:rPr lang="ja-JP" altLang="en-US" sz="1600" i="1" dirty="0"/>
              <a:t>田岡ほか</a:t>
            </a:r>
            <a:r>
              <a:rPr lang="en-US" altLang="ja-JP" sz="1600" i="1" dirty="0"/>
              <a:t>,2023)</a:t>
            </a:r>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kumimoji="1" lang="ja-JP" altLang="en-US" smtClean="0"/>
              <a:t>2</a:t>
            </a:fld>
            <a:endParaRPr kumimoji="1" lang="ja-JP" altLang="en-US"/>
          </a:p>
        </p:txBody>
      </p:sp>
      <p:sp>
        <p:nvSpPr>
          <p:cNvPr id="10" name="正方形/長方形 9">
            <a:extLst>
              <a:ext uri="{FF2B5EF4-FFF2-40B4-BE49-F238E27FC236}">
                <a16:creationId xmlns:a16="http://schemas.microsoft.com/office/drawing/2014/main" id="{AA30C277-CA1B-74E4-0984-6BFBAA1D4AF0}"/>
              </a:ext>
            </a:extLst>
          </p:cNvPr>
          <p:cNvSpPr/>
          <p:nvPr/>
        </p:nvSpPr>
        <p:spPr>
          <a:xfrm>
            <a:off x="1045029" y="4672484"/>
            <a:ext cx="7289451" cy="738244"/>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CD287E68-D2CA-5ED0-9203-E2494C110279}"/>
              </a:ext>
            </a:extLst>
          </p:cNvPr>
          <p:cNvSpPr/>
          <p:nvPr/>
        </p:nvSpPr>
        <p:spPr>
          <a:xfrm>
            <a:off x="1045029" y="4119824"/>
            <a:ext cx="1266093" cy="55265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目的</a:t>
            </a:r>
          </a:p>
        </p:txBody>
      </p:sp>
      <p:sp>
        <p:nvSpPr>
          <p:cNvPr id="12" name="テキスト ボックス 11">
            <a:extLst>
              <a:ext uri="{FF2B5EF4-FFF2-40B4-BE49-F238E27FC236}">
                <a16:creationId xmlns:a16="http://schemas.microsoft.com/office/drawing/2014/main" id="{B147544E-00A7-501F-6CF6-4BE91D66D293}"/>
              </a:ext>
            </a:extLst>
          </p:cNvPr>
          <p:cNvSpPr txBox="1"/>
          <p:nvPr/>
        </p:nvSpPr>
        <p:spPr>
          <a:xfrm>
            <a:off x="1467060" y="4718440"/>
            <a:ext cx="6772590" cy="646331"/>
          </a:xfrm>
          <a:prstGeom prst="rect">
            <a:avLst/>
          </a:prstGeom>
          <a:noFill/>
        </p:spPr>
        <p:txBody>
          <a:bodyPr wrap="square" rtlCol="0">
            <a:spAutoFit/>
          </a:bodyPr>
          <a:lstStyle/>
          <a:p>
            <a:r>
              <a:rPr kumimoji="1" lang="ja-JP" altLang="en-US" dirty="0">
                <a:solidFill>
                  <a:schemeClr val="tx1">
                    <a:lumMod val="65000"/>
                    <a:lumOff val="35000"/>
                  </a:schemeClr>
                </a:solidFill>
              </a:rPr>
              <a:t>共有バーチャル空間で共創ワークショップを行うために必要な機能・道具を探索する</a:t>
            </a:r>
          </a:p>
        </p:txBody>
      </p:sp>
    </p:spTree>
    <p:extLst>
      <p:ext uri="{BB962C8B-B14F-4D97-AF65-F5344CB8AC3E}">
        <p14:creationId xmlns:p14="http://schemas.microsoft.com/office/powerpoint/2010/main" val="211842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r>
              <a:rPr lang="ja-JP" altLang="en-US" dirty="0"/>
              <a:t>ワークショップの概要</a:t>
            </a:r>
          </a:p>
        </p:txBody>
      </p:sp>
      <p:sp>
        <p:nvSpPr>
          <p:cNvPr id="3" name="コンテンツ プレースホルダー 2">
            <a:extLst>
              <a:ext uri="{FF2B5EF4-FFF2-40B4-BE49-F238E27FC236}">
                <a16:creationId xmlns:a16="http://schemas.microsoft.com/office/drawing/2014/main" id="{35EFFE70-6BAC-4AF6-AADB-911DB2755A7D}"/>
              </a:ext>
            </a:extLst>
          </p:cNvPr>
          <p:cNvSpPr>
            <a:spLocks noGrp="1"/>
          </p:cNvSpPr>
          <p:nvPr>
            <p:ph sz="half" idx="1"/>
          </p:nvPr>
        </p:nvSpPr>
        <p:spPr>
          <a:xfrm>
            <a:off x="628650" y="1521354"/>
            <a:ext cx="3886200" cy="4193646"/>
          </a:xfrm>
        </p:spPr>
        <p:txBody>
          <a:bodyPr>
            <a:normAutofit fontScale="85000" lnSpcReduction="20000"/>
          </a:bodyPr>
          <a:lstStyle/>
          <a:p>
            <a:pPr marL="0" indent="0">
              <a:buNone/>
            </a:pPr>
            <a:r>
              <a:rPr lang="ja-JP" altLang="en-US" sz="1800" dirty="0">
                <a:solidFill>
                  <a:schemeClr val="accent2"/>
                </a:solidFill>
                <a:latin typeface="+mj-ea"/>
                <a:ea typeface="+mj-ea"/>
              </a:rPr>
              <a:t>研究の目的</a:t>
            </a:r>
            <a:endParaRPr lang="en-US" altLang="ja-JP" sz="1800" dirty="0">
              <a:solidFill>
                <a:schemeClr val="accent2"/>
              </a:solidFill>
              <a:latin typeface="+mj-ea"/>
              <a:ea typeface="+mj-ea"/>
            </a:endParaRPr>
          </a:p>
          <a:p>
            <a:pPr>
              <a:lnSpc>
                <a:spcPct val="120000"/>
              </a:lnSpc>
            </a:pPr>
            <a:r>
              <a:rPr lang="ja-JP" altLang="en-US" sz="1400" dirty="0"/>
              <a:t>ソーシャル</a:t>
            </a:r>
            <a:r>
              <a:rPr lang="en-US" altLang="ja-JP" sz="1400" dirty="0"/>
              <a:t>VR</a:t>
            </a:r>
            <a:r>
              <a:rPr lang="ja-JP" altLang="en-US" sz="1400" dirty="0"/>
              <a:t>でワークショップがどの程度できるか探索すること．</a:t>
            </a:r>
            <a:endParaRPr lang="en-US" altLang="ja-JP" sz="1400" dirty="0"/>
          </a:p>
          <a:p>
            <a:endParaRPr lang="en-US" altLang="ja-JP" sz="1400" dirty="0"/>
          </a:p>
          <a:p>
            <a:pPr marL="0" indent="0">
              <a:buNone/>
            </a:pPr>
            <a:r>
              <a:rPr lang="ja-JP" altLang="en-US" sz="1800" dirty="0">
                <a:solidFill>
                  <a:schemeClr val="accent2"/>
                </a:solidFill>
                <a:latin typeface="+mj-ea"/>
                <a:ea typeface="+mj-ea"/>
              </a:rPr>
              <a:t>ワークショップの目的</a:t>
            </a:r>
            <a:endParaRPr lang="en-US" altLang="ja-JP" sz="1800" dirty="0">
              <a:solidFill>
                <a:schemeClr val="accent2"/>
              </a:solidFill>
              <a:latin typeface="+mj-ea"/>
              <a:ea typeface="+mj-ea"/>
            </a:endParaRPr>
          </a:p>
          <a:p>
            <a:r>
              <a:rPr lang="ja-JP" altLang="en-US" sz="1400" dirty="0"/>
              <a:t>保育の質向上のための議論を行うこと</a:t>
            </a:r>
            <a:endParaRPr lang="en-US" altLang="ja-JP" sz="1400" dirty="0"/>
          </a:p>
          <a:p>
            <a:endParaRPr lang="en-US" altLang="ja-JP" sz="1600" dirty="0"/>
          </a:p>
          <a:p>
            <a:pPr marL="0" indent="0">
              <a:buNone/>
            </a:pPr>
            <a:r>
              <a:rPr lang="ja-JP" altLang="en-US" sz="1800" dirty="0">
                <a:solidFill>
                  <a:schemeClr val="accent2"/>
                </a:solidFill>
                <a:latin typeface="+mj-ea"/>
                <a:ea typeface="+mj-ea"/>
              </a:rPr>
              <a:t>参加者</a:t>
            </a:r>
            <a:endParaRPr lang="en-US" altLang="ja-JP" sz="1800" dirty="0">
              <a:solidFill>
                <a:schemeClr val="accent2"/>
              </a:solidFill>
              <a:latin typeface="+mj-ea"/>
              <a:ea typeface="+mj-ea"/>
            </a:endParaRPr>
          </a:p>
          <a:p>
            <a:pPr>
              <a:lnSpc>
                <a:spcPct val="120000"/>
              </a:lnSpc>
            </a:pPr>
            <a:r>
              <a:rPr lang="ja-JP" altLang="en-US" sz="1400" dirty="0"/>
              <a:t>保育士</a:t>
            </a:r>
            <a:r>
              <a:rPr lang="en-US" altLang="ja-JP" sz="1400" dirty="0"/>
              <a:t>2</a:t>
            </a:r>
            <a:r>
              <a:rPr lang="ja-JP" altLang="en-US" sz="1400" dirty="0"/>
              <a:t>名，デザイナー</a:t>
            </a:r>
            <a:r>
              <a:rPr lang="en-US" altLang="ja-JP" sz="1400" dirty="0"/>
              <a:t>2</a:t>
            </a:r>
            <a:r>
              <a:rPr lang="ja-JP" altLang="en-US" sz="1400" dirty="0"/>
              <a:t>名，</a:t>
            </a:r>
            <a:br>
              <a:rPr lang="en-US" altLang="ja-JP" sz="1400" dirty="0"/>
            </a:br>
            <a:r>
              <a:rPr lang="ja-JP" altLang="en-US" sz="1400" dirty="0"/>
              <a:t>研究者</a:t>
            </a:r>
            <a:r>
              <a:rPr lang="en-US" altLang="ja-JP" sz="1400" dirty="0"/>
              <a:t>1</a:t>
            </a:r>
            <a:r>
              <a:rPr lang="ja-JP" altLang="en-US" sz="1400" dirty="0"/>
              <a:t>名，サポーター</a:t>
            </a:r>
            <a:r>
              <a:rPr lang="en-US" altLang="ja-JP" sz="1400" dirty="0"/>
              <a:t>1</a:t>
            </a:r>
            <a:r>
              <a:rPr lang="ja-JP" altLang="en-US" sz="1400" dirty="0"/>
              <a:t>名，</a:t>
            </a:r>
            <a:br>
              <a:rPr lang="en-US" altLang="ja-JP" sz="1400" dirty="0"/>
            </a:br>
            <a:r>
              <a:rPr lang="ja-JP" altLang="en-US" sz="1400" dirty="0"/>
              <a:t>オブザーバー数名</a:t>
            </a:r>
            <a:endParaRPr lang="en-US" altLang="ja-JP" sz="1400" dirty="0"/>
          </a:p>
          <a:p>
            <a:pPr marL="0" indent="0">
              <a:buNone/>
            </a:pPr>
            <a:r>
              <a:rPr lang="ja-JP" altLang="en-US" sz="1400" dirty="0"/>
              <a:t>（</a:t>
            </a:r>
            <a:r>
              <a:rPr lang="en-US" altLang="ja-JP" sz="1400" dirty="0"/>
              <a:t>4</a:t>
            </a:r>
            <a:r>
              <a:rPr lang="ja-JP" altLang="en-US" sz="1400" dirty="0"/>
              <a:t>回実施されたワークショップの各回において）</a:t>
            </a:r>
            <a:endParaRPr lang="en-US" altLang="ja-JP" sz="1400" dirty="0"/>
          </a:p>
          <a:p>
            <a:endParaRPr lang="en-US" altLang="ja-JP" sz="1600" dirty="0"/>
          </a:p>
          <a:p>
            <a:pPr marL="0" indent="0">
              <a:buNone/>
            </a:pPr>
            <a:r>
              <a:rPr lang="ja-JP" altLang="en-US" sz="1800" dirty="0">
                <a:solidFill>
                  <a:schemeClr val="accent2"/>
                </a:solidFill>
                <a:latin typeface="+mj-ea"/>
                <a:ea typeface="+mj-ea"/>
              </a:rPr>
              <a:t>プログラム</a:t>
            </a:r>
            <a:endParaRPr lang="en-US" altLang="ja-JP" sz="1800" dirty="0">
              <a:solidFill>
                <a:schemeClr val="accent2"/>
              </a:solidFill>
              <a:latin typeface="+mj-ea"/>
              <a:ea typeface="+mj-ea"/>
            </a:endParaRPr>
          </a:p>
          <a:p>
            <a:pPr marL="342900" indent="-342900">
              <a:lnSpc>
                <a:spcPct val="120000"/>
              </a:lnSpc>
              <a:buFont typeface="+mj-lt"/>
              <a:buAutoNum type="arabicPeriod"/>
            </a:pPr>
            <a:r>
              <a:rPr lang="en-US" altLang="ja-JP" sz="1400" dirty="0"/>
              <a:t>【</a:t>
            </a:r>
            <a:r>
              <a:rPr lang="ja-JP" altLang="en-US" sz="1400" dirty="0"/>
              <a:t>現状空間</a:t>
            </a:r>
            <a:r>
              <a:rPr lang="en-US" altLang="ja-JP" sz="1400" dirty="0"/>
              <a:t>】</a:t>
            </a:r>
            <a:r>
              <a:rPr lang="ja-JP" altLang="en-US" sz="1400" dirty="0"/>
              <a:t>で保育の日常の振り返り</a:t>
            </a:r>
            <a:endParaRPr lang="en-US" altLang="ja-JP" sz="1400" dirty="0"/>
          </a:p>
          <a:p>
            <a:pPr marL="342900" indent="-342900">
              <a:lnSpc>
                <a:spcPct val="120000"/>
              </a:lnSpc>
              <a:buFont typeface="+mj-lt"/>
              <a:buAutoNum type="arabicPeriod"/>
            </a:pPr>
            <a:r>
              <a:rPr lang="en-US" altLang="ja-JP" sz="1400" dirty="0"/>
              <a:t>【</a:t>
            </a:r>
            <a:r>
              <a:rPr lang="ja-JP" altLang="en-US" sz="1400" dirty="0"/>
              <a:t>まっさら空間</a:t>
            </a:r>
            <a:r>
              <a:rPr lang="en-US" altLang="ja-JP" sz="1400" dirty="0"/>
              <a:t>】</a:t>
            </a:r>
            <a:r>
              <a:rPr lang="ja-JP" altLang="en-US" sz="1400" dirty="0"/>
              <a:t>でプロトタイピイングと理想のジャーニー制作体験</a:t>
            </a:r>
            <a:endParaRPr lang="en-US" altLang="ja-JP" sz="1400" dirty="0"/>
          </a:p>
        </p:txBody>
      </p:sp>
      <p:sp>
        <p:nvSpPr>
          <p:cNvPr id="14" name="コンテンツ プレースホルダー 13">
            <a:extLst>
              <a:ext uri="{FF2B5EF4-FFF2-40B4-BE49-F238E27FC236}">
                <a16:creationId xmlns:a16="http://schemas.microsoft.com/office/drawing/2014/main" id="{A4EB1CEC-959D-D040-BB00-E95BDEE29DE7}"/>
              </a:ext>
            </a:extLst>
          </p:cNvPr>
          <p:cNvSpPr>
            <a:spLocks noGrp="1"/>
          </p:cNvSpPr>
          <p:nvPr>
            <p:ph sz="half" idx="2"/>
          </p:nvPr>
        </p:nvSpPr>
        <p:spPr/>
        <p:txBody>
          <a:bodyPr>
            <a:normAutofit fontScale="85000" lnSpcReduction="20000"/>
          </a:bodyPr>
          <a:lstStyle/>
          <a:p>
            <a:pPr marL="0" indent="0">
              <a:buNone/>
            </a:pPr>
            <a:r>
              <a:rPr lang="ja-JP" altLang="en-US" sz="1800" dirty="0">
                <a:solidFill>
                  <a:schemeClr val="accent2"/>
                </a:solidFill>
                <a:latin typeface="+mj-ea"/>
                <a:ea typeface="+mj-ea"/>
              </a:rPr>
              <a:t>構成したバーチャル空間</a:t>
            </a:r>
            <a:endParaRPr lang="en-US" altLang="ja-JP" sz="1400" dirty="0"/>
          </a:p>
          <a:p>
            <a:pPr>
              <a:lnSpc>
                <a:spcPct val="120000"/>
              </a:lnSpc>
            </a:pPr>
            <a:r>
              <a:rPr lang="en-US" altLang="ja-JP" sz="1400" dirty="0"/>
              <a:t>【</a:t>
            </a:r>
            <a:r>
              <a:rPr lang="ja-JP" altLang="en-US" sz="1400" dirty="0"/>
              <a:t>通常空間</a:t>
            </a:r>
            <a:r>
              <a:rPr lang="en-US" altLang="ja-JP" sz="1400" dirty="0"/>
              <a:t>】</a:t>
            </a:r>
            <a:r>
              <a:rPr lang="ja-JP" altLang="en-US" sz="1400" dirty="0"/>
              <a:t>　　：</a:t>
            </a:r>
            <a:endParaRPr lang="en-US" altLang="ja-JP" sz="1400" dirty="0"/>
          </a:p>
          <a:p>
            <a:pPr>
              <a:lnSpc>
                <a:spcPct val="120000"/>
              </a:lnSpc>
            </a:pPr>
            <a:endParaRPr lang="en-US" altLang="ja-JP" sz="1400" dirty="0"/>
          </a:p>
          <a:p>
            <a:pPr>
              <a:lnSpc>
                <a:spcPct val="120000"/>
              </a:lnSpc>
            </a:pPr>
            <a:r>
              <a:rPr lang="en-US" altLang="ja-JP" sz="1400" dirty="0"/>
              <a:t>【</a:t>
            </a:r>
            <a:r>
              <a:rPr lang="ja-JP" altLang="en-US" sz="1400" dirty="0"/>
              <a:t>まっさら空間</a:t>
            </a:r>
            <a:r>
              <a:rPr lang="en-US" altLang="ja-JP" sz="1400" dirty="0"/>
              <a:t>】</a:t>
            </a:r>
            <a:r>
              <a:rPr lang="ja-JP" altLang="en-US" sz="1400" dirty="0"/>
              <a:t>：</a:t>
            </a:r>
            <a:endParaRPr lang="en-US" altLang="ja-JP" sz="1400" dirty="0"/>
          </a:p>
          <a:p>
            <a:pPr>
              <a:lnSpc>
                <a:spcPct val="120000"/>
              </a:lnSpc>
            </a:pPr>
            <a:endParaRPr lang="en-US" altLang="ja-JP" sz="1400" dirty="0"/>
          </a:p>
          <a:p>
            <a:endParaRPr lang="ja-JP" altLang="en-US" sz="1800" dirty="0"/>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lang="ja-JP" altLang="en-US" smtClean="0"/>
              <a:pPr/>
              <a:t>3</a:t>
            </a:fld>
            <a:endParaRPr lang="ja-JP" altLang="en-US"/>
          </a:p>
        </p:txBody>
      </p:sp>
      <p:pic>
        <p:nvPicPr>
          <p:cNvPr id="16" name="図 15">
            <a:extLst>
              <a:ext uri="{FF2B5EF4-FFF2-40B4-BE49-F238E27FC236}">
                <a16:creationId xmlns:a16="http://schemas.microsoft.com/office/drawing/2014/main" id="{59A5C862-DF1B-2564-EDFB-466748B89C69}"/>
              </a:ext>
            </a:extLst>
          </p:cNvPr>
          <p:cNvPicPr>
            <a:picLocks noChangeAspect="1"/>
          </p:cNvPicPr>
          <p:nvPr/>
        </p:nvPicPr>
        <p:blipFill rotWithShape="1">
          <a:blip r:embed="rId3">
            <a:extLst>
              <a:ext uri="{28A0092B-C50C-407E-A947-70E740481C1C}">
                <a14:useLocalDpi xmlns:a14="http://schemas.microsoft.com/office/drawing/2010/main" val="0"/>
              </a:ext>
            </a:extLst>
          </a:blip>
          <a:srcRect l="50193" b="21030"/>
          <a:stretch/>
        </p:blipFill>
        <p:spPr>
          <a:xfrm>
            <a:off x="5149557" y="2986762"/>
            <a:ext cx="3258388" cy="2238700"/>
          </a:xfrm>
          <a:prstGeom prst="rect">
            <a:avLst/>
          </a:prstGeom>
        </p:spPr>
      </p:pic>
      <p:sp>
        <p:nvSpPr>
          <p:cNvPr id="18" name="テキスト ボックス 17">
            <a:extLst>
              <a:ext uri="{FF2B5EF4-FFF2-40B4-BE49-F238E27FC236}">
                <a16:creationId xmlns:a16="http://schemas.microsoft.com/office/drawing/2014/main" id="{33A947FA-5CAA-2D33-A184-14E16809B6F3}"/>
              </a:ext>
            </a:extLst>
          </p:cNvPr>
          <p:cNvSpPr txBox="1"/>
          <p:nvPr/>
        </p:nvSpPr>
        <p:spPr>
          <a:xfrm>
            <a:off x="5149556" y="5218261"/>
            <a:ext cx="3258387" cy="461665"/>
          </a:xfrm>
          <a:prstGeom prst="rect">
            <a:avLst/>
          </a:prstGeom>
          <a:noFill/>
        </p:spPr>
        <p:txBody>
          <a:bodyPr wrap="square">
            <a:spAutoFit/>
          </a:bodyPr>
          <a:lstStyle/>
          <a:p>
            <a:pPr algn="ctr"/>
            <a:r>
              <a:rPr lang="ja-JP" altLang="en-US" sz="1200" dirty="0"/>
              <a:t>ワークショップのために構成したバーチャル空間</a:t>
            </a:r>
          </a:p>
        </p:txBody>
      </p:sp>
      <p:sp>
        <p:nvSpPr>
          <p:cNvPr id="6" name="テキスト ボックス 5">
            <a:extLst>
              <a:ext uri="{FF2B5EF4-FFF2-40B4-BE49-F238E27FC236}">
                <a16:creationId xmlns:a16="http://schemas.microsoft.com/office/drawing/2014/main" id="{A1221D12-7961-E2E3-5E39-DE1A93BA6A75}"/>
              </a:ext>
            </a:extLst>
          </p:cNvPr>
          <p:cNvSpPr txBox="1"/>
          <p:nvPr/>
        </p:nvSpPr>
        <p:spPr>
          <a:xfrm>
            <a:off x="6216678" y="1801495"/>
            <a:ext cx="2531082" cy="461665"/>
          </a:xfrm>
          <a:prstGeom prst="rect">
            <a:avLst/>
          </a:prstGeom>
          <a:noFill/>
        </p:spPr>
        <p:txBody>
          <a:bodyPr wrap="square" rtlCol="0">
            <a:spAutoFit/>
          </a:bodyPr>
          <a:lstStyle/>
          <a:p>
            <a:r>
              <a:rPr lang="ja-JP" altLang="en-US" sz="1200" dirty="0">
                <a:solidFill>
                  <a:schemeClr val="tx1">
                    <a:lumMod val="75000"/>
                    <a:lumOff val="25000"/>
                  </a:schemeClr>
                </a:solidFill>
              </a:rPr>
              <a:t>通常の保育で利用されているままの状況をスキャンした部屋</a:t>
            </a:r>
            <a:endParaRPr kumimoji="1" lang="ja-JP" altLang="en-US" sz="1200" dirty="0">
              <a:solidFill>
                <a:schemeClr val="tx1">
                  <a:lumMod val="75000"/>
                  <a:lumOff val="25000"/>
                </a:schemeClr>
              </a:solidFill>
            </a:endParaRPr>
          </a:p>
        </p:txBody>
      </p:sp>
      <p:sp>
        <p:nvSpPr>
          <p:cNvPr id="8" name="テキスト ボックス 7">
            <a:extLst>
              <a:ext uri="{FF2B5EF4-FFF2-40B4-BE49-F238E27FC236}">
                <a16:creationId xmlns:a16="http://schemas.microsoft.com/office/drawing/2014/main" id="{692CB7A3-DB49-8031-DC6C-B8349E0B88A1}"/>
              </a:ext>
            </a:extLst>
          </p:cNvPr>
          <p:cNvSpPr txBox="1"/>
          <p:nvPr/>
        </p:nvSpPr>
        <p:spPr>
          <a:xfrm>
            <a:off x="6216678" y="2375607"/>
            <a:ext cx="2412972" cy="461665"/>
          </a:xfrm>
          <a:prstGeom prst="rect">
            <a:avLst/>
          </a:prstGeom>
          <a:noFill/>
        </p:spPr>
        <p:txBody>
          <a:bodyPr wrap="square">
            <a:spAutoFit/>
          </a:bodyPr>
          <a:lstStyle/>
          <a:p>
            <a:r>
              <a:rPr lang="ja-JP" altLang="en-US" sz="1200" dirty="0">
                <a:solidFill>
                  <a:schemeClr val="tx1">
                    <a:lumMod val="75000"/>
                    <a:lumOff val="25000"/>
                  </a:schemeClr>
                </a:solidFill>
              </a:rPr>
              <a:t>取り除ける什器類を取り除いてスキャンした部屋</a:t>
            </a:r>
          </a:p>
        </p:txBody>
      </p:sp>
    </p:spTree>
    <p:extLst>
      <p:ext uri="{BB962C8B-B14F-4D97-AF65-F5344CB8AC3E}">
        <p14:creationId xmlns:p14="http://schemas.microsoft.com/office/powerpoint/2010/main" val="362294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r>
              <a:rPr kumimoji="1" lang="ja-JP" altLang="en-US" dirty="0"/>
              <a:t>バーチャル環境の構築</a:t>
            </a:r>
          </a:p>
        </p:txBody>
      </p:sp>
      <p:sp>
        <p:nvSpPr>
          <p:cNvPr id="3" name="コンテンツ プレースホルダー 2">
            <a:extLst>
              <a:ext uri="{FF2B5EF4-FFF2-40B4-BE49-F238E27FC236}">
                <a16:creationId xmlns:a16="http://schemas.microsoft.com/office/drawing/2014/main" id="{35EFFE70-6BAC-4AF6-AADB-911DB2755A7D}"/>
              </a:ext>
            </a:extLst>
          </p:cNvPr>
          <p:cNvSpPr>
            <a:spLocks noGrp="1"/>
          </p:cNvSpPr>
          <p:nvPr>
            <p:ph sz="half" idx="1"/>
          </p:nvPr>
        </p:nvSpPr>
        <p:spPr>
          <a:xfrm>
            <a:off x="628650" y="1521354"/>
            <a:ext cx="3886200" cy="4079876"/>
          </a:xfrm>
        </p:spPr>
        <p:txBody>
          <a:bodyPr>
            <a:normAutofit/>
          </a:bodyPr>
          <a:lstStyle/>
          <a:p>
            <a:pPr marL="0" indent="0">
              <a:buNone/>
            </a:pPr>
            <a:r>
              <a:rPr lang="ja-JP" altLang="en-US" dirty="0">
                <a:solidFill>
                  <a:schemeClr val="accent2"/>
                </a:solidFill>
                <a:latin typeface="+mj-ea"/>
                <a:ea typeface="+mj-ea"/>
              </a:rPr>
              <a:t>要件</a:t>
            </a:r>
            <a:endParaRPr lang="en-US" altLang="ja-JP" dirty="0">
              <a:solidFill>
                <a:schemeClr val="accent2"/>
              </a:solidFill>
              <a:latin typeface="+mj-ea"/>
              <a:ea typeface="+mj-ea"/>
            </a:endParaRPr>
          </a:p>
          <a:p>
            <a:pPr marL="0" indent="0">
              <a:buNone/>
            </a:pPr>
            <a:endParaRPr lang="en-US" altLang="ja-JP" sz="1600" dirty="0">
              <a:solidFill>
                <a:schemeClr val="tx1">
                  <a:lumMod val="75000"/>
                  <a:lumOff val="25000"/>
                </a:schemeClr>
              </a:solidFill>
              <a:latin typeface="+mn-ea"/>
            </a:endParaRPr>
          </a:p>
          <a:p>
            <a:pPr marL="342900" indent="-342900">
              <a:buFont typeface="+mj-lt"/>
              <a:buAutoNum type="arabicPeriod"/>
            </a:pPr>
            <a:r>
              <a:rPr lang="ja-JP" altLang="en-US" sz="1600" dirty="0">
                <a:latin typeface="+mn-ea"/>
              </a:rPr>
              <a:t>結果を保存できる</a:t>
            </a:r>
            <a:endParaRPr lang="en-US" altLang="ja-JP" sz="1600" dirty="0">
              <a:latin typeface="+mn-ea"/>
            </a:endParaRPr>
          </a:p>
          <a:p>
            <a:pPr marL="342900" indent="-342900">
              <a:buFont typeface="+mj-lt"/>
              <a:buAutoNum type="arabicPeriod"/>
            </a:pPr>
            <a:endParaRPr lang="en-US" altLang="ja-JP" sz="1600" dirty="0">
              <a:latin typeface="+mn-ea"/>
            </a:endParaRPr>
          </a:p>
          <a:p>
            <a:pPr marL="342900" indent="-342900">
              <a:buFont typeface="+mj-lt"/>
              <a:buAutoNum type="arabicPeriod"/>
            </a:pPr>
            <a:r>
              <a:rPr lang="ja-JP" altLang="en-US" sz="1600" dirty="0">
                <a:latin typeface="+mn-ea"/>
              </a:rPr>
              <a:t>メモの記録と共有ができる</a:t>
            </a:r>
            <a:endParaRPr lang="en-US" altLang="ja-JP" sz="1600" dirty="0">
              <a:latin typeface="+mn-ea"/>
            </a:endParaRPr>
          </a:p>
          <a:p>
            <a:pPr marL="342900" indent="-342900">
              <a:buFont typeface="+mj-lt"/>
              <a:buAutoNum type="arabicPeriod"/>
            </a:pPr>
            <a:endParaRPr lang="en-US" altLang="ja-JP" sz="1600" dirty="0">
              <a:latin typeface="+mn-ea"/>
            </a:endParaRPr>
          </a:p>
          <a:p>
            <a:pPr marL="342900" indent="-342900">
              <a:buFont typeface="+mj-lt"/>
              <a:buAutoNum type="arabicPeriod"/>
            </a:pPr>
            <a:r>
              <a:rPr lang="en-US" altLang="ja-JP" sz="1600" dirty="0">
                <a:latin typeface="+mn-ea"/>
              </a:rPr>
              <a:t>3DCG</a:t>
            </a:r>
            <a:r>
              <a:rPr lang="ja-JP" altLang="en-US" sz="1600" dirty="0">
                <a:latin typeface="+mn-ea"/>
              </a:rPr>
              <a:t>オブジェクトの生成・削除・変形がバーチャル空間内でできる</a:t>
            </a:r>
            <a:endParaRPr lang="en-US" altLang="ja-JP" sz="1600" dirty="0">
              <a:latin typeface="+mn-ea"/>
            </a:endParaRPr>
          </a:p>
          <a:p>
            <a:pPr marL="0" indent="0">
              <a:buNone/>
            </a:pPr>
            <a:endParaRPr lang="en-US" altLang="ja-JP" sz="1800" dirty="0">
              <a:solidFill>
                <a:schemeClr val="accent2"/>
              </a:solidFill>
              <a:latin typeface="+mj-ea"/>
              <a:ea typeface="+mj-ea"/>
            </a:endParaRPr>
          </a:p>
        </p:txBody>
      </p:sp>
      <p:sp>
        <p:nvSpPr>
          <p:cNvPr id="5" name="コンテンツ プレースホルダー 4">
            <a:extLst>
              <a:ext uri="{FF2B5EF4-FFF2-40B4-BE49-F238E27FC236}">
                <a16:creationId xmlns:a16="http://schemas.microsoft.com/office/drawing/2014/main" id="{F04BBED6-8BA6-2BB3-AC8B-93C2D327D285}"/>
              </a:ext>
            </a:extLst>
          </p:cNvPr>
          <p:cNvSpPr>
            <a:spLocks noGrp="1"/>
          </p:cNvSpPr>
          <p:nvPr>
            <p:ph sz="half" idx="2"/>
          </p:nvPr>
        </p:nvSpPr>
        <p:spPr/>
        <p:txBody>
          <a:bodyPr/>
          <a:lstStyle/>
          <a:p>
            <a:pPr marL="0" indent="0">
              <a:buNone/>
            </a:pPr>
            <a:r>
              <a:rPr lang="ja-JP" altLang="en-US" sz="1800" dirty="0">
                <a:solidFill>
                  <a:schemeClr val="accent2"/>
                </a:solidFill>
                <a:latin typeface="+mj-ea"/>
                <a:ea typeface="+mj-ea"/>
              </a:rPr>
              <a:t>ソーシャル</a:t>
            </a:r>
            <a:r>
              <a:rPr lang="en-US" altLang="ja-JP" sz="1800" dirty="0">
                <a:solidFill>
                  <a:schemeClr val="accent2"/>
                </a:solidFill>
                <a:latin typeface="+mj-ea"/>
                <a:ea typeface="+mj-ea"/>
              </a:rPr>
              <a:t>VR</a:t>
            </a:r>
            <a:r>
              <a:rPr lang="ja-JP" altLang="en-US" sz="1800" dirty="0">
                <a:solidFill>
                  <a:schemeClr val="accent2"/>
                </a:solidFill>
                <a:latin typeface="+mj-ea"/>
                <a:ea typeface="+mj-ea"/>
              </a:rPr>
              <a:t>プラットフォームの選定</a:t>
            </a:r>
            <a:endParaRPr lang="en-US" altLang="ja-JP" sz="1800" dirty="0">
              <a:solidFill>
                <a:schemeClr val="accent2"/>
              </a:solidFill>
              <a:latin typeface="+mj-ea"/>
              <a:ea typeface="+mj-ea"/>
            </a:endParaRPr>
          </a:p>
          <a:p>
            <a:pPr marL="0" indent="0">
              <a:buNone/>
            </a:pPr>
            <a:r>
              <a:rPr lang="en-US" altLang="ja-JP" sz="1600" dirty="0">
                <a:solidFill>
                  <a:schemeClr val="tx1">
                    <a:lumMod val="75000"/>
                    <a:lumOff val="25000"/>
                  </a:schemeClr>
                </a:solidFill>
                <a:latin typeface="+mj-lt"/>
              </a:rPr>
              <a:t>Neos</a:t>
            </a:r>
            <a:r>
              <a:rPr lang="ja-JP" altLang="en-US" sz="1600" dirty="0">
                <a:solidFill>
                  <a:schemeClr val="tx1">
                    <a:lumMod val="75000"/>
                    <a:lumOff val="25000"/>
                  </a:schemeClr>
                </a:solidFill>
                <a:latin typeface="+mj-lt"/>
              </a:rPr>
              <a:t>を採用した</a:t>
            </a:r>
            <a:endParaRPr lang="en-US" altLang="ja-JP" sz="1600" dirty="0">
              <a:solidFill>
                <a:schemeClr val="tx1">
                  <a:lumMod val="75000"/>
                  <a:lumOff val="25000"/>
                </a:schemeClr>
              </a:solidFill>
              <a:latin typeface="+mj-lt"/>
            </a:endParaRPr>
          </a:p>
          <a:p>
            <a:pPr marL="0" indent="0">
              <a:buNone/>
            </a:pPr>
            <a:endParaRPr lang="ja-JP" altLang="en-US" sz="1600" dirty="0"/>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kumimoji="1" lang="ja-JP" altLang="en-US" smtClean="0"/>
              <a:t>4</a:t>
            </a:fld>
            <a:endParaRPr kumimoji="1" lang="ja-JP" altLang="en-US"/>
          </a:p>
        </p:txBody>
      </p:sp>
      <p:graphicFrame>
        <p:nvGraphicFramePr>
          <p:cNvPr id="17" name="表 17">
            <a:extLst>
              <a:ext uri="{FF2B5EF4-FFF2-40B4-BE49-F238E27FC236}">
                <a16:creationId xmlns:a16="http://schemas.microsoft.com/office/drawing/2014/main" id="{9DCF6AFE-79AF-10AB-4E82-260B22D61BA4}"/>
              </a:ext>
            </a:extLst>
          </p:cNvPr>
          <p:cNvGraphicFramePr>
            <a:graphicFrameLocks noGrp="1"/>
          </p:cNvGraphicFramePr>
          <p:nvPr>
            <p:extLst>
              <p:ext uri="{D42A27DB-BD31-4B8C-83A1-F6EECF244321}">
                <p14:modId xmlns:p14="http://schemas.microsoft.com/office/powerpoint/2010/main" val="1172690711"/>
              </p:ext>
            </p:extLst>
          </p:nvPr>
        </p:nvGraphicFramePr>
        <p:xfrm>
          <a:off x="4466920" y="2857500"/>
          <a:ext cx="4485752" cy="2357120"/>
        </p:xfrm>
        <a:graphic>
          <a:graphicData uri="http://schemas.openxmlformats.org/drawingml/2006/table">
            <a:tbl>
              <a:tblPr firstRow="1" bandRow="1">
                <a:tableStyleId>{21E4AEA4-8DFA-4A89-87EB-49C32662AFE0}</a:tableStyleId>
              </a:tblPr>
              <a:tblGrid>
                <a:gridCol w="1121438">
                  <a:extLst>
                    <a:ext uri="{9D8B030D-6E8A-4147-A177-3AD203B41FA5}">
                      <a16:colId xmlns:a16="http://schemas.microsoft.com/office/drawing/2014/main" val="3067100860"/>
                    </a:ext>
                  </a:extLst>
                </a:gridCol>
                <a:gridCol w="1121438">
                  <a:extLst>
                    <a:ext uri="{9D8B030D-6E8A-4147-A177-3AD203B41FA5}">
                      <a16:colId xmlns:a16="http://schemas.microsoft.com/office/drawing/2014/main" val="194471557"/>
                    </a:ext>
                  </a:extLst>
                </a:gridCol>
                <a:gridCol w="1121438">
                  <a:extLst>
                    <a:ext uri="{9D8B030D-6E8A-4147-A177-3AD203B41FA5}">
                      <a16:colId xmlns:a16="http://schemas.microsoft.com/office/drawing/2014/main" val="1737468573"/>
                    </a:ext>
                  </a:extLst>
                </a:gridCol>
                <a:gridCol w="1121438">
                  <a:extLst>
                    <a:ext uri="{9D8B030D-6E8A-4147-A177-3AD203B41FA5}">
                      <a16:colId xmlns:a16="http://schemas.microsoft.com/office/drawing/2014/main" val="69567494"/>
                    </a:ext>
                  </a:extLst>
                </a:gridCol>
              </a:tblGrid>
              <a:tr h="370840">
                <a:tc>
                  <a:txBody>
                    <a:bodyPr/>
                    <a:lstStyle/>
                    <a:p>
                      <a:pPr algn="ctr"/>
                      <a:endParaRPr kumimoji="1" lang="ja-JP" altLang="en-US" dirty="0"/>
                    </a:p>
                  </a:txBody>
                  <a:tcPr anchor="ctr"/>
                </a:tc>
                <a:tc>
                  <a:txBody>
                    <a:bodyPr/>
                    <a:lstStyle/>
                    <a:p>
                      <a:pPr algn="ctr"/>
                      <a:r>
                        <a:rPr kumimoji="1" lang="ja-JP" altLang="en-US" dirty="0"/>
                        <a:t>要件</a:t>
                      </a:r>
                      <a:r>
                        <a:rPr kumimoji="1" lang="en-US" altLang="ja-JP" dirty="0"/>
                        <a:t>1</a:t>
                      </a:r>
                      <a:endParaRPr kumimoji="1" lang="ja-JP" altLang="en-US" dirty="0"/>
                    </a:p>
                  </a:txBody>
                  <a:tcPr anchor="ctr"/>
                </a:tc>
                <a:tc>
                  <a:txBody>
                    <a:bodyPr/>
                    <a:lstStyle/>
                    <a:p>
                      <a:pPr algn="ctr"/>
                      <a:r>
                        <a:rPr kumimoji="1" lang="ja-JP" altLang="en-US" dirty="0"/>
                        <a:t>要件</a:t>
                      </a:r>
                      <a:r>
                        <a:rPr kumimoji="1" lang="en-US" altLang="ja-JP" dirty="0"/>
                        <a:t>2</a:t>
                      </a:r>
                      <a:endParaRPr kumimoji="1" lang="ja-JP" altLang="en-US" dirty="0"/>
                    </a:p>
                  </a:txBody>
                  <a:tcPr anchor="ctr"/>
                </a:tc>
                <a:tc>
                  <a:txBody>
                    <a:bodyPr/>
                    <a:lstStyle/>
                    <a:p>
                      <a:pPr algn="ctr"/>
                      <a:r>
                        <a:rPr kumimoji="1" lang="ja-JP" altLang="en-US" dirty="0"/>
                        <a:t>要件</a:t>
                      </a:r>
                      <a:r>
                        <a:rPr kumimoji="1" lang="en-US" altLang="ja-JP" dirty="0"/>
                        <a:t>3</a:t>
                      </a:r>
                      <a:endParaRPr kumimoji="1" lang="ja-JP" altLang="en-US" dirty="0"/>
                    </a:p>
                  </a:txBody>
                  <a:tcPr anchor="ctr"/>
                </a:tc>
                <a:extLst>
                  <a:ext uri="{0D108BD9-81ED-4DB2-BD59-A6C34878D82A}">
                    <a16:rowId xmlns:a16="http://schemas.microsoft.com/office/drawing/2014/main" val="3849963540"/>
                  </a:ext>
                </a:extLst>
              </a:tr>
              <a:tr h="370840">
                <a:tc>
                  <a:txBody>
                    <a:bodyPr/>
                    <a:lstStyle/>
                    <a:p>
                      <a:pPr algn="ctr"/>
                      <a:r>
                        <a:rPr kumimoji="1" lang="en-US" altLang="ja-JP" dirty="0" err="1"/>
                        <a:t>VRChat</a:t>
                      </a:r>
                      <a:endParaRPr kumimoji="1" lang="ja-JP" altLang="en-US" dirty="0"/>
                    </a:p>
                  </a:txBody>
                  <a:tcPr anchor="ctr"/>
                </a:tc>
                <a:tc>
                  <a:txBody>
                    <a:bodyPr/>
                    <a:lstStyle/>
                    <a:p>
                      <a:pPr algn="ctr"/>
                      <a:r>
                        <a:rPr kumimoji="1" lang="en-US" altLang="ja-JP" dirty="0"/>
                        <a:t>×</a:t>
                      </a:r>
                      <a:endParaRPr kumimoji="1" lang="ja-JP" altLang="en-US" dirty="0"/>
                    </a:p>
                  </a:txBody>
                  <a:tcPr anchor="ctr"/>
                </a:tc>
                <a:tc>
                  <a:txBody>
                    <a:bodyPr/>
                    <a:lstStyle/>
                    <a:p>
                      <a:pPr algn="ctr"/>
                      <a:r>
                        <a:rPr kumimoji="1" lang="en-US" altLang="ja-JP" dirty="0"/>
                        <a:t>×</a:t>
                      </a:r>
                      <a:endParaRPr kumimoji="1" lang="ja-JP" altLang="en-US" dirty="0"/>
                    </a:p>
                  </a:txBody>
                  <a:tcPr anchor="ctr"/>
                </a:tc>
                <a:tc>
                  <a:txBody>
                    <a:bodyPr/>
                    <a:lstStyle/>
                    <a:p>
                      <a:pPr algn="ctr"/>
                      <a:r>
                        <a:rPr kumimoji="1" lang="en-US" altLang="ja-JP" dirty="0"/>
                        <a:t>×</a:t>
                      </a:r>
                      <a:endParaRPr kumimoji="1" lang="ja-JP" altLang="en-US" dirty="0"/>
                    </a:p>
                  </a:txBody>
                  <a:tcPr anchor="ctr"/>
                </a:tc>
                <a:extLst>
                  <a:ext uri="{0D108BD9-81ED-4DB2-BD59-A6C34878D82A}">
                    <a16:rowId xmlns:a16="http://schemas.microsoft.com/office/drawing/2014/main" val="359026908"/>
                  </a:ext>
                </a:extLst>
              </a:tr>
              <a:tr h="370840">
                <a:tc>
                  <a:txBody>
                    <a:bodyPr/>
                    <a:lstStyle/>
                    <a:p>
                      <a:pPr algn="ctr"/>
                      <a:r>
                        <a:rPr kumimoji="1" lang="en-US" altLang="ja-JP" dirty="0"/>
                        <a:t>Cluster</a:t>
                      </a:r>
                      <a:endParaRPr kumimoji="1" lang="ja-JP" altLang="en-US" dirty="0"/>
                    </a:p>
                  </a:txBody>
                  <a:tcPr anchor="ctr"/>
                </a:tc>
                <a:tc>
                  <a:txBody>
                    <a:bodyPr/>
                    <a:lstStyle/>
                    <a:p>
                      <a:pPr algn="ctr"/>
                      <a:r>
                        <a:rPr kumimoji="1" lang="en-US" altLang="ja-JP" dirty="0"/>
                        <a:t>×</a:t>
                      </a:r>
                      <a:endParaRPr kumimoji="1" lang="ja-JP" altLang="en-US" dirty="0"/>
                    </a:p>
                  </a:txBody>
                  <a:tcPr anchor="ctr"/>
                </a:tc>
                <a:tc>
                  <a:txBody>
                    <a:bodyPr/>
                    <a:lstStyle/>
                    <a:p>
                      <a:pPr algn="ctr"/>
                      <a:r>
                        <a:rPr kumimoji="1" lang="en-US" altLang="ja-JP" dirty="0"/>
                        <a:t>×</a:t>
                      </a:r>
                      <a:endParaRPr kumimoji="1" lang="ja-JP" altLang="en-US" dirty="0"/>
                    </a:p>
                  </a:txBody>
                  <a:tcPr anchor="ctr"/>
                </a:tc>
                <a:tc>
                  <a:txBody>
                    <a:bodyPr/>
                    <a:lstStyle/>
                    <a:p>
                      <a:pPr algn="ctr"/>
                      <a:r>
                        <a:rPr kumimoji="1" lang="en-US" altLang="ja-JP" dirty="0"/>
                        <a:t>×</a:t>
                      </a:r>
                      <a:endParaRPr kumimoji="1" lang="ja-JP" altLang="en-US" dirty="0"/>
                    </a:p>
                  </a:txBody>
                  <a:tcPr anchor="ctr"/>
                </a:tc>
                <a:extLst>
                  <a:ext uri="{0D108BD9-81ED-4DB2-BD59-A6C34878D82A}">
                    <a16:rowId xmlns:a16="http://schemas.microsoft.com/office/drawing/2014/main" val="2283646591"/>
                  </a:ext>
                </a:extLst>
              </a:tr>
              <a:tr h="370840">
                <a:tc>
                  <a:txBody>
                    <a:bodyPr/>
                    <a:lstStyle/>
                    <a:p>
                      <a:pPr algn="ctr"/>
                      <a:r>
                        <a:rPr kumimoji="1" lang="en-US" altLang="ja-JP" dirty="0"/>
                        <a:t>Hubs</a:t>
                      </a:r>
                      <a:endParaRPr kumimoji="1" lang="ja-JP" altLang="en-US" dirty="0"/>
                    </a:p>
                  </a:txBody>
                  <a:tcPr anchor="ctr"/>
                </a:tc>
                <a:tc>
                  <a:txBody>
                    <a:bodyPr/>
                    <a:lstStyle/>
                    <a:p>
                      <a:pPr algn="ctr"/>
                      <a:r>
                        <a:rPr kumimoji="1" lang="en-US" altLang="ja-JP" dirty="0"/>
                        <a:t>×</a:t>
                      </a:r>
                      <a:endParaRPr kumimoji="1" lang="ja-JP" altLang="en-US" dirty="0"/>
                    </a:p>
                  </a:txBody>
                  <a:tcPr anchor="ctr"/>
                </a:tc>
                <a:tc>
                  <a:txBody>
                    <a:bodyPr/>
                    <a:lstStyle/>
                    <a:p>
                      <a:pPr algn="ctr"/>
                      <a:r>
                        <a:rPr kumimoji="1" lang="ja-JP" altLang="en-US" dirty="0"/>
                        <a:t>〇</a:t>
                      </a:r>
                    </a:p>
                  </a:txBody>
                  <a:tcPr anchor="ctr"/>
                </a:tc>
                <a:tc>
                  <a:txBody>
                    <a:bodyPr/>
                    <a:lstStyle/>
                    <a:p>
                      <a:pPr algn="ctr"/>
                      <a:r>
                        <a:rPr kumimoji="1" lang="en-US" altLang="ja-JP" dirty="0"/>
                        <a:t>×</a:t>
                      </a:r>
                      <a:endParaRPr kumimoji="1" lang="ja-JP" altLang="en-US" dirty="0"/>
                    </a:p>
                  </a:txBody>
                  <a:tcPr anchor="ctr"/>
                </a:tc>
                <a:extLst>
                  <a:ext uri="{0D108BD9-81ED-4DB2-BD59-A6C34878D82A}">
                    <a16:rowId xmlns:a16="http://schemas.microsoft.com/office/drawing/2014/main" val="3130929317"/>
                  </a:ext>
                </a:extLst>
              </a:tr>
              <a:tr h="370840">
                <a:tc>
                  <a:txBody>
                    <a:bodyPr/>
                    <a:lstStyle/>
                    <a:p>
                      <a:pPr algn="ctr"/>
                      <a:r>
                        <a:rPr kumimoji="1" lang="en-US" altLang="ja-JP" dirty="0"/>
                        <a:t>Neos</a:t>
                      </a:r>
                      <a:endParaRPr kumimoji="1" lang="ja-JP" altLang="en-US" dirty="0"/>
                    </a:p>
                  </a:txBody>
                  <a:tcPr anchor="ctr"/>
                </a:tc>
                <a:tc>
                  <a:txBody>
                    <a:bodyPr/>
                    <a:lstStyle/>
                    <a:p>
                      <a:pPr algn="ctr"/>
                      <a:r>
                        <a:rPr kumimoji="1" lang="ja-JP" altLang="en-US" dirty="0"/>
                        <a:t>〇</a:t>
                      </a:r>
                    </a:p>
                  </a:txBody>
                  <a:tcPr anchor="ctr"/>
                </a:tc>
                <a:tc>
                  <a:txBody>
                    <a:bodyPr/>
                    <a:lstStyle/>
                    <a:p>
                      <a:pPr algn="ctr"/>
                      <a:r>
                        <a:rPr kumimoji="1" lang="ja-JP" altLang="en-US" dirty="0"/>
                        <a:t>〇</a:t>
                      </a:r>
                    </a:p>
                  </a:txBody>
                  <a:tcPr anchor="ctr"/>
                </a:tc>
                <a:tc>
                  <a:txBody>
                    <a:bodyPr/>
                    <a:lstStyle/>
                    <a:p>
                      <a:pPr algn="ctr"/>
                      <a:r>
                        <a:rPr kumimoji="1" lang="ja-JP" altLang="en-US" dirty="0"/>
                        <a:t>〇</a:t>
                      </a:r>
                    </a:p>
                  </a:txBody>
                  <a:tcPr anchor="ctr"/>
                </a:tc>
                <a:extLst>
                  <a:ext uri="{0D108BD9-81ED-4DB2-BD59-A6C34878D82A}">
                    <a16:rowId xmlns:a16="http://schemas.microsoft.com/office/drawing/2014/main" val="3851890166"/>
                  </a:ext>
                </a:extLst>
              </a:tr>
              <a:tr h="370840">
                <a:tc>
                  <a:txBody>
                    <a:bodyPr/>
                    <a:lstStyle/>
                    <a:p>
                      <a:pPr algn="ctr"/>
                      <a:r>
                        <a:rPr kumimoji="1" lang="ja-JP" altLang="en-US" dirty="0"/>
                        <a:t>バーチャルキャスト</a:t>
                      </a:r>
                    </a:p>
                  </a:txBody>
                  <a:tcPr anchor="ctr"/>
                </a:tc>
                <a:tc>
                  <a:txBody>
                    <a:bodyPr/>
                    <a:lstStyle/>
                    <a:p>
                      <a:pPr algn="ctr"/>
                      <a:r>
                        <a:rPr kumimoji="1" lang="ja-JP" altLang="en-US" dirty="0"/>
                        <a:t>〇</a:t>
                      </a:r>
                    </a:p>
                  </a:txBody>
                  <a:tcPr anchor="ctr"/>
                </a:tc>
                <a:tc>
                  <a:txBody>
                    <a:bodyPr/>
                    <a:lstStyle/>
                    <a:p>
                      <a:pPr algn="ctr"/>
                      <a:r>
                        <a:rPr kumimoji="1" lang="ja-JP" altLang="en-US" dirty="0"/>
                        <a:t>〇</a:t>
                      </a:r>
                    </a:p>
                  </a:txBody>
                  <a:tcPr anchor="ctr"/>
                </a:tc>
                <a:tc>
                  <a:txBody>
                    <a:bodyPr/>
                    <a:lstStyle/>
                    <a:p>
                      <a:pPr algn="ctr"/>
                      <a:r>
                        <a:rPr kumimoji="1" lang="en-US" altLang="ja-JP" dirty="0"/>
                        <a:t>×</a:t>
                      </a:r>
                      <a:endParaRPr kumimoji="1" lang="ja-JP" altLang="en-US" dirty="0"/>
                    </a:p>
                  </a:txBody>
                  <a:tcPr anchor="ctr"/>
                </a:tc>
                <a:extLst>
                  <a:ext uri="{0D108BD9-81ED-4DB2-BD59-A6C34878D82A}">
                    <a16:rowId xmlns:a16="http://schemas.microsoft.com/office/drawing/2014/main" val="669801443"/>
                  </a:ext>
                </a:extLst>
              </a:tr>
            </a:tbl>
          </a:graphicData>
        </a:graphic>
      </p:graphicFrame>
      <p:sp>
        <p:nvSpPr>
          <p:cNvPr id="7" name="テキスト ボックス 6">
            <a:extLst>
              <a:ext uri="{FF2B5EF4-FFF2-40B4-BE49-F238E27FC236}">
                <a16:creationId xmlns:a16="http://schemas.microsoft.com/office/drawing/2014/main" id="{78E31F29-48B3-02CC-6190-8B2B298255E3}"/>
              </a:ext>
            </a:extLst>
          </p:cNvPr>
          <p:cNvSpPr txBox="1"/>
          <p:nvPr/>
        </p:nvSpPr>
        <p:spPr>
          <a:xfrm>
            <a:off x="4466920" y="5214620"/>
            <a:ext cx="4485752" cy="276999"/>
          </a:xfrm>
          <a:prstGeom prst="rect">
            <a:avLst/>
          </a:prstGeom>
          <a:noFill/>
        </p:spPr>
        <p:txBody>
          <a:bodyPr wrap="square">
            <a:spAutoFit/>
          </a:bodyPr>
          <a:lstStyle/>
          <a:p>
            <a:pPr algn="ctr"/>
            <a:r>
              <a:rPr lang="ja-JP" altLang="en-US" sz="1200" dirty="0">
                <a:solidFill>
                  <a:schemeClr val="tx1">
                    <a:lumMod val="75000"/>
                    <a:lumOff val="25000"/>
                  </a:schemeClr>
                </a:solidFill>
                <a:latin typeface="+mj-lt"/>
              </a:rPr>
              <a:t>ソーシャル</a:t>
            </a:r>
            <a:r>
              <a:rPr lang="en-US" altLang="ja-JP" sz="1200" dirty="0">
                <a:solidFill>
                  <a:schemeClr val="tx1">
                    <a:lumMod val="75000"/>
                    <a:lumOff val="25000"/>
                  </a:schemeClr>
                </a:solidFill>
                <a:latin typeface="+mj-lt"/>
              </a:rPr>
              <a:t>VR</a:t>
            </a:r>
            <a:r>
              <a:rPr lang="ja-JP" altLang="en-US" sz="1200" dirty="0">
                <a:solidFill>
                  <a:schemeClr val="tx1">
                    <a:lumMod val="75000"/>
                    <a:lumOff val="25000"/>
                  </a:schemeClr>
                </a:solidFill>
                <a:latin typeface="+mj-lt"/>
              </a:rPr>
              <a:t>プラットフォームが標準で満たす要件</a:t>
            </a:r>
            <a:endParaRPr lang="ja-JP" altLang="en-US" sz="1200" dirty="0"/>
          </a:p>
        </p:txBody>
      </p:sp>
    </p:spTree>
    <p:extLst>
      <p:ext uri="{BB962C8B-B14F-4D97-AF65-F5344CB8AC3E}">
        <p14:creationId xmlns:p14="http://schemas.microsoft.com/office/powerpoint/2010/main" val="2347062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r>
              <a:rPr kumimoji="1" lang="ja-JP" altLang="en-US" dirty="0"/>
              <a:t>バーチャル環境の構築</a:t>
            </a:r>
          </a:p>
        </p:txBody>
      </p:sp>
      <p:sp>
        <p:nvSpPr>
          <p:cNvPr id="3" name="コンテンツ プレースホルダー 2">
            <a:extLst>
              <a:ext uri="{FF2B5EF4-FFF2-40B4-BE49-F238E27FC236}">
                <a16:creationId xmlns:a16="http://schemas.microsoft.com/office/drawing/2014/main" id="{35EFFE70-6BAC-4AF6-AADB-911DB2755A7D}"/>
              </a:ext>
            </a:extLst>
          </p:cNvPr>
          <p:cNvSpPr>
            <a:spLocks noGrp="1"/>
          </p:cNvSpPr>
          <p:nvPr>
            <p:ph sz="half" idx="1"/>
          </p:nvPr>
        </p:nvSpPr>
        <p:spPr>
          <a:xfrm>
            <a:off x="628650" y="1521354"/>
            <a:ext cx="3886200" cy="4079876"/>
          </a:xfrm>
        </p:spPr>
        <p:txBody>
          <a:bodyPr>
            <a:normAutofit/>
          </a:bodyPr>
          <a:lstStyle/>
          <a:p>
            <a:pPr marL="0" indent="0">
              <a:buNone/>
            </a:pPr>
            <a:r>
              <a:rPr lang="ja-JP" altLang="en-US" sz="1600" b="1" dirty="0">
                <a:solidFill>
                  <a:schemeClr val="tx1">
                    <a:lumMod val="75000"/>
                    <a:lumOff val="25000"/>
                  </a:schemeClr>
                </a:solidFill>
                <a:latin typeface="+mn-ea"/>
              </a:rPr>
              <a:t>マイク</a:t>
            </a:r>
            <a:endParaRPr lang="en-US" altLang="ja-JP" sz="1600" b="1" dirty="0">
              <a:solidFill>
                <a:schemeClr val="tx1">
                  <a:lumMod val="75000"/>
                  <a:lumOff val="25000"/>
                </a:schemeClr>
              </a:solidFill>
              <a:latin typeface="+mn-ea"/>
            </a:endParaRPr>
          </a:p>
          <a:p>
            <a:r>
              <a:rPr lang="ja-JP" altLang="en-US" sz="1400" dirty="0">
                <a:solidFill>
                  <a:schemeClr val="tx1">
                    <a:lumMod val="75000"/>
                    <a:lumOff val="25000"/>
                  </a:schemeClr>
                </a:solidFill>
                <a:latin typeface="+mn-ea"/>
              </a:rPr>
              <a:t>素早くメモを取る</a:t>
            </a:r>
            <a:br>
              <a:rPr lang="en-US" altLang="ja-JP" sz="1400" dirty="0">
                <a:solidFill>
                  <a:schemeClr val="tx1">
                    <a:lumMod val="75000"/>
                    <a:lumOff val="25000"/>
                  </a:schemeClr>
                </a:solidFill>
                <a:latin typeface="+mn-ea"/>
              </a:rPr>
            </a:br>
            <a:r>
              <a:rPr lang="ja-JP" altLang="en-US" sz="1400" dirty="0">
                <a:solidFill>
                  <a:schemeClr val="tx1">
                    <a:lumMod val="75000"/>
                    <a:lumOff val="25000"/>
                  </a:schemeClr>
                </a:solidFill>
                <a:latin typeface="+mn-ea"/>
              </a:rPr>
              <a:t>ために用意</a:t>
            </a:r>
            <a:endParaRPr lang="en-US" altLang="ja-JP" sz="1400" dirty="0">
              <a:solidFill>
                <a:schemeClr val="tx1">
                  <a:lumMod val="75000"/>
                  <a:lumOff val="25000"/>
                </a:schemeClr>
              </a:solidFill>
              <a:latin typeface="+mn-ea"/>
            </a:endParaRPr>
          </a:p>
          <a:p>
            <a:endParaRPr lang="en-US" altLang="ja-JP" sz="1600" dirty="0">
              <a:solidFill>
                <a:schemeClr val="tx1">
                  <a:lumMod val="75000"/>
                  <a:lumOff val="25000"/>
                </a:schemeClr>
              </a:solidFill>
              <a:latin typeface="+mn-ea"/>
            </a:endParaRPr>
          </a:p>
          <a:p>
            <a:pPr marL="0" indent="0">
              <a:buNone/>
            </a:pPr>
            <a:r>
              <a:rPr lang="ja-JP" altLang="en-US" sz="1600" b="1" dirty="0">
                <a:solidFill>
                  <a:schemeClr val="tx1">
                    <a:lumMod val="75000"/>
                    <a:lumOff val="25000"/>
                  </a:schemeClr>
                </a:solidFill>
                <a:latin typeface="+mn-ea"/>
              </a:rPr>
              <a:t>〇</a:t>
            </a:r>
            <a:r>
              <a:rPr lang="en-US" altLang="ja-JP" sz="1600" b="1" dirty="0">
                <a:solidFill>
                  <a:schemeClr val="tx1">
                    <a:lumMod val="75000"/>
                    <a:lumOff val="25000"/>
                  </a:schemeClr>
                </a:solidFill>
                <a:latin typeface="+mn-ea"/>
              </a:rPr>
              <a:t>×!?</a:t>
            </a:r>
            <a:r>
              <a:rPr lang="ja-JP" altLang="en-US" sz="1600" b="1" dirty="0">
                <a:solidFill>
                  <a:schemeClr val="tx1">
                    <a:lumMod val="75000"/>
                    <a:lumOff val="25000"/>
                  </a:schemeClr>
                </a:solidFill>
                <a:latin typeface="+mn-ea"/>
              </a:rPr>
              <a:t>の形をしたオブジェクト</a:t>
            </a:r>
            <a:endParaRPr lang="en-US" altLang="ja-JP" sz="1600" b="1" dirty="0">
              <a:solidFill>
                <a:schemeClr val="tx1">
                  <a:lumMod val="75000"/>
                  <a:lumOff val="25000"/>
                </a:schemeClr>
              </a:solidFill>
              <a:latin typeface="+mn-ea"/>
            </a:endParaRPr>
          </a:p>
          <a:p>
            <a:r>
              <a:rPr lang="ja-JP" altLang="en-US" sz="1400" dirty="0">
                <a:solidFill>
                  <a:schemeClr val="tx1">
                    <a:lumMod val="75000"/>
                    <a:lumOff val="25000"/>
                  </a:schemeClr>
                </a:solidFill>
                <a:latin typeface="+mn-ea"/>
              </a:rPr>
              <a:t>保育室のある個所に</a:t>
            </a:r>
            <a:br>
              <a:rPr lang="en-US" altLang="ja-JP" sz="1400" dirty="0">
                <a:solidFill>
                  <a:schemeClr val="tx1">
                    <a:lumMod val="75000"/>
                    <a:lumOff val="25000"/>
                  </a:schemeClr>
                </a:solidFill>
                <a:latin typeface="+mn-ea"/>
              </a:rPr>
            </a:br>
            <a:r>
              <a:rPr lang="ja-JP" altLang="en-US" sz="1400" dirty="0">
                <a:solidFill>
                  <a:schemeClr val="tx1">
                    <a:lumMod val="75000"/>
                    <a:lumOff val="25000"/>
                  </a:schemeClr>
                </a:solidFill>
                <a:latin typeface="+mn-ea"/>
              </a:rPr>
              <a:t>ついての印象をメモ</a:t>
            </a:r>
            <a:br>
              <a:rPr lang="en-US" altLang="ja-JP" sz="1400" dirty="0">
                <a:solidFill>
                  <a:schemeClr val="tx1">
                    <a:lumMod val="75000"/>
                    <a:lumOff val="25000"/>
                  </a:schemeClr>
                </a:solidFill>
                <a:latin typeface="+mn-ea"/>
              </a:rPr>
            </a:br>
            <a:r>
              <a:rPr lang="ja-JP" altLang="en-US" sz="1400" dirty="0">
                <a:solidFill>
                  <a:schemeClr val="tx1">
                    <a:lumMod val="75000"/>
                    <a:lumOff val="25000"/>
                  </a:schemeClr>
                </a:solidFill>
                <a:latin typeface="+mn-ea"/>
              </a:rPr>
              <a:t>するために用意</a:t>
            </a:r>
            <a:endParaRPr lang="en-US" altLang="ja-JP" sz="1400" dirty="0">
              <a:solidFill>
                <a:schemeClr val="tx1">
                  <a:lumMod val="75000"/>
                  <a:lumOff val="25000"/>
                </a:schemeClr>
              </a:solidFill>
              <a:latin typeface="+mn-ea"/>
            </a:endParaRPr>
          </a:p>
          <a:p>
            <a:endParaRPr lang="en-US" altLang="ja-JP" sz="1600" dirty="0">
              <a:solidFill>
                <a:schemeClr val="tx1">
                  <a:lumMod val="75000"/>
                  <a:lumOff val="25000"/>
                </a:schemeClr>
              </a:solidFill>
              <a:latin typeface="+mn-ea"/>
            </a:endParaRPr>
          </a:p>
          <a:p>
            <a:pPr marL="0" indent="0">
              <a:buNone/>
            </a:pPr>
            <a:r>
              <a:rPr lang="en-US" altLang="ja-JP" sz="1600" b="1" dirty="0">
                <a:solidFill>
                  <a:schemeClr val="tx1">
                    <a:lumMod val="75000"/>
                    <a:lumOff val="25000"/>
                  </a:schemeClr>
                </a:solidFill>
                <a:latin typeface="+mn-ea"/>
              </a:rPr>
              <a:t>【</a:t>
            </a:r>
            <a:r>
              <a:rPr lang="ja-JP" altLang="en-US" sz="1600" b="1" dirty="0">
                <a:solidFill>
                  <a:schemeClr val="tx1">
                    <a:lumMod val="75000"/>
                    <a:lumOff val="25000"/>
                  </a:schemeClr>
                </a:solidFill>
                <a:latin typeface="+mn-ea"/>
              </a:rPr>
              <a:t>現状空間</a:t>
            </a:r>
            <a:r>
              <a:rPr lang="en-US" altLang="ja-JP" sz="1600" b="1" dirty="0">
                <a:solidFill>
                  <a:schemeClr val="tx1">
                    <a:lumMod val="75000"/>
                    <a:lumOff val="25000"/>
                  </a:schemeClr>
                </a:solidFill>
                <a:latin typeface="+mn-ea"/>
              </a:rPr>
              <a:t>】</a:t>
            </a:r>
            <a:r>
              <a:rPr lang="ja-JP" altLang="en-US" sz="1600" b="1" dirty="0">
                <a:solidFill>
                  <a:schemeClr val="tx1">
                    <a:lumMod val="75000"/>
                    <a:lumOff val="25000"/>
                  </a:schemeClr>
                </a:solidFill>
                <a:latin typeface="+mn-ea"/>
              </a:rPr>
              <a:t>のメモを</a:t>
            </a:r>
            <a:r>
              <a:rPr lang="en-US" altLang="ja-JP" sz="1600" b="1" dirty="0">
                <a:solidFill>
                  <a:schemeClr val="tx1">
                    <a:lumMod val="75000"/>
                    <a:lumOff val="25000"/>
                  </a:schemeClr>
                </a:solidFill>
                <a:latin typeface="+mn-ea"/>
              </a:rPr>
              <a:t>【</a:t>
            </a:r>
            <a:r>
              <a:rPr lang="ja-JP" altLang="en-US" sz="1600" b="1" dirty="0">
                <a:solidFill>
                  <a:schemeClr val="tx1">
                    <a:lumMod val="75000"/>
                    <a:lumOff val="25000"/>
                  </a:schemeClr>
                </a:solidFill>
                <a:latin typeface="+mn-ea"/>
              </a:rPr>
              <a:t>まっさら空間</a:t>
            </a:r>
            <a:r>
              <a:rPr lang="en-US" altLang="ja-JP" sz="1600" b="1" dirty="0">
                <a:solidFill>
                  <a:schemeClr val="tx1">
                    <a:lumMod val="75000"/>
                    <a:lumOff val="25000"/>
                  </a:schemeClr>
                </a:solidFill>
                <a:latin typeface="+mn-ea"/>
              </a:rPr>
              <a:t>】</a:t>
            </a:r>
            <a:r>
              <a:rPr lang="ja-JP" altLang="en-US" sz="1600" b="1" dirty="0">
                <a:solidFill>
                  <a:schemeClr val="tx1">
                    <a:lumMod val="75000"/>
                    <a:lumOff val="25000"/>
                  </a:schemeClr>
                </a:solidFill>
                <a:latin typeface="+mn-ea"/>
              </a:rPr>
              <a:t>にコピーする機能</a:t>
            </a:r>
            <a:endParaRPr lang="en-US" altLang="ja-JP" sz="1600" b="1" dirty="0">
              <a:solidFill>
                <a:schemeClr val="tx1">
                  <a:lumMod val="75000"/>
                  <a:lumOff val="25000"/>
                </a:schemeClr>
              </a:solidFill>
              <a:latin typeface="+mn-ea"/>
            </a:endParaRPr>
          </a:p>
          <a:p>
            <a:r>
              <a:rPr lang="ja-JP" altLang="en-US" sz="1400" dirty="0">
                <a:solidFill>
                  <a:schemeClr val="tx1">
                    <a:lumMod val="75000"/>
                    <a:lumOff val="25000"/>
                  </a:schemeClr>
                </a:solidFill>
                <a:latin typeface="+mn-ea"/>
              </a:rPr>
              <a:t>プロトタイピングで振り返りのメモを利用するために用意</a:t>
            </a:r>
            <a:endParaRPr lang="en-US" altLang="ja-JP" sz="1400" dirty="0">
              <a:solidFill>
                <a:schemeClr val="tx1">
                  <a:lumMod val="75000"/>
                  <a:lumOff val="25000"/>
                </a:schemeClr>
              </a:solidFill>
              <a:latin typeface="+mn-ea"/>
            </a:endParaRPr>
          </a:p>
          <a:p>
            <a:r>
              <a:rPr lang="ja-JP" altLang="en-US" sz="1400" dirty="0">
                <a:solidFill>
                  <a:schemeClr val="tx1">
                    <a:lumMod val="75000"/>
                    <a:lumOff val="25000"/>
                  </a:schemeClr>
                </a:solidFill>
                <a:latin typeface="+mn-ea"/>
              </a:rPr>
              <a:t>音声メモと〇</a:t>
            </a:r>
            <a:r>
              <a:rPr lang="en-US" altLang="ja-JP" sz="1400" dirty="0">
                <a:solidFill>
                  <a:schemeClr val="tx1">
                    <a:lumMod val="75000"/>
                    <a:lumOff val="25000"/>
                  </a:schemeClr>
                </a:solidFill>
                <a:latin typeface="+mn-ea"/>
              </a:rPr>
              <a:t>×!?</a:t>
            </a:r>
            <a:r>
              <a:rPr lang="ja-JP" altLang="en-US" sz="1400" dirty="0">
                <a:solidFill>
                  <a:schemeClr val="tx1">
                    <a:lumMod val="75000"/>
                    <a:lumOff val="25000"/>
                  </a:schemeClr>
                </a:solidFill>
                <a:latin typeface="+mn-ea"/>
              </a:rPr>
              <a:t>形のオブジェクトをコピーする</a:t>
            </a:r>
            <a:endParaRPr lang="en-US" altLang="ja-JP" sz="1400" dirty="0">
              <a:solidFill>
                <a:schemeClr val="tx1">
                  <a:lumMod val="75000"/>
                  <a:lumOff val="25000"/>
                </a:schemeClr>
              </a:solidFill>
              <a:latin typeface="+mn-ea"/>
            </a:endParaRPr>
          </a:p>
          <a:p>
            <a:endParaRPr lang="en-US" altLang="ja-JP" sz="1600" dirty="0">
              <a:solidFill>
                <a:schemeClr val="tx1">
                  <a:lumMod val="75000"/>
                  <a:lumOff val="25000"/>
                </a:schemeClr>
              </a:solidFill>
              <a:latin typeface="+mj-ea"/>
              <a:ea typeface="+mj-ea"/>
            </a:endParaRPr>
          </a:p>
        </p:txBody>
      </p:sp>
      <p:sp>
        <p:nvSpPr>
          <p:cNvPr id="5" name="コンテンツ プレースホルダー 4">
            <a:extLst>
              <a:ext uri="{FF2B5EF4-FFF2-40B4-BE49-F238E27FC236}">
                <a16:creationId xmlns:a16="http://schemas.microsoft.com/office/drawing/2014/main" id="{F04BBED6-8BA6-2BB3-AC8B-93C2D327D285}"/>
              </a:ext>
            </a:extLst>
          </p:cNvPr>
          <p:cNvSpPr>
            <a:spLocks noGrp="1"/>
          </p:cNvSpPr>
          <p:nvPr>
            <p:ph sz="half" idx="2"/>
          </p:nvPr>
        </p:nvSpPr>
        <p:spPr/>
        <p:txBody>
          <a:bodyPr>
            <a:normAutofit/>
          </a:bodyPr>
          <a:lstStyle/>
          <a:p>
            <a:pPr marL="0" indent="0">
              <a:buNone/>
            </a:pPr>
            <a:r>
              <a:rPr lang="ja-JP" altLang="en-US" sz="1600" b="1" dirty="0">
                <a:latin typeface="+mn-ea"/>
              </a:rPr>
              <a:t>ペン</a:t>
            </a:r>
            <a:endParaRPr lang="en-US" altLang="ja-JP" sz="1600" b="1" dirty="0">
              <a:latin typeface="+mn-ea"/>
            </a:endParaRPr>
          </a:p>
          <a:p>
            <a:r>
              <a:rPr lang="ja-JP" altLang="en-US" sz="1400" dirty="0">
                <a:latin typeface="+mn-ea"/>
              </a:rPr>
              <a:t>メモとプロトタイピング</a:t>
            </a:r>
            <a:br>
              <a:rPr lang="en-US" altLang="ja-JP" sz="1400" dirty="0">
                <a:latin typeface="+mn-ea"/>
              </a:rPr>
            </a:br>
            <a:r>
              <a:rPr lang="ja-JP" altLang="en-US" sz="1400" dirty="0">
                <a:latin typeface="+mn-ea"/>
              </a:rPr>
              <a:t>のため</a:t>
            </a:r>
            <a:r>
              <a:rPr lang="ja-JP" altLang="en-US" sz="1400" dirty="0">
                <a:solidFill>
                  <a:schemeClr val="tx1">
                    <a:lumMod val="75000"/>
                    <a:lumOff val="25000"/>
                  </a:schemeClr>
                </a:solidFill>
                <a:latin typeface="+mn-ea"/>
              </a:rPr>
              <a:t>に用意</a:t>
            </a:r>
            <a:endParaRPr lang="en-US" altLang="ja-JP" sz="1400" dirty="0">
              <a:latin typeface="+mn-ea"/>
            </a:endParaRPr>
          </a:p>
          <a:p>
            <a:endParaRPr lang="en-US" altLang="ja-JP" sz="1600" dirty="0">
              <a:latin typeface="+mn-ea"/>
            </a:endParaRPr>
          </a:p>
          <a:p>
            <a:pPr marL="0" indent="0">
              <a:buNone/>
            </a:pPr>
            <a:endParaRPr lang="en-US" altLang="ja-JP" sz="1600" dirty="0">
              <a:latin typeface="+mn-ea"/>
            </a:endParaRPr>
          </a:p>
          <a:p>
            <a:pPr marL="0" indent="0">
              <a:buNone/>
            </a:pPr>
            <a:r>
              <a:rPr lang="ja-JP" altLang="en-US" sz="1600" b="1" dirty="0">
                <a:latin typeface="+mn-ea"/>
              </a:rPr>
              <a:t>基本的な形状の立体物</a:t>
            </a:r>
            <a:endParaRPr lang="en-US" altLang="ja-JP" sz="1600" b="1" dirty="0">
              <a:latin typeface="+mn-ea"/>
            </a:endParaRPr>
          </a:p>
          <a:p>
            <a:r>
              <a:rPr lang="ja-JP" altLang="en-US" sz="1400" dirty="0">
                <a:latin typeface="+mn-ea"/>
              </a:rPr>
              <a:t>積み木のようにして簡単</a:t>
            </a:r>
            <a:br>
              <a:rPr lang="en-US" altLang="ja-JP" sz="1400" dirty="0">
                <a:latin typeface="+mn-ea"/>
              </a:rPr>
            </a:br>
            <a:r>
              <a:rPr lang="ja-JP" altLang="en-US" sz="1400" dirty="0">
                <a:latin typeface="+mn-ea"/>
              </a:rPr>
              <a:t>に形を作るため</a:t>
            </a:r>
            <a:r>
              <a:rPr lang="ja-JP" altLang="en-US" sz="1400" dirty="0">
                <a:solidFill>
                  <a:schemeClr val="tx1">
                    <a:lumMod val="75000"/>
                    <a:lumOff val="25000"/>
                  </a:schemeClr>
                </a:solidFill>
                <a:latin typeface="+mn-ea"/>
              </a:rPr>
              <a:t>に用意</a:t>
            </a:r>
            <a:endParaRPr lang="en-US" altLang="ja-JP" sz="1400" dirty="0">
              <a:latin typeface="+mn-ea"/>
            </a:endParaRPr>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kumimoji="1" lang="ja-JP" altLang="en-US" smtClean="0"/>
              <a:t>5</a:t>
            </a:fld>
            <a:endParaRPr kumimoji="1" lang="ja-JP" altLang="en-US"/>
          </a:p>
        </p:txBody>
      </p:sp>
      <p:pic>
        <p:nvPicPr>
          <p:cNvPr id="11" name="図 10">
            <a:extLst>
              <a:ext uri="{FF2B5EF4-FFF2-40B4-BE49-F238E27FC236}">
                <a16:creationId xmlns:a16="http://schemas.microsoft.com/office/drawing/2014/main" id="{F3C5E673-3E30-F773-DCDF-1280ED005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559" y="2999671"/>
            <a:ext cx="1509113" cy="810563"/>
          </a:xfrm>
          <a:prstGeom prst="rect">
            <a:avLst/>
          </a:prstGeom>
        </p:spPr>
      </p:pic>
      <p:pic>
        <p:nvPicPr>
          <p:cNvPr id="14" name="図 13">
            <a:extLst>
              <a:ext uri="{FF2B5EF4-FFF2-40B4-BE49-F238E27FC236}">
                <a16:creationId xmlns:a16="http://schemas.microsoft.com/office/drawing/2014/main" id="{7B957E5C-7436-9456-A781-5C3051485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630" y="2999671"/>
            <a:ext cx="1509113" cy="640453"/>
          </a:xfrm>
          <a:prstGeom prst="rect">
            <a:avLst/>
          </a:prstGeom>
        </p:spPr>
      </p:pic>
      <p:pic>
        <p:nvPicPr>
          <p:cNvPr id="16" name="図 15">
            <a:extLst>
              <a:ext uri="{FF2B5EF4-FFF2-40B4-BE49-F238E27FC236}">
                <a16:creationId xmlns:a16="http://schemas.microsoft.com/office/drawing/2014/main" id="{9E27C2D8-51BE-D3BB-9DAD-EB320D61D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4630" y="1538221"/>
            <a:ext cx="1400053" cy="935714"/>
          </a:xfrm>
          <a:prstGeom prst="rect">
            <a:avLst/>
          </a:prstGeom>
        </p:spPr>
      </p:pic>
      <p:sp>
        <p:nvSpPr>
          <p:cNvPr id="10" name="テキスト ボックス 9">
            <a:extLst>
              <a:ext uri="{FF2B5EF4-FFF2-40B4-BE49-F238E27FC236}">
                <a16:creationId xmlns:a16="http://schemas.microsoft.com/office/drawing/2014/main" id="{098B9F02-C2F7-A71E-1CB6-D7E08897CD24}"/>
              </a:ext>
            </a:extLst>
          </p:cNvPr>
          <p:cNvSpPr txBox="1"/>
          <p:nvPr/>
        </p:nvSpPr>
        <p:spPr>
          <a:xfrm>
            <a:off x="628650" y="1160456"/>
            <a:ext cx="4572000" cy="400110"/>
          </a:xfrm>
          <a:prstGeom prst="rect">
            <a:avLst/>
          </a:prstGeom>
          <a:noFill/>
        </p:spPr>
        <p:txBody>
          <a:bodyPr wrap="square">
            <a:spAutoFit/>
          </a:bodyPr>
          <a:lstStyle/>
          <a:p>
            <a:pPr marL="0" indent="0">
              <a:buNone/>
            </a:pPr>
            <a:r>
              <a:rPr lang="ja-JP" altLang="en-US" sz="2000" dirty="0">
                <a:solidFill>
                  <a:schemeClr val="accent2"/>
                </a:solidFill>
                <a:latin typeface="+mj-ea"/>
                <a:ea typeface="+mj-ea"/>
              </a:rPr>
              <a:t>用意した道具，機能</a:t>
            </a:r>
            <a:endParaRPr lang="en-US" altLang="ja-JP" sz="2000" dirty="0">
              <a:solidFill>
                <a:schemeClr val="tx1">
                  <a:lumMod val="75000"/>
                  <a:lumOff val="25000"/>
                </a:schemeClr>
              </a:solidFill>
              <a:latin typeface="+mn-ea"/>
            </a:endParaRPr>
          </a:p>
        </p:txBody>
      </p:sp>
      <p:pic>
        <p:nvPicPr>
          <p:cNvPr id="7" name="図 6">
            <a:extLst>
              <a:ext uri="{FF2B5EF4-FFF2-40B4-BE49-F238E27FC236}">
                <a16:creationId xmlns:a16="http://schemas.microsoft.com/office/drawing/2014/main" id="{5C70807A-395C-830C-D556-DB3676C515F1}"/>
              </a:ext>
            </a:extLst>
          </p:cNvPr>
          <p:cNvPicPr>
            <a:picLocks noChangeAspect="1"/>
          </p:cNvPicPr>
          <p:nvPr/>
        </p:nvPicPr>
        <p:blipFill rotWithShape="1">
          <a:blip r:embed="rId6">
            <a:extLst>
              <a:ext uri="{28A0092B-C50C-407E-A947-70E740481C1C}">
                <a14:useLocalDpi xmlns:a14="http://schemas.microsoft.com/office/drawing/2010/main" val="0"/>
              </a:ext>
            </a:extLst>
          </a:blip>
          <a:srcRect l="18223" r="8288"/>
          <a:stretch/>
        </p:blipFill>
        <p:spPr>
          <a:xfrm>
            <a:off x="7533435" y="1456418"/>
            <a:ext cx="1329359" cy="1017517"/>
          </a:xfrm>
          <a:prstGeom prst="rect">
            <a:avLst/>
          </a:prstGeom>
        </p:spPr>
      </p:pic>
    </p:spTree>
    <p:extLst>
      <p:ext uri="{BB962C8B-B14F-4D97-AF65-F5344CB8AC3E}">
        <p14:creationId xmlns:p14="http://schemas.microsoft.com/office/powerpoint/2010/main" val="27088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r>
              <a:rPr kumimoji="1" lang="ja-JP" altLang="en-US" dirty="0"/>
              <a:t>結果</a:t>
            </a:r>
          </a:p>
        </p:txBody>
      </p:sp>
      <p:sp>
        <p:nvSpPr>
          <p:cNvPr id="3" name="コンテンツ プレースホルダー 2">
            <a:extLst>
              <a:ext uri="{FF2B5EF4-FFF2-40B4-BE49-F238E27FC236}">
                <a16:creationId xmlns:a16="http://schemas.microsoft.com/office/drawing/2014/main" id="{35EFFE70-6BAC-4AF6-AADB-911DB2755A7D}"/>
              </a:ext>
            </a:extLst>
          </p:cNvPr>
          <p:cNvSpPr>
            <a:spLocks noGrp="1"/>
          </p:cNvSpPr>
          <p:nvPr>
            <p:ph sz="half" idx="1"/>
          </p:nvPr>
        </p:nvSpPr>
        <p:spPr>
          <a:xfrm>
            <a:off x="628650" y="1521354"/>
            <a:ext cx="3886200" cy="4079876"/>
          </a:xfrm>
        </p:spPr>
        <p:txBody>
          <a:bodyPr>
            <a:normAutofit lnSpcReduction="10000"/>
          </a:bodyPr>
          <a:lstStyle/>
          <a:p>
            <a:pPr marL="0" indent="0">
              <a:buNone/>
            </a:pPr>
            <a:r>
              <a:rPr lang="ja-JP" altLang="en-US" sz="1800" dirty="0">
                <a:solidFill>
                  <a:schemeClr val="accent2"/>
                </a:solidFill>
                <a:latin typeface="+mj-lt"/>
              </a:rPr>
              <a:t>環境について</a:t>
            </a:r>
            <a:endParaRPr lang="en-US" altLang="ja-JP" sz="1800" dirty="0">
              <a:solidFill>
                <a:schemeClr val="accent2"/>
              </a:solidFill>
              <a:latin typeface="+mj-lt"/>
            </a:endParaRPr>
          </a:p>
          <a:p>
            <a:r>
              <a:rPr lang="ja-JP" altLang="en-US" sz="1400" dirty="0">
                <a:solidFill>
                  <a:schemeClr val="tx1">
                    <a:lumMod val="75000"/>
                    <a:lumOff val="25000"/>
                  </a:schemeClr>
                </a:solidFill>
                <a:latin typeface="+mj-lt"/>
              </a:rPr>
              <a:t>保育において見渡せることが重要＜保＞</a:t>
            </a:r>
            <a:endParaRPr lang="en-US" altLang="ja-JP" sz="1400" dirty="0">
              <a:solidFill>
                <a:schemeClr val="tx1">
                  <a:lumMod val="75000"/>
                  <a:lumOff val="25000"/>
                </a:schemeClr>
              </a:solidFill>
              <a:latin typeface="+mj-lt"/>
            </a:endParaRPr>
          </a:p>
          <a:p>
            <a:r>
              <a:rPr lang="ja-JP" altLang="en-US" sz="1400" dirty="0">
                <a:solidFill>
                  <a:schemeClr val="tx1">
                    <a:lumMod val="75000"/>
                    <a:lumOff val="25000"/>
                  </a:schemeClr>
                </a:solidFill>
                <a:latin typeface="+mj-lt"/>
              </a:rPr>
              <a:t>ワークショップ時の視点の高さに違和感</a:t>
            </a:r>
            <a:br>
              <a:rPr lang="en-US" altLang="ja-JP" sz="1400" dirty="0">
                <a:solidFill>
                  <a:schemeClr val="tx1">
                    <a:lumMod val="75000"/>
                    <a:lumOff val="25000"/>
                  </a:schemeClr>
                </a:solidFill>
                <a:latin typeface="+mj-lt"/>
              </a:rPr>
            </a:br>
            <a:r>
              <a:rPr lang="ja-JP" altLang="en-US" sz="1400" dirty="0">
                <a:solidFill>
                  <a:schemeClr val="tx1">
                    <a:lumMod val="75000"/>
                    <a:lumOff val="25000"/>
                  </a:schemeClr>
                </a:solidFill>
                <a:latin typeface="+mj-lt"/>
              </a:rPr>
              <a:t>＜保＞</a:t>
            </a:r>
            <a:endParaRPr lang="en-US" altLang="ja-JP" sz="1400" dirty="0">
              <a:solidFill>
                <a:schemeClr val="tx1">
                  <a:lumMod val="75000"/>
                  <a:lumOff val="25000"/>
                </a:schemeClr>
              </a:solidFill>
              <a:latin typeface="+mj-lt"/>
            </a:endParaRPr>
          </a:p>
          <a:p>
            <a:endParaRPr lang="en-US" altLang="ja-JP" sz="1400" dirty="0">
              <a:solidFill>
                <a:schemeClr val="tx1">
                  <a:lumMod val="75000"/>
                  <a:lumOff val="25000"/>
                </a:schemeClr>
              </a:solidFill>
              <a:latin typeface="+mj-lt"/>
            </a:endParaRPr>
          </a:p>
          <a:p>
            <a:pPr marL="0" indent="0">
              <a:buNone/>
            </a:pPr>
            <a:r>
              <a:rPr lang="ja-JP" altLang="en-US" sz="1800" dirty="0">
                <a:solidFill>
                  <a:schemeClr val="accent2"/>
                </a:solidFill>
                <a:latin typeface="+mj-lt"/>
              </a:rPr>
              <a:t>メモを取る方法について</a:t>
            </a:r>
            <a:endParaRPr lang="en-US" altLang="ja-JP" sz="1800" dirty="0">
              <a:solidFill>
                <a:schemeClr val="accent2"/>
              </a:solidFill>
              <a:latin typeface="+mj-lt"/>
            </a:endParaRPr>
          </a:p>
          <a:p>
            <a:r>
              <a:rPr lang="ja-JP" altLang="en-US" sz="1400" dirty="0">
                <a:solidFill>
                  <a:schemeClr val="tx1">
                    <a:lumMod val="75000"/>
                    <a:lumOff val="25000"/>
                  </a:schemeClr>
                </a:solidFill>
                <a:latin typeface="+mj-lt"/>
              </a:rPr>
              <a:t>音声メモは，プロトタイピング中に参照されることはなかった</a:t>
            </a:r>
            <a:endParaRPr lang="en-US" altLang="ja-JP" sz="1400" dirty="0">
              <a:solidFill>
                <a:schemeClr val="tx1">
                  <a:lumMod val="75000"/>
                  <a:lumOff val="25000"/>
                </a:schemeClr>
              </a:solidFill>
              <a:latin typeface="+mj-lt"/>
            </a:endParaRPr>
          </a:p>
          <a:p>
            <a:r>
              <a:rPr lang="ja-JP" altLang="en-US" sz="1400" dirty="0">
                <a:solidFill>
                  <a:schemeClr val="tx1">
                    <a:lumMod val="75000"/>
                    <a:lumOff val="25000"/>
                  </a:schemeClr>
                </a:solidFill>
                <a:latin typeface="+mj-lt"/>
              </a:rPr>
              <a:t>音声メモをワークショップ中に利用することは難しい＜デ＞</a:t>
            </a:r>
            <a:endParaRPr lang="en-US" altLang="ja-JP" sz="1400" dirty="0">
              <a:solidFill>
                <a:schemeClr val="tx1">
                  <a:lumMod val="75000"/>
                  <a:lumOff val="25000"/>
                </a:schemeClr>
              </a:solidFill>
              <a:latin typeface="+mj-lt"/>
            </a:endParaRPr>
          </a:p>
          <a:p>
            <a:endParaRPr lang="en-US" altLang="ja-JP" sz="1400" dirty="0">
              <a:solidFill>
                <a:schemeClr val="tx1">
                  <a:lumMod val="75000"/>
                  <a:lumOff val="25000"/>
                </a:schemeClr>
              </a:solidFill>
              <a:latin typeface="+mj-lt"/>
            </a:endParaRPr>
          </a:p>
          <a:p>
            <a:pPr marL="0" indent="0">
              <a:buNone/>
            </a:pPr>
            <a:r>
              <a:rPr lang="ja-JP" altLang="en-US" sz="1700" dirty="0">
                <a:solidFill>
                  <a:schemeClr val="accent2"/>
                </a:solidFill>
                <a:latin typeface="+mj-lt"/>
              </a:rPr>
              <a:t>ファシリテーター向けの道具の必要性</a:t>
            </a:r>
            <a:endParaRPr lang="en-US" altLang="ja-JP" sz="1700" dirty="0">
              <a:solidFill>
                <a:schemeClr val="accent2"/>
              </a:solidFill>
              <a:latin typeface="+mj-lt"/>
            </a:endParaRPr>
          </a:p>
          <a:p>
            <a:r>
              <a:rPr lang="ja-JP" altLang="en-US" sz="1400" dirty="0">
                <a:solidFill>
                  <a:schemeClr val="tx1">
                    <a:lumMod val="75000"/>
                    <a:lumOff val="25000"/>
                  </a:schemeClr>
                </a:solidFill>
                <a:latin typeface="+mj-lt"/>
              </a:rPr>
              <a:t>個人的なメモが取れると便利＜デ＞</a:t>
            </a:r>
            <a:endParaRPr lang="en-US" altLang="ja-JP" sz="1400" dirty="0">
              <a:solidFill>
                <a:schemeClr val="tx1">
                  <a:lumMod val="75000"/>
                  <a:lumOff val="25000"/>
                </a:schemeClr>
              </a:solidFill>
              <a:latin typeface="+mj-lt"/>
            </a:endParaRPr>
          </a:p>
        </p:txBody>
      </p:sp>
      <p:sp>
        <p:nvSpPr>
          <p:cNvPr id="5" name="コンテンツ プレースホルダー 4">
            <a:extLst>
              <a:ext uri="{FF2B5EF4-FFF2-40B4-BE49-F238E27FC236}">
                <a16:creationId xmlns:a16="http://schemas.microsoft.com/office/drawing/2014/main" id="{B63B0405-6E1E-3E49-4F58-08224E643366}"/>
              </a:ext>
            </a:extLst>
          </p:cNvPr>
          <p:cNvSpPr>
            <a:spLocks noGrp="1"/>
          </p:cNvSpPr>
          <p:nvPr>
            <p:ph sz="half" idx="2"/>
          </p:nvPr>
        </p:nvSpPr>
        <p:spPr>
          <a:xfrm>
            <a:off x="4629150" y="1521354"/>
            <a:ext cx="3886200" cy="4218448"/>
          </a:xfrm>
        </p:spPr>
        <p:txBody>
          <a:bodyPr>
            <a:normAutofit lnSpcReduction="10000"/>
          </a:bodyPr>
          <a:lstStyle/>
          <a:p>
            <a:pPr marL="0" indent="0">
              <a:buNone/>
            </a:pPr>
            <a:r>
              <a:rPr lang="ja-JP" altLang="en-US" sz="1800" dirty="0">
                <a:solidFill>
                  <a:schemeClr val="accent2"/>
                </a:solidFill>
              </a:rPr>
              <a:t>使われた道具について</a:t>
            </a:r>
            <a:endParaRPr lang="en-US" altLang="ja-JP" sz="1800" dirty="0">
              <a:solidFill>
                <a:schemeClr val="accent2"/>
              </a:solidFill>
            </a:endParaRPr>
          </a:p>
          <a:p>
            <a:endParaRPr lang="en-US" altLang="ja-JP" sz="1400" dirty="0"/>
          </a:p>
          <a:p>
            <a:endParaRPr lang="en-US" altLang="ja-JP" sz="1400" dirty="0"/>
          </a:p>
          <a:p>
            <a:endParaRPr lang="en-US" altLang="ja-JP" sz="1400" dirty="0"/>
          </a:p>
          <a:p>
            <a:endParaRPr lang="en-US" altLang="ja-JP" sz="1400" dirty="0"/>
          </a:p>
          <a:p>
            <a:endParaRPr lang="en-US" altLang="ja-JP" sz="1400" dirty="0"/>
          </a:p>
          <a:p>
            <a:pPr marL="0" indent="0">
              <a:buNone/>
            </a:pPr>
            <a:endParaRPr lang="en-US" altLang="ja-JP" sz="1800" dirty="0">
              <a:solidFill>
                <a:schemeClr val="accent2"/>
              </a:solidFill>
            </a:endParaRPr>
          </a:p>
          <a:p>
            <a:pPr marL="0" indent="0">
              <a:buNone/>
            </a:pPr>
            <a:endParaRPr lang="en-US" altLang="ja-JP" sz="1800" dirty="0">
              <a:solidFill>
                <a:schemeClr val="accent2"/>
              </a:solidFill>
            </a:endParaRPr>
          </a:p>
          <a:p>
            <a:pPr marL="0" indent="0">
              <a:buNone/>
            </a:pPr>
            <a:r>
              <a:rPr lang="ja-JP" altLang="en-US" sz="1800" dirty="0">
                <a:solidFill>
                  <a:schemeClr val="accent2"/>
                </a:solidFill>
              </a:rPr>
              <a:t>プロトタイピングについて</a:t>
            </a:r>
            <a:endParaRPr lang="en-US" altLang="ja-JP" sz="1800" dirty="0">
              <a:solidFill>
                <a:schemeClr val="accent2"/>
              </a:solidFill>
            </a:endParaRPr>
          </a:p>
          <a:p>
            <a:r>
              <a:rPr lang="ja-JP" altLang="en-US" sz="1400" dirty="0"/>
              <a:t>プロトタイプの制作は，主に，</a:t>
            </a:r>
            <a:r>
              <a:rPr lang="en-US" altLang="ja-JP" sz="1400" dirty="0"/>
              <a:t>Neos</a:t>
            </a:r>
            <a:r>
              <a:rPr lang="ja-JP" altLang="en-US" sz="1400" dirty="0"/>
              <a:t>の操作に習熟したサポーターが行った</a:t>
            </a:r>
            <a:endParaRPr lang="en-US" altLang="ja-JP" sz="1400" dirty="0"/>
          </a:p>
          <a:p>
            <a:r>
              <a:rPr lang="ja-JP" altLang="en-US" sz="1400" dirty="0"/>
              <a:t>大きさや見え方が分かり，想像しやすい</a:t>
            </a:r>
            <a:br>
              <a:rPr lang="en-US" altLang="ja-JP" sz="1400" dirty="0"/>
            </a:br>
            <a:r>
              <a:rPr lang="ja-JP" altLang="en-US" sz="1400" dirty="0"/>
              <a:t>＜保＞</a:t>
            </a:r>
            <a:endParaRPr lang="en-US" altLang="ja-JP" sz="1400" dirty="0"/>
          </a:p>
          <a:p>
            <a:r>
              <a:rPr lang="ja-JP" altLang="en-US" sz="1400" dirty="0"/>
              <a:t>物体の再現度が低く，動かしたときにあまりイメージができない＜保＞</a:t>
            </a:r>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kumimoji="1" lang="ja-JP" altLang="en-US" smtClean="0"/>
              <a:t>6</a:t>
            </a:fld>
            <a:endParaRPr kumimoji="1" lang="ja-JP" altLang="en-US"/>
          </a:p>
        </p:txBody>
      </p:sp>
      <p:sp>
        <p:nvSpPr>
          <p:cNvPr id="12" name="スライド番号プレースホルダー 3">
            <a:extLst>
              <a:ext uri="{FF2B5EF4-FFF2-40B4-BE49-F238E27FC236}">
                <a16:creationId xmlns:a16="http://schemas.microsoft.com/office/drawing/2014/main" id="{3C4A55AE-F8E9-6CB2-EFE9-8E3CDD585B2F}"/>
              </a:ext>
            </a:extLst>
          </p:cNvPr>
          <p:cNvSpPr txBox="1">
            <a:spLocks/>
          </p:cNvSpPr>
          <p:nvPr/>
        </p:nvSpPr>
        <p:spPr>
          <a:xfrm>
            <a:off x="7486650" y="5435531"/>
            <a:ext cx="2057400" cy="3042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C8A3CF-851D-4764-B60A-58852F2DFA21}" type="slidenum">
              <a:rPr kumimoji="1" lang="ja-JP" altLang="en-US" smtClean="0"/>
              <a:pPr/>
              <a:t>6</a:t>
            </a:fld>
            <a:endParaRPr kumimoji="1" lang="ja-JP" altLang="en-US"/>
          </a:p>
        </p:txBody>
      </p:sp>
      <p:sp>
        <p:nvSpPr>
          <p:cNvPr id="7" name="テキスト ボックス 6">
            <a:extLst>
              <a:ext uri="{FF2B5EF4-FFF2-40B4-BE49-F238E27FC236}">
                <a16:creationId xmlns:a16="http://schemas.microsoft.com/office/drawing/2014/main" id="{3EEA72B4-4930-3993-BFEA-1E38A209E0FE}"/>
              </a:ext>
            </a:extLst>
          </p:cNvPr>
          <p:cNvSpPr txBox="1"/>
          <p:nvPr/>
        </p:nvSpPr>
        <p:spPr>
          <a:xfrm>
            <a:off x="7045997" y="904024"/>
            <a:ext cx="2002849" cy="461665"/>
          </a:xfrm>
          <a:prstGeom prst="rect">
            <a:avLst/>
          </a:prstGeom>
          <a:noFill/>
        </p:spPr>
        <p:txBody>
          <a:bodyPr wrap="square">
            <a:spAutoFit/>
          </a:bodyPr>
          <a:lstStyle/>
          <a:p>
            <a:r>
              <a:rPr lang="ja-JP" altLang="en-US" sz="1200" dirty="0">
                <a:solidFill>
                  <a:schemeClr val="tx1">
                    <a:lumMod val="75000"/>
                    <a:lumOff val="25000"/>
                  </a:schemeClr>
                </a:solidFill>
                <a:latin typeface="+mj-lt"/>
              </a:rPr>
              <a:t>＜保＞：保育士</a:t>
            </a:r>
            <a:endParaRPr lang="en-US" altLang="ja-JP" sz="1200" dirty="0">
              <a:solidFill>
                <a:schemeClr val="tx1">
                  <a:lumMod val="75000"/>
                  <a:lumOff val="25000"/>
                </a:schemeClr>
              </a:solidFill>
              <a:latin typeface="+mj-lt"/>
            </a:endParaRPr>
          </a:p>
          <a:p>
            <a:r>
              <a:rPr lang="ja-JP" altLang="en-US" sz="1200" dirty="0">
                <a:solidFill>
                  <a:schemeClr val="tx1">
                    <a:lumMod val="75000"/>
                    <a:lumOff val="25000"/>
                  </a:schemeClr>
                </a:solidFill>
                <a:latin typeface="+mj-lt"/>
              </a:rPr>
              <a:t>＜デ＞：デザイナー</a:t>
            </a:r>
            <a:endParaRPr lang="en-US" altLang="ja-JP" sz="1200" dirty="0">
              <a:solidFill>
                <a:schemeClr val="tx1">
                  <a:lumMod val="75000"/>
                  <a:lumOff val="25000"/>
                </a:schemeClr>
              </a:solidFill>
              <a:latin typeface="+mj-lt"/>
            </a:endParaRPr>
          </a:p>
        </p:txBody>
      </p:sp>
      <p:graphicFrame>
        <p:nvGraphicFramePr>
          <p:cNvPr id="8" name="表 8">
            <a:extLst>
              <a:ext uri="{FF2B5EF4-FFF2-40B4-BE49-F238E27FC236}">
                <a16:creationId xmlns:a16="http://schemas.microsoft.com/office/drawing/2014/main" id="{125161B1-E13C-52C4-98E2-21558C066215}"/>
              </a:ext>
            </a:extLst>
          </p:cNvPr>
          <p:cNvGraphicFramePr>
            <a:graphicFrameLocks noGrp="1"/>
          </p:cNvGraphicFramePr>
          <p:nvPr>
            <p:extLst>
              <p:ext uri="{D42A27DB-BD31-4B8C-83A1-F6EECF244321}">
                <p14:modId xmlns:p14="http://schemas.microsoft.com/office/powerpoint/2010/main" val="797909416"/>
              </p:ext>
            </p:extLst>
          </p:nvPr>
        </p:nvGraphicFramePr>
        <p:xfrm>
          <a:off x="4869054" y="1895436"/>
          <a:ext cx="3217671" cy="1924128"/>
        </p:xfrm>
        <a:graphic>
          <a:graphicData uri="http://schemas.openxmlformats.org/drawingml/2006/table">
            <a:tbl>
              <a:tblPr firstRow="1" bandRow="1">
                <a:tableStyleId>{21E4AEA4-8DFA-4A89-87EB-49C32662AFE0}</a:tableStyleId>
              </a:tblPr>
              <a:tblGrid>
                <a:gridCol w="1072557">
                  <a:extLst>
                    <a:ext uri="{9D8B030D-6E8A-4147-A177-3AD203B41FA5}">
                      <a16:colId xmlns:a16="http://schemas.microsoft.com/office/drawing/2014/main" val="3521855348"/>
                    </a:ext>
                  </a:extLst>
                </a:gridCol>
                <a:gridCol w="1072557">
                  <a:extLst>
                    <a:ext uri="{9D8B030D-6E8A-4147-A177-3AD203B41FA5}">
                      <a16:colId xmlns:a16="http://schemas.microsoft.com/office/drawing/2014/main" val="933099514"/>
                    </a:ext>
                  </a:extLst>
                </a:gridCol>
                <a:gridCol w="1072557">
                  <a:extLst>
                    <a:ext uri="{9D8B030D-6E8A-4147-A177-3AD203B41FA5}">
                      <a16:colId xmlns:a16="http://schemas.microsoft.com/office/drawing/2014/main" val="3770730876"/>
                    </a:ext>
                  </a:extLst>
                </a:gridCol>
              </a:tblGrid>
              <a:tr h="280760">
                <a:tc>
                  <a:txBody>
                    <a:bodyPr/>
                    <a:lstStyle/>
                    <a:p>
                      <a:pPr algn="ctr"/>
                      <a:r>
                        <a:rPr kumimoji="1" lang="ja-JP" altLang="en-US" sz="900" dirty="0"/>
                        <a:t>道具・機能</a:t>
                      </a:r>
                    </a:p>
                  </a:txBody>
                  <a:tcPr marL="69229" marR="69229" marT="34615" marB="34615" anchor="b"/>
                </a:tc>
                <a:tc>
                  <a:txBody>
                    <a:bodyPr/>
                    <a:lstStyle/>
                    <a:p>
                      <a:pPr algn="ctr"/>
                      <a:r>
                        <a:rPr kumimoji="1" lang="ja-JP" altLang="en-US" sz="900" dirty="0"/>
                        <a:t>主な製作物</a:t>
                      </a:r>
                    </a:p>
                  </a:txBody>
                  <a:tcPr marL="69229" marR="69229" marT="34615" marB="34615" anchor="b"/>
                </a:tc>
                <a:tc>
                  <a:txBody>
                    <a:bodyPr/>
                    <a:lstStyle/>
                    <a:p>
                      <a:pPr algn="ctr"/>
                      <a:r>
                        <a:rPr kumimoji="1" lang="ja-JP" altLang="en-US" sz="900" dirty="0"/>
                        <a:t>使用者</a:t>
                      </a:r>
                    </a:p>
                  </a:txBody>
                  <a:tcPr marL="69229" marR="69229" marT="34615" marB="34615" anchor="b"/>
                </a:tc>
                <a:extLst>
                  <a:ext uri="{0D108BD9-81ED-4DB2-BD59-A6C34878D82A}">
                    <a16:rowId xmlns:a16="http://schemas.microsoft.com/office/drawing/2014/main" val="252797631"/>
                  </a:ext>
                </a:extLst>
              </a:tr>
              <a:tr h="380756">
                <a:tc>
                  <a:txBody>
                    <a:bodyPr/>
                    <a:lstStyle/>
                    <a:p>
                      <a:r>
                        <a:rPr kumimoji="1" lang="ja-JP" altLang="en-US" sz="900" dirty="0"/>
                        <a:t>マイク</a:t>
                      </a:r>
                    </a:p>
                  </a:txBody>
                  <a:tcPr marL="69229" marR="69229" marT="34615" marB="34615" anchor="ctr"/>
                </a:tc>
                <a:tc>
                  <a:txBody>
                    <a:bodyPr/>
                    <a:lstStyle/>
                    <a:p>
                      <a:r>
                        <a:rPr kumimoji="1" lang="ja-JP" altLang="en-US" sz="900" dirty="0"/>
                        <a:t>メモ</a:t>
                      </a:r>
                    </a:p>
                  </a:txBody>
                  <a:tcPr marL="69229" marR="69229" marT="34615" marB="34615" anchor="ctr"/>
                </a:tc>
                <a:tc>
                  <a:txBody>
                    <a:bodyPr/>
                    <a:lstStyle/>
                    <a:p>
                      <a:r>
                        <a:rPr kumimoji="1" lang="ja-JP" altLang="en-US" sz="900" dirty="0"/>
                        <a:t>デザイナー，</a:t>
                      </a:r>
                      <a:endParaRPr kumimoji="1" lang="en-US" altLang="ja-JP" sz="900" dirty="0"/>
                    </a:p>
                    <a:p>
                      <a:r>
                        <a:rPr kumimoji="1" lang="ja-JP" altLang="en-US" sz="900" dirty="0"/>
                        <a:t>研究者</a:t>
                      </a:r>
                    </a:p>
                  </a:txBody>
                  <a:tcPr marL="69229" marR="69229" marT="34615" marB="34615" anchor="ctr"/>
                </a:tc>
                <a:extLst>
                  <a:ext uri="{0D108BD9-81ED-4DB2-BD59-A6C34878D82A}">
                    <a16:rowId xmlns:a16="http://schemas.microsoft.com/office/drawing/2014/main" val="1834834200"/>
                  </a:ext>
                </a:extLst>
              </a:tr>
              <a:tr h="501100">
                <a:tc>
                  <a:txBody>
                    <a:bodyPr/>
                    <a:lstStyle/>
                    <a:p>
                      <a:r>
                        <a:rPr kumimoji="1" lang="ja-JP" altLang="en-US" sz="900" dirty="0"/>
                        <a:t>ペン</a:t>
                      </a:r>
                    </a:p>
                  </a:txBody>
                  <a:tcPr marL="69229" marR="69229" marT="34615" marB="34615" anchor="ctr"/>
                </a:tc>
                <a:tc>
                  <a:txBody>
                    <a:bodyPr/>
                    <a:lstStyle/>
                    <a:p>
                      <a:r>
                        <a:rPr kumimoji="1" lang="ja-JP" altLang="en-US" sz="900" dirty="0"/>
                        <a:t>メモ，柵</a:t>
                      </a:r>
                    </a:p>
                  </a:txBody>
                  <a:tcPr marL="69229" marR="69229" marT="34615" marB="34615" anchor="ctr"/>
                </a:tc>
                <a:tc>
                  <a:txBody>
                    <a:bodyPr/>
                    <a:lstStyle/>
                    <a:p>
                      <a:r>
                        <a:rPr kumimoji="1" lang="ja-JP" altLang="en-US" sz="900" dirty="0"/>
                        <a:t>デザイナー，</a:t>
                      </a:r>
                      <a:endParaRPr kumimoji="1" lang="en-US" altLang="ja-JP" sz="900" dirty="0"/>
                    </a:p>
                    <a:p>
                      <a:r>
                        <a:rPr kumimoji="1" lang="ja-JP" altLang="en-US" sz="900" dirty="0"/>
                        <a:t>研究者，</a:t>
                      </a:r>
                      <a:endParaRPr kumimoji="1" lang="en-US" altLang="ja-JP" sz="900" dirty="0"/>
                    </a:p>
                    <a:p>
                      <a:r>
                        <a:rPr kumimoji="1" lang="ja-JP" altLang="en-US" sz="900" dirty="0"/>
                        <a:t>サポーター</a:t>
                      </a:r>
                    </a:p>
                  </a:txBody>
                  <a:tcPr marL="69229" marR="69229" marT="34615" marB="34615" anchor="ctr"/>
                </a:tc>
                <a:extLst>
                  <a:ext uri="{0D108BD9-81ED-4DB2-BD59-A6C34878D82A}">
                    <a16:rowId xmlns:a16="http://schemas.microsoft.com/office/drawing/2014/main" val="3039540560"/>
                  </a:ext>
                </a:extLst>
              </a:tr>
              <a:tr h="380756">
                <a:tc>
                  <a:txBody>
                    <a:bodyPr/>
                    <a:lstStyle/>
                    <a:p>
                      <a:r>
                        <a:rPr kumimoji="1" lang="ja-JP" altLang="en-US" sz="900" dirty="0"/>
                        <a:t>〇</a:t>
                      </a:r>
                      <a:r>
                        <a:rPr kumimoji="1" lang="en-US" altLang="ja-JP" sz="900" dirty="0"/>
                        <a:t>×!?</a:t>
                      </a:r>
                      <a:r>
                        <a:rPr kumimoji="1" lang="ja-JP" altLang="en-US" sz="900" dirty="0"/>
                        <a:t>形の物体</a:t>
                      </a:r>
                    </a:p>
                  </a:txBody>
                  <a:tcPr marL="69229" marR="69229" marT="34615" marB="34615" anchor="ctr"/>
                </a:tc>
                <a:tc>
                  <a:txBody>
                    <a:bodyPr/>
                    <a:lstStyle/>
                    <a:p>
                      <a:r>
                        <a:rPr kumimoji="1" lang="ja-JP" altLang="en-US" sz="900" dirty="0"/>
                        <a:t>印象のメモ</a:t>
                      </a:r>
                    </a:p>
                  </a:txBody>
                  <a:tcPr marL="69229" marR="69229" marT="34615" marB="34615" anchor="ctr"/>
                </a:tc>
                <a:tc>
                  <a:txBody>
                    <a:bodyPr/>
                    <a:lstStyle/>
                    <a:p>
                      <a:r>
                        <a:rPr kumimoji="1" lang="ja-JP" altLang="en-US" sz="900" dirty="0"/>
                        <a:t>デザイナー，</a:t>
                      </a:r>
                      <a:endParaRPr kumimoji="1" lang="en-US" altLang="ja-JP" sz="900" dirty="0"/>
                    </a:p>
                    <a:p>
                      <a:r>
                        <a:rPr kumimoji="1" lang="ja-JP" altLang="en-US" sz="900" dirty="0"/>
                        <a:t>研究者</a:t>
                      </a:r>
                    </a:p>
                  </a:txBody>
                  <a:tcPr marL="69229" marR="69229" marT="34615" marB="34615" anchor="ctr"/>
                </a:tc>
                <a:extLst>
                  <a:ext uri="{0D108BD9-81ED-4DB2-BD59-A6C34878D82A}">
                    <a16:rowId xmlns:a16="http://schemas.microsoft.com/office/drawing/2014/main" val="3479165400"/>
                  </a:ext>
                </a:extLst>
              </a:tr>
              <a:tr h="380756">
                <a:tc>
                  <a:txBody>
                    <a:bodyPr/>
                    <a:lstStyle/>
                    <a:p>
                      <a:r>
                        <a:rPr kumimoji="1" lang="ja-JP" altLang="en-US" sz="900" dirty="0"/>
                        <a:t>その他</a:t>
                      </a:r>
                    </a:p>
                  </a:txBody>
                  <a:tcPr marL="69229" marR="69229" marT="34615" marB="34615" anchor="ctr"/>
                </a:tc>
                <a:tc>
                  <a:txBody>
                    <a:bodyPr/>
                    <a:lstStyle/>
                    <a:p>
                      <a:r>
                        <a:rPr kumimoji="1" lang="ja-JP" altLang="en-US" sz="900" dirty="0"/>
                        <a:t>椅子，棚</a:t>
                      </a:r>
                    </a:p>
                  </a:txBody>
                  <a:tcPr marL="69229" marR="69229" marT="34615" marB="34615" anchor="ctr"/>
                </a:tc>
                <a:tc>
                  <a:txBody>
                    <a:bodyPr/>
                    <a:lstStyle/>
                    <a:p>
                      <a:r>
                        <a:rPr kumimoji="1" lang="ja-JP" altLang="en-US" sz="900" dirty="0"/>
                        <a:t>サポーター</a:t>
                      </a:r>
                      <a:endParaRPr kumimoji="1" lang="en-US" altLang="ja-JP" sz="900" dirty="0"/>
                    </a:p>
                  </a:txBody>
                  <a:tcPr marL="69229" marR="69229" marT="34615" marB="34615" anchor="ctr"/>
                </a:tc>
                <a:extLst>
                  <a:ext uri="{0D108BD9-81ED-4DB2-BD59-A6C34878D82A}">
                    <a16:rowId xmlns:a16="http://schemas.microsoft.com/office/drawing/2014/main" val="17271347"/>
                  </a:ext>
                </a:extLst>
              </a:tr>
            </a:tbl>
          </a:graphicData>
        </a:graphic>
      </p:graphicFrame>
    </p:spTree>
    <p:extLst>
      <p:ext uri="{BB962C8B-B14F-4D97-AF65-F5344CB8AC3E}">
        <p14:creationId xmlns:p14="http://schemas.microsoft.com/office/powerpoint/2010/main" val="297383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7049B-48B5-481B-BA6B-55013330AD12}"/>
              </a:ext>
            </a:extLst>
          </p:cNvPr>
          <p:cNvSpPr>
            <a:spLocks noGrp="1"/>
          </p:cNvSpPr>
          <p:nvPr>
            <p:ph type="title"/>
          </p:nvPr>
        </p:nvSpPr>
        <p:spPr/>
        <p:txBody>
          <a:bodyPr/>
          <a:lstStyle/>
          <a:p>
            <a:r>
              <a:rPr kumimoji="1" lang="ja-JP" altLang="en-US" dirty="0"/>
              <a:t>考察</a:t>
            </a:r>
          </a:p>
        </p:txBody>
      </p:sp>
      <p:sp>
        <p:nvSpPr>
          <p:cNvPr id="3" name="コンテンツ プレースホルダー 2">
            <a:extLst>
              <a:ext uri="{FF2B5EF4-FFF2-40B4-BE49-F238E27FC236}">
                <a16:creationId xmlns:a16="http://schemas.microsoft.com/office/drawing/2014/main" id="{35EFFE70-6BAC-4AF6-AADB-911DB2755A7D}"/>
              </a:ext>
            </a:extLst>
          </p:cNvPr>
          <p:cNvSpPr>
            <a:spLocks noGrp="1"/>
          </p:cNvSpPr>
          <p:nvPr>
            <p:ph sz="half" idx="1"/>
          </p:nvPr>
        </p:nvSpPr>
        <p:spPr/>
        <p:txBody>
          <a:bodyPr>
            <a:normAutofit/>
          </a:bodyPr>
          <a:lstStyle/>
          <a:p>
            <a:pPr marL="0" indent="0">
              <a:buNone/>
            </a:pPr>
            <a:r>
              <a:rPr lang="ja-JP" altLang="en-US" sz="1800" dirty="0">
                <a:solidFill>
                  <a:schemeClr val="accent2"/>
                </a:solidFill>
                <a:latin typeface="+mj-ea"/>
                <a:ea typeface="+mj-ea"/>
              </a:rPr>
              <a:t>忠実な環境の再現</a:t>
            </a:r>
            <a:endParaRPr lang="en-US" altLang="ja-JP" sz="1800" dirty="0">
              <a:solidFill>
                <a:schemeClr val="accent2"/>
              </a:solidFill>
              <a:latin typeface="+mj-ea"/>
              <a:ea typeface="+mj-ea"/>
            </a:endParaRPr>
          </a:p>
          <a:p>
            <a:r>
              <a:rPr lang="ja-JP" altLang="en-US" sz="1400" dirty="0">
                <a:solidFill>
                  <a:schemeClr val="tx1">
                    <a:lumMod val="75000"/>
                    <a:lumOff val="25000"/>
                  </a:schemeClr>
                </a:solidFill>
                <a:latin typeface="+mj-lt"/>
              </a:rPr>
              <a:t>環境の正確な再現が求められる</a:t>
            </a:r>
            <a:endParaRPr lang="en-US" altLang="ja-JP" sz="1400" dirty="0">
              <a:solidFill>
                <a:schemeClr val="tx1">
                  <a:lumMod val="75000"/>
                  <a:lumOff val="25000"/>
                </a:schemeClr>
              </a:solidFill>
              <a:latin typeface="+mj-lt"/>
            </a:endParaRPr>
          </a:p>
          <a:p>
            <a:pPr lvl="1"/>
            <a:r>
              <a:rPr lang="ja-JP" altLang="en-US" sz="1400" dirty="0">
                <a:solidFill>
                  <a:schemeClr val="tx1">
                    <a:lumMod val="75000"/>
                    <a:lumOff val="25000"/>
                  </a:schemeClr>
                </a:solidFill>
                <a:latin typeface="+mj-lt"/>
              </a:rPr>
              <a:t>視界が重要なため</a:t>
            </a:r>
            <a:endParaRPr lang="en-US" altLang="ja-JP" sz="1400" dirty="0">
              <a:solidFill>
                <a:schemeClr val="tx1">
                  <a:lumMod val="75000"/>
                  <a:lumOff val="25000"/>
                </a:schemeClr>
              </a:solidFill>
              <a:latin typeface="+mj-lt"/>
            </a:endParaRPr>
          </a:p>
          <a:p>
            <a:r>
              <a:rPr lang="ja-JP" altLang="en-US" sz="1400" dirty="0">
                <a:solidFill>
                  <a:schemeClr val="tx1">
                    <a:lumMod val="75000"/>
                    <a:lumOff val="25000"/>
                  </a:schemeClr>
                </a:solidFill>
                <a:latin typeface="+mj-lt"/>
              </a:rPr>
              <a:t>実世界と同じ視点の高さの再現が必要</a:t>
            </a:r>
            <a:endParaRPr lang="en-US" altLang="ja-JP" sz="1400" dirty="0">
              <a:solidFill>
                <a:schemeClr val="tx1">
                  <a:lumMod val="75000"/>
                  <a:lumOff val="25000"/>
                </a:schemeClr>
              </a:solidFill>
              <a:latin typeface="+mj-lt"/>
            </a:endParaRPr>
          </a:p>
          <a:p>
            <a:pPr marL="0" indent="0">
              <a:buNone/>
            </a:pPr>
            <a:endParaRPr lang="en-US" altLang="ja-JP" sz="1800" dirty="0">
              <a:solidFill>
                <a:schemeClr val="accent2"/>
              </a:solidFill>
              <a:latin typeface="+mj-lt"/>
            </a:endParaRPr>
          </a:p>
          <a:p>
            <a:pPr marL="0" indent="0">
              <a:buNone/>
            </a:pPr>
            <a:r>
              <a:rPr lang="ja-JP" altLang="en-US" sz="1800" dirty="0">
                <a:solidFill>
                  <a:schemeClr val="accent2"/>
                </a:solidFill>
                <a:latin typeface="+mj-ea"/>
                <a:ea typeface="+mj-ea"/>
              </a:rPr>
              <a:t>道具に関する課題</a:t>
            </a:r>
            <a:endParaRPr lang="en-US" altLang="ja-JP" sz="1600" dirty="0">
              <a:solidFill>
                <a:schemeClr val="tx1">
                  <a:lumMod val="75000"/>
                  <a:lumOff val="25000"/>
                </a:schemeClr>
              </a:solidFill>
              <a:latin typeface="+mj-ea"/>
              <a:ea typeface="+mj-ea"/>
            </a:endParaRPr>
          </a:p>
          <a:p>
            <a:r>
              <a:rPr lang="ja-JP" altLang="en-US" sz="1400" dirty="0">
                <a:solidFill>
                  <a:schemeClr val="tx1">
                    <a:lumMod val="75000"/>
                    <a:lumOff val="25000"/>
                  </a:schemeClr>
                </a:solidFill>
                <a:latin typeface="+mj-lt"/>
              </a:rPr>
              <a:t>音声メモは会話の邪魔になるので再生できなかった</a:t>
            </a:r>
            <a:endParaRPr lang="en-US" altLang="ja-JP" sz="1400" dirty="0">
              <a:solidFill>
                <a:schemeClr val="tx1">
                  <a:lumMod val="75000"/>
                  <a:lumOff val="25000"/>
                </a:schemeClr>
              </a:solidFill>
              <a:latin typeface="+mj-lt"/>
            </a:endParaRPr>
          </a:p>
          <a:p>
            <a:r>
              <a:rPr lang="ja-JP" altLang="en-US" sz="1400" dirty="0">
                <a:solidFill>
                  <a:schemeClr val="tx1">
                    <a:lumMod val="75000"/>
                    <a:lumOff val="25000"/>
                  </a:schemeClr>
                </a:solidFill>
                <a:latin typeface="+mj-lt"/>
              </a:rPr>
              <a:t>ペンによるメモは，一覧性があって会話を邪魔しないので，多用された</a:t>
            </a:r>
            <a:endParaRPr lang="en-US" altLang="ja-JP" dirty="0">
              <a:solidFill>
                <a:schemeClr val="tx1">
                  <a:lumMod val="75000"/>
                  <a:lumOff val="25000"/>
                </a:schemeClr>
              </a:solidFill>
              <a:latin typeface="+mj-lt"/>
            </a:endParaRPr>
          </a:p>
          <a:p>
            <a:r>
              <a:rPr lang="ja-JP" altLang="en-US" sz="1400" dirty="0">
                <a:solidFill>
                  <a:schemeClr val="tx1">
                    <a:lumMod val="75000"/>
                    <a:lumOff val="25000"/>
                  </a:schemeClr>
                </a:solidFill>
                <a:latin typeface="+mj-lt"/>
              </a:rPr>
              <a:t>ファシリテーター用の道具が必要</a:t>
            </a:r>
            <a:endParaRPr lang="en-US" altLang="ja-JP" sz="1400" dirty="0">
              <a:solidFill>
                <a:schemeClr val="tx1">
                  <a:lumMod val="75000"/>
                  <a:lumOff val="25000"/>
                </a:schemeClr>
              </a:solidFill>
              <a:latin typeface="+mj-lt"/>
            </a:endParaRPr>
          </a:p>
        </p:txBody>
      </p:sp>
      <p:sp>
        <p:nvSpPr>
          <p:cNvPr id="5" name="コンテンツ プレースホルダー 4">
            <a:extLst>
              <a:ext uri="{FF2B5EF4-FFF2-40B4-BE49-F238E27FC236}">
                <a16:creationId xmlns:a16="http://schemas.microsoft.com/office/drawing/2014/main" id="{B3B8D73E-361C-7005-62D8-6C8A28F8C3A3}"/>
              </a:ext>
            </a:extLst>
          </p:cNvPr>
          <p:cNvSpPr>
            <a:spLocks noGrp="1"/>
          </p:cNvSpPr>
          <p:nvPr>
            <p:ph sz="half" idx="2"/>
          </p:nvPr>
        </p:nvSpPr>
        <p:spPr/>
        <p:txBody>
          <a:bodyPr>
            <a:normAutofit/>
          </a:bodyPr>
          <a:lstStyle/>
          <a:p>
            <a:pPr marL="0" indent="0">
              <a:buNone/>
            </a:pPr>
            <a:r>
              <a:rPr lang="ja-JP" altLang="en-US" sz="1800" dirty="0">
                <a:solidFill>
                  <a:schemeClr val="accent2"/>
                </a:solidFill>
                <a:latin typeface="+mj-ea"/>
                <a:ea typeface="+mj-ea"/>
              </a:rPr>
              <a:t>ワークショップのためのバーチャル環境に必要な機能の評価</a:t>
            </a:r>
            <a:endParaRPr lang="en-US" altLang="ja-JP" sz="1800" dirty="0">
              <a:solidFill>
                <a:schemeClr val="accent2"/>
              </a:solidFill>
              <a:latin typeface="+mj-ea"/>
              <a:ea typeface="+mj-ea"/>
            </a:endParaRPr>
          </a:p>
          <a:p>
            <a:pPr marL="0" indent="0">
              <a:buNone/>
            </a:pPr>
            <a:r>
              <a:rPr lang="ja-JP" altLang="en-US" sz="1400" dirty="0">
                <a:solidFill>
                  <a:schemeClr val="tx1">
                    <a:lumMod val="75000"/>
                    <a:lumOff val="25000"/>
                  </a:schemeClr>
                </a:solidFill>
              </a:rPr>
              <a:t>要件を評価する．</a:t>
            </a:r>
            <a:endParaRPr lang="en-US" altLang="ja-JP" sz="1400" dirty="0">
              <a:solidFill>
                <a:schemeClr val="tx1">
                  <a:lumMod val="75000"/>
                  <a:lumOff val="25000"/>
                </a:schemeClr>
              </a:solidFill>
            </a:endParaRPr>
          </a:p>
          <a:p>
            <a:pPr marL="0" indent="0">
              <a:buNone/>
            </a:pPr>
            <a:endParaRPr lang="en-US" altLang="ja-JP" sz="1400" dirty="0">
              <a:solidFill>
                <a:schemeClr val="tx1">
                  <a:lumMod val="75000"/>
                  <a:lumOff val="25000"/>
                </a:schemeClr>
              </a:solidFill>
            </a:endParaRPr>
          </a:p>
          <a:p>
            <a:pPr marL="342900" indent="-342900">
              <a:buFont typeface="+mj-lt"/>
              <a:buAutoNum type="arabicPeriod"/>
            </a:pPr>
            <a:r>
              <a:rPr lang="ja-JP" altLang="en-US" sz="1400" dirty="0">
                <a:solidFill>
                  <a:schemeClr val="tx1">
                    <a:lumMod val="75000"/>
                    <a:lumOff val="25000"/>
                  </a:schemeClr>
                </a:solidFill>
              </a:rPr>
              <a:t>保存された結果</a:t>
            </a:r>
            <a:endParaRPr lang="en-US" altLang="ja-JP" sz="1400" dirty="0">
              <a:solidFill>
                <a:schemeClr val="tx1">
                  <a:lumMod val="75000"/>
                  <a:lumOff val="25000"/>
                </a:schemeClr>
              </a:solidFill>
            </a:endParaRPr>
          </a:p>
          <a:p>
            <a:pPr lvl="1"/>
            <a:r>
              <a:rPr lang="ja-JP" altLang="en-US" sz="1200" dirty="0">
                <a:solidFill>
                  <a:schemeClr val="tx1">
                    <a:lumMod val="75000"/>
                    <a:lumOff val="25000"/>
                  </a:schemeClr>
                </a:solidFill>
              </a:rPr>
              <a:t>ワークショップ後に共有を望む声があった</a:t>
            </a:r>
            <a:r>
              <a:rPr lang="ja-JP" altLang="en-US" sz="1100" dirty="0">
                <a:solidFill>
                  <a:schemeClr val="tx1">
                    <a:lumMod val="75000"/>
                    <a:lumOff val="25000"/>
                  </a:schemeClr>
                </a:solidFill>
              </a:rPr>
              <a:t>．</a:t>
            </a:r>
            <a:endParaRPr lang="en-US" altLang="ja-JP" sz="1100" dirty="0">
              <a:solidFill>
                <a:schemeClr val="tx1">
                  <a:lumMod val="75000"/>
                  <a:lumOff val="25000"/>
                </a:schemeClr>
              </a:solidFill>
            </a:endParaRPr>
          </a:p>
          <a:p>
            <a:pPr marL="342900" indent="-342900">
              <a:buFont typeface="+mj-lt"/>
              <a:buAutoNum type="arabicPeriod"/>
            </a:pPr>
            <a:endParaRPr lang="en-US" altLang="ja-JP" sz="1400" dirty="0">
              <a:solidFill>
                <a:schemeClr val="tx1">
                  <a:lumMod val="75000"/>
                  <a:lumOff val="25000"/>
                </a:schemeClr>
              </a:solidFill>
            </a:endParaRPr>
          </a:p>
          <a:p>
            <a:pPr marL="342900" indent="-342900">
              <a:buFont typeface="+mj-lt"/>
              <a:buAutoNum type="arabicPeriod"/>
            </a:pPr>
            <a:r>
              <a:rPr lang="ja-JP" altLang="en-US" sz="1400" dirty="0">
                <a:solidFill>
                  <a:schemeClr val="tx1">
                    <a:lumMod val="75000"/>
                    <a:lumOff val="25000"/>
                  </a:schemeClr>
                </a:solidFill>
              </a:rPr>
              <a:t>メモの共有は評価できなかった</a:t>
            </a:r>
            <a:endParaRPr lang="en-US" altLang="ja-JP" sz="1400" dirty="0">
              <a:solidFill>
                <a:schemeClr val="tx1">
                  <a:lumMod val="75000"/>
                  <a:lumOff val="25000"/>
                </a:schemeClr>
              </a:solidFill>
            </a:endParaRPr>
          </a:p>
          <a:p>
            <a:pPr marL="342900" indent="-342900">
              <a:buFont typeface="+mj-lt"/>
              <a:buAutoNum type="arabicPeriod"/>
            </a:pPr>
            <a:endParaRPr lang="en-US" altLang="ja-JP" sz="1400" dirty="0">
              <a:solidFill>
                <a:schemeClr val="tx1">
                  <a:lumMod val="75000"/>
                  <a:lumOff val="25000"/>
                </a:schemeClr>
              </a:solidFill>
            </a:endParaRPr>
          </a:p>
          <a:p>
            <a:pPr marL="342900" indent="-342900">
              <a:buFont typeface="+mj-lt"/>
              <a:buAutoNum type="arabicPeriod"/>
            </a:pPr>
            <a:r>
              <a:rPr lang="en-US" altLang="ja-JP" sz="1400" dirty="0">
                <a:solidFill>
                  <a:schemeClr val="tx1">
                    <a:lumMod val="75000"/>
                    <a:lumOff val="25000"/>
                  </a:schemeClr>
                </a:solidFill>
              </a:rPr>
              <a:t>VR</a:t>
            </a:r>
            <a:r>
              <a:rPr lang="ja-JP" altLang="en-US" sz="1400" dirty="0">
                <a:solidFill>
                  <a:schemeClr val="tx1">
                    <a:lumMod val="75000"/>
                    <a:lumOff val="25000"/>
                  </a:schemeClr>
                </a:solidFill>
              </a:rPr>
              <a:t>環境のプロトタイピングは有効と考える</a:t>
            </a:r>
            <a:endParaRPr lang="en-US" altLang="ja-JP" sz="1400" dirty="0">
              <a:solidFill>
                <a:schemeClr val="tx1">
                  <a:lumMod val="75000"/>
                  <a:lumOff val="25000"/>
                </a:schemeClr>
              </a:solidFill>
            </a:endParaRPr>
          </a:p>
          <a:p>
            <a:pPr lvl="1"/>
            <a:r>
              <a:rPr lang="ja-JP" altLang="en-US" sz="1200" dirty="0">
                <a:solidFill>
                  <a:schemeClr val="tx1">
                    <a:lumMod val="75000"/>
                    <a:lumOff val="25000"/>
                  </a:schemeClr>
                </a:solidFill>
              </a:rPr>
              <a:t>プロトタイピングの感想として，物を置いた時の高さや大きさが分かり想像しやすいという言及があったため</a:t>
            </a:r>
            <a:endParaRPr lang="en-US" altLang="ja-JP" sz="1200" dirty="0">
              <a:solidFill>
                <a:schemeClr val="tx1">
                  <a:lumMod val="75000"/>
                  <a:lumOff val="25000"/>
                </a:schemeClr>
              </a:solidFill>
            </a:endParaRPr>
          </a:p>
          <a:p>
            <a:pPr marL="685800" lvl="1" indent="-342900">
              <a:buFont typeface="+mj-lt"/>
              <a:buAutoNum type="arabicPeriod"/>
            </a:pPr>
            <a:endParaRPr lang="ja-JP" altLang="en-US" sz="15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8E41596-05A9-4F2F-AF4A-AED38D2CF9C7}"/>
              </a:ext>
            </a:extLst>
          </p:cNvPr>
          <p:cNvSpPr>
            <a:spLocks noGrp="1"/>
          </p:cNvSpPr>
          <p:nvPr>
            <p:ph type="sldNum" sz="quarter" idx="12"/>
          </p:nvPr>
        </p:nvSpPr>
        <p:spPr/>
        <p:txBody>
          <a:bodyPr/>
          <a:lstStyle/>
          <a:p>
            <a:fld id="{BDC8A3CF-851D-4764-B60A-58852F2DFA21}" type="slidenum">
              <a:rPr kumimoji="1" lang="ja-JP" altLang="en-US" smtClean="0"/>
              <a:t>7</a:t>
            </a:fld>
            <a:endParaRPr kumimoji="1" lang="ja-JP" altLang="en-US"/>
          </a:p>
        </p:txBody>
      </p:sp>
      <p:sp>
        <p:nvSpPr>
          <p:cNvPr id="12" name="スライド番号プレースホルダー 3">
            <a:extLst>
              <a:ext uri="{FF2B5EF4-FFF2-40B4-BE49-F238E27FC236}">
                <a16:creationId xmlns:a16="http://schemas.microsoft.com/office/drawing/2014/main" id="{3C4A55AE-F8E9-6CB2-EFE9-8E3CDD585B2F}"/>
              </a:ext>
            </a:extLst>
          </p:cNvPr>
          <p:cNvSpPr txBox="1">
            <a:spLocks/>
          </p:cNvSpPr>
          <p:nvPr/>
        </p:nvSpPr>
        <p:spPr>
          <a:xfrm>
            <a:off x="7485306" y="5431223"/>
            <a:ext cx="2057400" cy="3042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C8A3CF-851D-4764-B60A-58852F2DFA21}" type="slidenum">
              <a:rPr kumimoji="1" lang="ja-JP" altLang="en-US" smtClean="0"/>
              <a:pPr/>
              <a:t>7</a:t>
            </a:fld>
            <a:endParaRPr kumimoji="1" lang="ja-JP" altLang="en-US"/>
          </a:p>
        </p:txBody>
      </p:sp>
    </p:spTree>
    <p:extLst>
      <p:ext uri="{BB962C8B-B14F-4D97-AF65-F5344CB8AC3E}">
        <p14:creationId xmlns:p14="http://schemas.microsoft.com/office/powerpoint/2010/main" val="221587343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esentation">
      <a:majorFont>
        <a:latin typeface="Roboto Light"/>
        <a:ea typeface="游ゴシック Light"/>
        <a:cs typeface=""/>
      </a:majorFont>
      <a:minorFont>
        <a:latin typeface="Roboto"/>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17593</TotalTime>
  <Words>1448</Words>
  <Application>Microsoft Office PowerPoint</Application>
  <PresentationFormat>画面に合わせる (16:10)</PresentationFormat>
  <Paragraphs>223</Paragraphs>
  <Slides>7</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游ゴシック Light</vt:lpstr>
      <vt:lpstr>Arial</vt:lpstr>
      <vt:lpstr>Roboto Light</vt:lpstr>
      <vt:lpstr>Roboto</vt:lpstr>
      <vt:lpstr>游ゴシック</vt:lpstr>
      <vt:lpstr>Office テーマ</vt:lpstr>
      <vt:lpstr>保育園の環境改善ワークショップのための協調バーチャル環境</vt:lpstr>
      <vt:lpstr>背景</vt:lpstr>
      <vt:lpstr>ワークショップの概要</vt:lpstr>
      <vt:lpstr>バーチャル環境の構築</vt:lpstr>
      <vt:lpstr>バーチャル環境の構築</vt:lpstr>
      <vt:lpstr>結果</vt:lpstr>
      <vt:lpstr>考察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巧</dc:creator>
  <cp:lastModifiedBy>佐藤巧</cp:lastModifiedBy>
  <cp:revision>1695</cp:revision>
  <dcterms:created xsi:type="dcterms:W3CDTF">2021-06-09T10:33:40Z</dcterms:created>
  <dcterms:modified xsi:type="dcterms:W3CDTF">2023-09-12T17:43:53Z</dcterms:modified>
</cp:coreProperties>
</file>