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62" r:id="rId4"/>
    <p:sldId id="263" r:id="rId5"/>
    <p:sldId id="264" r:id="rId6"/>
    <p:sldId id="259" r:id="rId7"/>
    <p:sldId id="260" r:id="rId8"/>
    <p:sldId id="261" r:id="rId9"/>
  </p:sldIdLst>
  <p:sldSz cx="43891200" cy="43891200"/>
  <p:notesSz cx="19297650" cy="29406850"/>
  <p:defaultTextStyle>
    <a:defPPr>
      <a:defRPr lang="ja-JP"/>
    </a:defPPr>
    <a:lvl1pPr marL="0" algn="l" defTabSz="5120209" rtl="0" eaLnBrk="1" latinLnBrk="0" hangingPunct="1">
      <a:defRPr kumimoji="1" sz="9999" kern="1200">
        <a:solidFill>
          <a:schemeClr val="tx1"/>
        </a:solidFill>
        <a:latin typeface="+mn-lt"/>
        <a:ea typeface="+mn-ea"/>
        <a:cs typeface="+mn-cs"/>
      </a:defRPr>
    </a:lvl1pPr>
    <a:lvl2pPr marL="2560104" algn="l" defTabSz="5120209" rtl="0" eaLnBrk="1" latinLnBrk="0" hangingPunct="1">
      <a:defRPr kumimoji="1" sz="9999" kern="1200">
        <a:solidFill>
          <a:schemeClr val="tx1"/>
        </a:solidFill>
        <a:latin typeface="+mn-lt"/>
        <a:ea typeface="+mn-ea"/>
        <a:cs typeface="+mn-cs"/>
      </a:defRPr>
    </a:lvl2pPr>
    <a:lvl3pPr marL="5120209" algn="l" defTabSz="5120209" rtl="0" eaLnBrk="1" latinLnBrk="0" hangingPunct="1">
      <a:defRPr kumimoji="1" sz="9999" kern="1200">
        <a:solidFill>
          <a:schemeClr val="tx1"/>
        </a:solidFill>
        <a:latin typeface="+mn-lt"/>
        <a:ea typeface="+mn-ea"/>
        <a:cs typeface="+mn-cs"/>
      </a:defRPr>
    </a:lvl3pPr>
    <a:lvl4pPr marL="7680313" algn="l" defTabSz="5120209" rtl="0" eaLnBrk="1" latinLnBrk="0" hangingPunct="1">
      <a:defRPr kumimoji="1" sz="9999" kern="1200">
        <a:solidFill>
          <a:schemeClr val="tx1"/>
        </a:solidFill>
        <a:latin typeface="+mn-lt"/>
        <a:ea typeface="+mn-ea"/>
        <a:cs typeface="+mn-cs"/>
      </a:defRPr>
    </a:lvl4pPr>
    <a:lvl5pPr marL="10240418" algn="l" defTabSz="5120209" rtl="0" eaLnBrk="1" latinLnBrk="0" hangingPunct="1">
      <a:defRPr kumimoji="1" sz="9999" kern="1200">
        <a:solidFill>
          <a:schemeClr val="tx1"/>
        </a:solidFill>
        <a:latin typeface="+mn-lt"/>
        <a:ea typeface="+mn-ea"/>
        <a:cs typeface="+mn-cs"/>
      </a:defRPr>
    </a:lvl5pPr>
    <a:lvl6pPr marL="12800521" algn="l" defTabSz="5120209" rtl="0" eaLnBrk="1" latinLnBrk="0" hangingPunct="1">
      <a:defRPr kumimoji="1" sz="9999" kern="1200">
        <a:solidFill>
          <a:schemeClr val="tx1"/>
        </a:solidFill>
        <a:latin typeface="+mn-lt"/>
        <a:ea typeface="+mn-ea"/>
        <a:cs typeface="+mn-cs"/>
      </a:defRPr>
    </a:lvl6pPr>
    <a:lvl7pPr marL="15360625" algn="l" defTabSz="5120209" rtl="0" eaLnBrk="1" latinLnBrk="0" hangingPunct="1">
      <a:defRPr kumimoji="1" sz="9999" kern="1200">
        <a:solidFill>
          <a:schemeClr val="tx1"/>
        </a:solidFill>
        <a:latin typeface="+mn-lt"/>
        <a:ea typeface="+mn-ea"/>
        <a:cs typeface="+mn-cs"/>
      </a:defRPr>
    </a:lvl7pPr>
    <a:lvl8pPr marL="17920730" algn="l" defTabSz="5120209" rtl="0" eaLnBrk="1" latinLnBrk="0" hangingPunct="1">
      <a:defRPr kumimoji="1" sz="9999" kern="1200">
        <a:solidFill>
          <a:schemeClr val="tx1"/>
        </a:solidFill>
        <a:latin typeface="+mn-lt"/>
        <a:ea typeface="+mn-ea"/>
        <a:cs typeface="+mn-cs"/>
      </a:defRPr>
    </a:lvl8pPr>
    <a:lvl9pPr marL="20480834" algn="l" defTabSz="5120209" rtl="0" eaLnBrk="1" latinLnBrk="0" hangingPunct="1">
      <a:defRPr kumimoji="1" sz="99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5" userDrawn="1">
          <p15:clr>
            <a:srgbClr val="A4A3A4"/>
          </p15:clr>
        </p15:guide>
        <p15:guide id="2" pos="1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4F81BD"/>
    <a:srgbClr val="00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58" autoAdjust="0"/>
    <p:restoredTop sz="94660"/>
  </p:normalViewPr>
  <p:slideViewPr>
    <p:cSldViewPr>
      <p:cViewPr varScale="1">
        <p:scale>
          <a:sx n="18" d="100"/>
          <a:sy n="18" d="100"/>
        </p:scale>
        <p:origin x="1236" y="186"/>
      </p:cViewPr>
      <p:guideLst>
        <p:guide orient="horz" pos="13825"/>
        <p:guide pos="138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362315" cy="1470343"/>
          </a:xfrm>
          <a:prstGeom prst="rect">
            <a:avLst/>
          </a:prstGeom>
        </p:spPr>
        <p:txBody>
          <a:bodyPr vert="horz" lIns="278303" tIns="139152" rIns="278303" bIns="139152" rtlCol="0"/>
          <a:lstStyle>
            <a:lvl1pPr algn="l">
              <a:defRPr sz="3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10930869" y="0"/>
            <a:ext cx="8362315" cy="1470343"/>
          </a:xfrm>
          <a:prstGeom prst="rect">
            <a:avLst/>
          </a:prstGeom>
        </p:spPr>
        <p:txBody>
          <a:bodyPr vert="horz" lIns="278303" tIns="139152" rIns="278303" bIns="139152" rtlCol="0"/>
          <a:lstStyle>
            <a:lvl1pPr algn="r">
              <a:defRPr sz="3700"/>
            </a:lvl1pPr>
          </a:lstStyle>
          <a:p>
            <a:fld id="{85D8FF0F-6FDF-4024-B10F-0E7FC8E3A489}" type="datetimeFigureOut">
              <a:rPr kumimoji="1" lang="ja-JP" altLang="en-US" smtClean="0"/>
              <a:pPr/>
              <a:t>2015/6/19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4135438" y="2206625"/>
            <a:ext cx="11026775" cy="1102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78303" tIns="139152" rIns="278303" bIns="139152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929765" y="13968253"/>
            <a:ext cx="15438120" cy="13233083"/>
          </a:xfrm>
          <a:prstGeom prst="rect">
            <a:avLst/>
          </a:prstGeom>
        </p:spPr>
        <p:txBody>
          <a:bodyPr vert="horz" lIns="278303" tIns="139152" rIns="278303" bIns="139152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27931404"/>
            <a:ext cx="8362315" cy="1470343"/>
          </a:xfrm>
          <a:prstGeom prst="rect">
            <a:avLst/>
          </a:prstGeom>
        </p:spPr>
        <p:txBody>
          <a:bodyPr vert="horz" lIns="278303" tIns="139152" rIns="278303" bIns="139152" rtlCol="0" anchor="b"/>
          <a:lstStyle>
            <a:lvl1pPr algn="l">
              <a:defRPr sz="3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10930869" y="27931404"/>
            <a:ext cx="8362315" cy="1470343"/>
          </a:xfrm>
          <a:prstGeom prst="rect">
            <a:avLst/>
          </a:prstGeom>
        </p:spPr>
        <p:txBody>
          <a:bodyPr vert="horz" lIns="278303" tIns="139152" rIns="278303" bIns="139152" rtlCol="0" anchor="b"/>
          <a:lstStyle>
            <a:lvl1pPr algn="r">
              <a:defRPr sz="3700"/>
            </a:lvl1pPr>
          </a:lstStyle>
          <a:p>
            <a:fld id="{D348EE47-8029-43CE-AA60-F9CED39CFB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05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20209" rtl="0" eaLnBrk="1" latinLnBrk="0" hangingPunct="1">
      <a:defRPr kumimoji="1" sz="6799" kern="1200">
        <a:solidFill>
          <a:schemeClr val="tx1"/>
        </a:solidFill>
        <a:latin typeface="+mn-lt"/>
        <a:ea typeface="+mn-ea"/>
        <a:cs typeface="+mn-cs"/>
      </a:defRPr>
    </a:lvl1pPr>
    <a:lvl2pPr marL="2560104" algn="l" defTabSz="5120209" rtl="0" eaLnBrk="1" latinLnBrk="0" hangingPunct="1">
      <a:defRPr kumimoji="1" sz="6799" kern="1200">
        <a:solidFill>
          <a:schemeClr val="tx1"/>
        </a:solidFill>
        <a:latin typeface="+mn-lt"/>
        <a:ea typeface="+mn-ea"/>
        <a:cs typeface="+mn-cs"/>
      </a:defRPr>
    </a:lvl2pPr>
    <a:lvl3pPr marL="5120209" algn="l" defTabSz="5120209" rtl="0" eaLnBrk="1" latinLnBrk="0" hangingPunct="1">
      <a:defRPr kumimoji="1" sz="6799" kern="1200">
        <a:solidFill>
          <a:schemeClr val="tx1"/>
        </a:solidFill>
        <a:latin typeface="+mn-lt"/>
        <a:ea typeface="+mn-ea"/>
        <a:cs typeface="+mn-cs"/>
      </a:defRPr>
    </a:lvl3pPr>
    <a:lvl4pPr marL="7680313" algn="l" defTabSz="5120209" rtl="0" eaLnBrk="1" latinLnBrk="0" hangingPunct="1">
      <a:defRPr kumimoji="1" sz="6799" kern="1200">
        <a:solidFill>
          <a:schemeClr val="tx1"/>
        </a:solidFill>
        <a:latin typeface="+mn-lt"/>
        <a:ea typeface="+mn-ea"/>
        <a:cs typeface="+mn-cs"/>
      </a:defRPr>
    </a:lvl4pPr>
    <a:lvl5pPr marL="10240418" algn="l" defTabSz="5120209" rtl="0" eaLnBrk="1" latinLnBrk="0" hangingPunct="1">
      <a:defRPr kumimoji="1" sz="6799" kern="1200">
        <a:solidFill>
          <a:schemeClr val="tx1"/>
        </a:solidFill>
        <a:latin typeface="+mn-lt"/>
        <a:ea typeface="+mn-ea"/>
        <a:cs typeface="+mn-cs"/>
      </a:defRPr>
    </a:lvl5pPr>
    <a:lvl6pPr marL="12800521" algn="l" defTabSz="5120209" rtl="0" eaLnBrk="1" latinLnBrk="0" hangingPunct="1">
      <a:defRPr kumimoji="1" sz="6799" kern="1200">
        <a:solidFill>
          <a:schemeClr val="tx1"/>
        </a:solidFill>
        <a:latin typeface="+mn-lt"/>
        <a:ea typeface="+mn-ea"/>
        <a:cs typeface="+mn-cs"/>
      </a:defRPr>
    </a:lvl6pPr>
    <a:lvl7pPr marL="15360625" algn="l" defTabSz="5120209" rtl="0" eaLnBrk="1" latinLnBrk="0" hangingPunct="1">
      <a:defRPr kumimoji="1" sz="6799" kern="1200">
        <a:solidFill>
          <a:schemeClr val="tx1"/>
        </a:solidFill>
        <a:latin typeface="+mn-lt"/>
        <a:ea typeface="+mn-ea"/>
        <a:cs typeface="+mn-cs"/>
      </a:defRPr>
    </a:lvl7pPr>
    <a:lvl8pPr marL="17920730" algn="l" defTabSz="5120209" rtl="0" eaLnBrk="1" latinLnBrk="0" hangingPunct="1">
      <a:defRPr kumimoji="1" sz="6799" kern="1200">
        <a:solidFill>
          <a:schemeClr val="tx1"/>
        </a:solidFill>
        <a:latin typeface="+mn-lt"/>
        <a:ea typeface="+mn-ea"/>
        <a:cs typeface="+mn-cs"/>
      </a:defRPr>
    </a:lvl8pPr>
    <a:lvl9pPr marL="20480834" algn="l" defTabSz="5120209" rtl="0" eaLnBrk="1" latinLnBrk="0" hangingPunct="1">
      <a:defRPr kumimoji="1" sz="67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4135438" y="2206625"/>
            <a:ext cx="11026775" cy="110267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Background : importance of</a:t>
            </a:r>
            <a:r>
              <a:rPr kumimoji="1" lang="en-US" altLang="ja-JP" baseline="0" dirty="0" smtClean="0"/>
              <a:t> this two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49479-E03D-488E-9DAF-73D5C4348670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99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4135438" y="2206625"/>
            <a:ext cx="11026775" cy="110267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Background : importance of</a:t>
            </a:r>
            <a:r>
              <a:rPr kumimoji="1" lang="en-US" altLang="ja-JP" baseline="0" dirty="0" smtClean="0"/>
              <a:t> this two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49479-E03D-488E-9DAF-73D5C434867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75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4135438" y="2206625"/>
            <a:ext cx="11026775" cy="110267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Background : importance of</a:t>
            </a:r>
            <a:r>
              <a:rPr kumimoji="1" lang="en-US" altLang="ja-JP" baseline="0" dirty="0" smtClean="0"/>
              <a:t> this two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49479-E03D-488E-9DAF-73D5C434867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48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2261243" indent="-869709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3478835" indent="-69576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870369" indent="-69576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6261903" indent="-69576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7653437" indent="-6957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044970" indent="-6957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0436504" indent="-6957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1828038" indent="-6957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D084101-B65F-4528-903C-0C06C91841B0}" type="slidenum">
              <a:rPr lang="en-US" altLang="ja-JP"/>
              <a:pPr eaLnBrk="1" hangingPunct="1"/>
              <a:t>6</a:t>
            </a:fld>
            <a:endParaRPr lang="en-US" altLang="ja-JP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35438" y="2206625"/>
            <a:ext cx="11026775" cy="1102677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71249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2261243" indent="-869709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3478835" indent="-69576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870369" indent="-69576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6261903" indent="-69576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7653437" indent="-6957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044970" indent="-6957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0436504" indent="-6957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1828038" indent="-6957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4AA0D02-386A-480C-BD45-CD02D5FA3F3D}" type="slidenum">
              <a:rPr lang="en-US" altLang="ja-JP"/>
              <a:pPr eaLnBrk="1" hangingPunct="1"/>
              <a:t>7</a:t>
            </a:fld>
            <a:endParaRPr lang="en-US" altLang="ja-JP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35438" y="2206625"/>
            <a:ext cx="11026775" cy="1102677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426973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2261243" indent="-869709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3478835" indent="-69576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870369" indent="-69576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6261903" indent="-69576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7653437" indent="-6957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044970" indent="-6957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0436504" indent="-6957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1828038" indent="-69576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B8F2885-5384-4847-8AEF-36329130EAB9}" type="slidenum">
              <a:rPr lang="en-US" altLang="ja-JP"/>
              <a:pPr eaLnBrk="1" hangingPunct="1"/>
              <a:t>8</a:t>
            </a:fld>
            <a:endParaRPr lang="en-US" altLang="ja-JP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35438" y="2206625"/>
            <a:ext cx="11026775" cy="110267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39339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726" y="22067533"/>
            <a:ext cx="39227763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91842" y="13634724"/>
            <a:ext cx="37307520" cy="9408160"/>
          </a:xfrm>
        </p:spPr>
        <p:txBody>
          <a:bodyPr/>
          <a:lstStyle>
            <a:lvl1pPr algn="ctr">
              <a:defRPr>
                <a:latin typeface="小塚ゴシック Std H" pitchFamily="34" charset="-128"/>
                <a:ea typeface="小塚ゴシック Std H" pitchFamily="34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583682" y="24871682"/>
            <a:ext cx="3072384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小塚ゴシック Std M" pitchFamily="34" charset="-128"/>
                <a:ea typeface="小塚ゴシック Std M" pitchFamily="34" charset="-128"/>
              </a:defRPr>
            </a:lvl1pPr>
            <a:lvl2pPr marL="300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00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00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0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01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01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02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0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7564-545D-47DA-AF1F-728E5E3B64B0}" type="datetime1">
              <a:rPr kumimoji="1" lang="ja-JP" altLang="en-US" smtClean="0"/>
              <a:pPr/>
              <a:t>2015/6/19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9652" y="39457945"/>
            <a:ext cx="13650276" cy="30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726" y="5608216"/>
            <a:ext cx="39227763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43F7-2DBC-46DD-85D1-CCB2FA0A2C48}" type="datetime1">
              <a:rPr kumimoji="1" lang="ja-JP" altLang="en-US" smtClean="0"/>
              <a:pPr/>
              <a:t>2015/6/19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F85C-CA89-4DD9-8F34-0CEC0BCAD6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31203965" y="41137974"/>
            <a:ext cx="10629977" cy="10164"/>
          </a:xfrm>
          <a:prstGeom prst="line">
            <a:avLst/>
          </a:prstGeom>
          <a:ln w="38100" cap="rnd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61386" y="3200277"/>
            <a:ext cx="8121752" cy="301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982715" y="20079158"/>
            <a:ext cx="38239688" cy="82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033312" y="5486289"/>
            <a:ext cx="4663332" cy="33721160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94561" y="1757688"/>
            <a:ext cx="33810040" cy="3744976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1237-FDB4-4CC5-8283-F9BBF6F35D01}" type="datetime1">
              <a:rPr kumimoji="1" lang="ja-JP" altLang="en-US" smtClean="0"/>
              <a:pPr/>
              <a:t>2015/6/19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F85C-CA89-4DD9-8F34-0CEC0BCAD6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5000"/>
          </a:blip>
          <a:srcRect/>
          <a:stretch>
            <a:fillRect/>
          </a:stretch>
        </p:blipFill>
        <p:spPr bwMode="auto">
          <a:xfrm rot="21179699">
            <a:off x="38021677" y="1551454"/>
            <a:ext cx="2331807" cy="257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直線コネクタ 12"/>
          <p:cNvCxnSpPr/>
          <p:nvPr userDrawn="1"/>
        </p:nvCxnSpPr>
        <p:spPr>
          <a:xfrm>
            <a:off x="31203965" y="41137974"/>
            <a:ext cx="10629977" cy="10164"/>
          </a:xfrm>
          <a:prstGeom prst="line">
            <a:avLst/>
          </a:prstGeom>
          <a:ln w="38100" cap="rnd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726" y="3852628"/>
            <a:ext cx="39227763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1" y="1454184"/>
            <a:ext cx="39502080" cy="2962620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94561" y="4910566"/>
            <a:ext cx="39502080" cy="35323164"/>
          </a:xfrm>
        </p:spPr>
        <p:txBody>
          <a:bodyPr/>
          <a:lstStyle>
            <a:lvl1pPr marL="1012475" indent="-1012475">
              <a:defRPr/>
            </a:lvl1pPr>
            <a:lvl2pPr marL="3374919">
              <a:buClr>
                <a:srgbClr val="92D050"/>
              </a:buClr>
              <a:buFont typeface="Wingdings" pitchFamily="2" charset="2"/>
              <a:buChar char="l"/>
              <a:defRPr/>
            </a:lvl2pPr>
            <a:lvl3pPr marL="4387393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lvl3pPr>
            <a:lvl4pPr marL="5062379"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l"/>
              <a:defRPr>
                <a:latin typeface="小塚ゴシック Std L" pitchFamily="34" charset="-128"/>
                <a:ea typeface="小塚ゴシック Std L" pitchFamily="34" charset="-128"/>
              </a:defRPr>
            </a:lvl4pPr>
            <a:lvl5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l"/>
              <a:defRPr>
                <a:latin typeface="小塚ゴシック Std L" pitchFamily="34" charset="-128"/>
                <a:ea typeface="小塚ゴシック Std L" pitchFamily="34" charset="-128"/>
              </a:defRPr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B162-70DB-47EE-A56B-8620DE9AEF3A}" type="datetime1">
              <a:rPr kumimoji="1" lang="ja-JP" altLang="en-US" smtClean="0"/>
              <a:pPr/>
              <a:t>2015/6/19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F85C-CA89-4DD9-8F34-0CEC0BCAD6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69115" y="1701064"/>
            <a:ext cx="9418324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正方形/長方形 13"/>
          <p:cNvSpPr/>
          <p:nvPr userDrawn="1"/>
        </p:nvSpPr>
        <p:spPr>
          <a:xfrm>
            <a:off x="35252996" y="1713944"/>
            <a:ext cx="6604390" cy="1687653"/>
          </a:xfrm>
          <a:prstGeom prst="rect">
            <a:avLst/>
          </a:prstGeom>
        </p:spPr>
        <p:txBody>
          <a:bodyPr wrap="none" lIns="600084" tIns="300043" rIns="600084" bIns="300043">
            <a:spAutoFit/>
          </a:bodyPr>
          <a:lstStyle/>
          <a:p>
            <a:r>
              <a:rPr lang="ja-JP" altLang="en-US" sz="7029" b="1" baseline="0" dirty="0" smtClean="0">
                <a:solidFill>
                  <a:srgbClr val="FF3300"/>
                </a:solidFill>
                <a:ea typeface="小塚ゴシック Std L"/>
              </a:rPr>
              <a:t>長谷川</a:t>
            </a:r>
            <a:r>
              <a:rPr lang="en-US" altLang="ja-JP" sz="7029" b="1" baseline="0" dirty="0" smtClean="0">
                <a:solidFill>
                  <a:srgbClr val="FF3300"/>
                </a:solidFill>
                <a:latin typeface="小塚ゴシック Pro B"/>
                <a:ea typeface="小塚ゴシック Std B"/>
              </a:rPr>
              <a:t>(</a:t>
            </a:r>
            <a:r>
              <a:rPr lang="ja-JP" altLang="en-US" sz="7029" b="1" baseline="0" dirty="0" smtClean="0">
                <a:solidFill>
                  <a:srgbClr val="FF3300"/>
                </a:solidFill>
                <a:latin typeface="小塚ゴシック Pro B"/>
                <a:ea typeface="小塚ゴシック Std B"/>
              </a:rPr>
              <a:t>晶</a:t>
            </a:r>
            <a:r>
              <a:rPr lang="en-US" altLang="ja-JP" sz="7029" b="1" baseline="0" dirty="0" smtClean="0">
                <a:solidFill>
                  <a:srgbClr val="FF3300"/>
                </a:solidFill>
                <a:latin typeface="小塚ゴシック Pro B"/>
                <a:ea typeface="小塚ゴシック Std B"/>
              </a:rPr>
              <a:t>)</a:t>
            </a:r>
            <a:r>
              <a:rPr lang="ja-JP" altLang="en-US" sz="7029" b="1" baseline="0" dirty="0" smtClean="0">
                <a:solidFill>
                  <a:srgbClr val="FF3300"/>
                </a:solidFill>
                <a:ea typeface="小塚ゴシック Std L"/>
              </a:rPr>
              <a:t>研</a:t>
            </a:r>
            <a:endParaRPr lang="ja-JP" altLang="en-US" sz="7029" b="1" baseline="0" dirty="0">
              <a:solidFill>
                <a:srgbClr val="FF3300"/>
              </a:solidFill>
              <a:ea typeface="小塚ゴシック Std 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726" y="25725157"/>
            <a:ext cx="39227763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67106" y="17373573"/>
            <a:ext cx="37307520" cy="8717280"/>
          </a:xfrm>
        </p:spPr>
        <p:txBody>
          <a:bodyPr anchor="b" anchorCtr="0">
            <a:normAutofit/>
          </a:bodyPr>
          <a:lstStyle>
            <a:lvl1pPr algn="l">
              <a:defRPr sz="21092" b="1" cap="none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67106" y="27889324"/>
            <a:ext cx="37307520" cy="960119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0310">
                <a:solidFill>
                  <a:schemeClr val="tx1">
                    <a:tint val="75000"/>
                  </a:schemeClr>
                </a:solidFill>
              </a:defRPr>
            </a:lvl1pPr>
            <a:lvl2pPr marL="3000302" indent="0">
              <a:buNone/>
              <a:defRPr sz="11717">
                <a:solidFill>
                  <a:schemeClr val="tx1">
                    <a:tint val="75000"/>
                  </a:schemeClr>
                </a:solidFill>
              </a:defRPr>
            </a:lvl2pPr>
            <a:lvl3pPr marL="6000606" indent="0">
              <a:buNone/>
              <a:defRPr sz="10310">
                <a:solidFill>
                  <a:schemeClr val="tx1">
                    <a:tint val="75000"/>
                  </a:schemeClr>
                </a:solidFill>
              </a:defRPr>
            </a:lvl3pPr>
            <a:lvl4pPr marL="9000908" indent="0">
              <a:buNone/>
              <a:defRPr sz="9375">
                <a:solidFill>
                  <a:schemeClr val="tx1">
                    <a:tint val="75000"/>
                  </a:schemeClr>
                </a:solidFill>
              </a:defRPr>
            </a:lvl4pPr>
            <a:lvl5pPr marL="12001214" indent="0">
              <a:buNone/>
              <a:defRPr sz="9375">
                <a:solidFill>
                  <a:schemeClr val="tx1">
                    <a:tint val="75000"/>
                  </a:schemeClr>
                </a:solidFill>
              </a:defRPr>
            </a:lvl5pPr>
            <a:lvl6pPr marL="15001516" indent="0">
              <a:buNone/>
              <a:defRPr sz="9375">
                <a:solidFill>
                  <a:schemeClr val="tx1">
                    <a:tint val="75000"/>
                  </a:schemeClr>
                </a:solidFill>
              </a:defRPr>
            </a:lvl6pPr>
            <a:lvl7pPr marL="18001820" indent="0">
              <a:buNone/>
              <a:defRPr sz="9375">
                <a:solidFill>
                  <a:schemeClr val="tx1">
                    <a:tint val="75000"/>
                  </a:schemeClr>
                </a:solidFill>
              </a:defRPr>
            </a:lvl7pPr>
            <a:lvl8pPr marL="21002122" indent="0">
              <a:buNone/>
              <a:defRPr sz="9375">
                <a:solidFill>
                  <a:schemeClr val="tx1">
                    <a:tint val="75000"/>
                  </a:schemeClr>
                </a:solidFill>
              </a:defRPr>
            </a:lvl8pPr>
            <a:lvl9pPr marL="24002424" indent="0">
              <a:buNone/>
              <a:defRPr sz="93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D00D-6D52-453B-A2DF-73A1ABCC7604}" type="datetime1">
              <a:rPr kumimoji="1" lang="ja-JP" altLang="en-US" smtClean="0"/>
              <a:pPr/>
              <a:t>2015/6/19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95" y="38862124"/>
            <a:ext cx="8121752" cy="301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726" y="5608216"/>
            <a:ext cx="39227763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194561" y="7772301"/>
            <a:ext cx="19385279" cy="32461428"/>
          </a:xfrm>
        </p:spPr>
        <p:txBody>
          <a:bodyPr>
            <a:normAutofit/>
          </a:bodyPr>
          <a:lstStyle>
            <a:lvl1pPr>
              <a:defRPr sz="13124"/>
            </a:lvl1pPr>
            <a:lvl2pPr>
              <a:defRPr sz="11717"/>
            </a:lvl2pPr>
            <a:lvl3pPr>
              <a:defRPr sz="10310"/>
            </a:lvl3pPr>
            <a:lvl4pPr>
              <a:defRPr sz="9375"/>
            </a:lvl4pPr>
            <a:lvl5pPr>
              <a:defRPr sz="9375"/>
            </a:lvl5pPr>
            <a:lvl6pPr>
              <a:defRPr sz="11717"/>
            </a:lvl6pPr>
            <a:lvl7pPr>
              <a:defRPr sz="11717"/>
            </a:lvl7pPr>
            <a:lvl8pPr>
              <a:defRPr sz="11717"/>
            </a:lvl8pPr>
            <a:lvl9pPr>
              <a:defRPr sz="11717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2311360" y="7772301"/>
            <a:ext cx="19385279" cy="32461428"/>
          </a:xfrm>
        </p:spPr>
        <p:txBody>
          <a:bodyPr>
            <a:normAutofit/>
          </a:bodyPr>
          <a:lstStyle>
            <a:lvl1pPr>
              <a:defRPr sz="13124"/>
            </a:lvl1pPr>
            <a:lvl2pPr>
              <a:defRPr sz="11717"/>
            </a:lvl2pPr>
            <a:lvl3pPr>
              <a:defRPr sz="10310"/>
            </a:lvl3pPr>
            <a:lvl4pPr>
              <a:defRPr sz="9375"/>
            </a:lvl4pPr>
            <a:lvl5pPr>
              <a:defRPr sz="9375"/>
            </a:lvl5pPr>
            <a:lvl6pPr>
              <a:defRPr sz="11717"/>
            </a:lvl6pPr>
            <a:lvl7pPr>
              <a:defRPr sz="11717"/>
            </a:lvl7pPr>
            <a:lvl8pPr>
              <a:defRPr sz="11717"/>
            </a:lvl8pPr>
            <a:lvl9pPr>
              <a:defRPr sz="11717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9784-1505-47F4-A9C0-5277CD476299}" type="datetime1">
              <a:rPr kumimoji="1" lang="ja-JP" altLang="en-US" smtClean="0"/>
              <a:pPr/>
              <a:t>2015/6/19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F85C-CA89-4DD9-8F34-0CEC0BCAD6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5" name="直線コネクタ 14"/>
          <p:cNvCxnSpPr/>
          <p:nvPr userDrawn="1"/>
        </p:nvCxnSpPr>
        <p:spPr>
          <a:xfrm>
            <a:off x="31203965" y="41137974"/>
            <a:ext cx="10629977" cy="10164"/>
          </a:xfrm>
          <a:prstGeom prst="line">
            <a:avLst/>
          </a:prstGeom>
          <a:ln w="38100" cap="rnd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61386" y="3200277"/>
            <a:ext cx="8121752" cy="301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726" y="5608216"/>
            <a:ext cx="39227763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194568" y="7772311"/>
            <a:ext cx="19392901" cy="2946476"/>
          </a:xfrm>
        </p:spPr>
        <p:txBody>
          <a:bodyPr anchor="b"/>
          <a:lstStyle>
            <a:lvl1pPr marL="0" indent="0">
              <a:buNone/>
              <a:defRPr sz="13124" b="1"/>
            </a:lvl1pPr>
            <a:lvl2pPr marL="3000302" indent="0">
              <a:buNone/>
              <a:defRPr sz="13124" b="1"/>
            </a:lvl2pPr>
            <a:lvl3pPr marL="6000606" indent="0">
              <a:buNone/>
              <a:defRPr sz="11717" b="1"/>
            </a:lvl3pPr>
            <a:lvl4pPr marL="9000908" indent="0">
              <a:buNone/>
              <a:defRPr sz="10310" b="1"/>
            </a:lvl4pPr>
            <a:lvl5pPr marL="12001214" indent="0">
              <a:buNone/>
              <a:defRPr sz="10310" b="1"/>
            </a:lvl5pPr>
            <a:lvl6pPr marL="15001516" indent="0">
              <a:buNone/>
              <a:defRPr sz="10310" b="1"/>
            </a:lvl6pPr>
            <a:lvl7pPr marL="18001820" indent="0">
              <a:buNone/>
              <a:defRPr sz="10310" b="1"/>
            </a:lvl7pPr>
            <a:lvl8pPr marL="21002122" indent="0">
              <a:buNone/>
              <a:defRPr sz="10310" b="1"/>
            </a:lvl8pPr>
            <a:lvl9pPr marL="24002424" indent="0">
              <a:buNone/>
              <a:defRPr sz="1031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194568" y="10972727"/>
            <a:ext cx="19392901" cy="29261005"/>
          </a:xfrm>
        </p:spPr>
        <p:txBody>
          <a:bodyPr>
            <a:normAutofit/>
          </a:bodyPr>
          <a:lstStyle>
            <a:lvl1pPr>
              <a:defRPr sz="13124"/>
            </a:lvl1pPr>
            <a:lvl2pPr>
              <a:defRPr sz="11717"/>
            </a:lvl2pPr>
            <a:lvl3pPr>
              <a:defRPr sz="10310"/>
            </a:lvl3pPr>
            <a:lvl4pPr>
              <a:defRPr sz="9375"/>
            </a:lvl4pPr>
            <a:lvl5pPr>
              <a:defRPr sz="9375"/>
            </a:lvl5pPr>
            <a:lvl6pPr>
              <a:defRPr sz="10310"/>
            </a:lvl6pPr>
            <a:lvl7pPr>
              <a:defRPr sz="10310"/>
            </a:lvl7pPr>
            <a:lvl8pPr>
              <a:defRPr sz="10310"/>
            </a:lvl8pPr>
            <a:lvl9pPr>
              <a:defRPr sz="1031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22296125" y="7772311"/>
            <a:ext cx="19400521" cy="2946476"/>
          </a:xfrm>
        </p:spPr>
        <p:txBody>
          <a:bodyPr anchor="b"/>
          <a:lstStyle>
            <a:lvl1pPr marL="0" indent="0">
              <a:buNone/>
              <a:defRPr sz="13124" b="1"/>
            </a:lvl1pPr>
            <a:lvl2pPr marL="3000302" indent="0">
              <a:buNone/>
              <a:defRPr sz="13124" b="1"/>
            </a:lvl2pPr>
            <a:lvl3pPr marL="6000606" indent="0">
              <a:buNone/>
              <a:defRPr sz="11717" b="1"/>
            </a:lvl3pPr>
            <a:lvl4pPr marL="9000908" indent="0">
              <a:buNone/>
              <a:defRPr sz="10310" b="1"/>
            </a:lvl4pPr>
            <a:lvl5pPr marL="12001214" indent="0">
              <a:buNone/>
              <a:defRPr sz="10310" b="1"/>
            </a:lvl5pPr>
            <a:lvl6pPr marL="15001516" indent="0">
              <a:buNone/>
              <a:defRPr sz="10310" b="1"/>
            </a:lvl6pPr>
            <a:lvl7pPr marL="18001820" indent="0">
              <a:buNone/>
              <a:defRPr sz="10310" b="1"/>
            </a:lvl7pPr>
            <a:lvl8pPr marL="21002122" indent="0">
              <a:buNone/>
              <a:defRPr sz="10310" b="1"/>
            </a:lvl8pPr>
            <a:lvl9pPr marL="24002424" indent="0">
              <a:buNone/>
              <a:defRPr sz="1031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22296125" y="10972727"/>
            <a:ext cx="19400521" cy="29261005"/>
          </a:xfrm>
        </p:spPr>
        <p:txBody>
          <a:bodyPr>
            <a:normAutofit/>
          </a:bodyPr>
          <a:lstStyle>
            <a:lvl1pPr>
              <a:defRPr sz="13124"/>
            </a:lvl1pPr>
            <a:lvl2pPr>
              <a:defRPr sz="11717"/>
            </a:lvl2pPr>
            <a:lvl3pPr>
              <a:defRPr sz="10310"/>
            </a:lvl3pPr>
            <a:lvl4pPr>
              <a:defRPr sz="9375"/>
            </a:lvl4pPr>
            <a:lvl5pPr>
              <a:defRPr sz="9375"/>
            </a:lvl5pPr>
            <a:lvl6pPr>
              <a:defRPr sz="10310"/>
            </a:lvl6pPr>
            <a:lvl7pPr>
              <a:defRPr sz="10310"/>
            </a:lvl7pPr>
            <a:lvl8pPr>
              <a:defRPr sz="10310"/>
            </a:lvl8pPr>
            <a:lvl9pPr>
              <a:defRPr sz="1031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5B5-3AC2-4E50-BB5B-3A93F2376633}" type="datetime1">
              <a:rPr kumimoji="1" lang="ja-JP" altLang="en-US" smtClean="0"/>
              <a:pPr/>
              <a:t>2015/6/19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F85C-CA89-4DD9-8F34-0CEC0BCAD6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7" name="直線コネクタ 16"/>
          <p:cNvCxnSpPr/>
          <p:nvPr userDrawn="1"/>
        </p:nvCxnSpPr>
        <p:spPr>
          <a:xfrm>
            <a:off x="31203965" y="41137974"/>
            <a:ext cx="10629977" cy="10164"/>
          </a:xfrm>
          <a:prstGeom prst="line">
            <a:avLst/>
          </a:prstGeom>
          <a:ln w="38100" cap="rnd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61386" y="3200277"/>
            <a:ext cx="8121752" cy="301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726" y="5608216"/>
            <a:ext cx="39227763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8959-2F07-4133-ABBE-C02DE3C2C382}" type="datetime1">
              <a:rPr kumimoji="1" lang="ja-JP" altLang="en-US" smtClean="0"/>
              <a:pPr/>
              <a:t>2015/6/19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F85C-CA89-4DD9-8F34-0CEC0BCAD6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31203965" y="41137974"/>
            <a:ext cx="10629977" cy="10164"/>
          </a:xfrm>
          <a:prstGeom prst="line">
            <a:avLst/>
          </a:prstGeom>
          <a:ln w="38100" cap="rnd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61386" y="3200277"/>
            <a:ext cx="8121752" cy="301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B432-2553-463A-8D89-13CE6AB5AACE}" type="datetime1">
              <a:rPr kumimoji="1" lang="ja-JP" altLang="en-US" smtClean="0"/>
              <a:pPr/>
              <a:t>2015/6/19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F85C-CA89-4DD9-8F34-0CEC0BCAD6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3" y="1747520"/>
            <a:ext cx="14439905" cy="7437120"/>
          </a:xfrm>
        </p:spPr>
        <p:txBody>
          <a:bodyPr anchor="b"/>
          <a:lstStyle>
            <a:lvl1pPr algn="l">
              <a:defRPr sz="13124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160238" y="1747528"/>
            <a:ext cx="24536404" cy="37459924"/>
          </a:xfrm>
        </p:spPr>
        <p:txBody>
          <a:bodyPr>
            <a:normAutofit/>
          </a:bodyPr>
          <a:lstStyle>
            <a:lvl1pPr>
              <a:defRPr sz="15938"/>
            </a:lvl1pPr>
            <a:lvl2pPr>
              <a:defRPr sz="13124"/>
            </a:lvl2pPr>
            <a:lvl3pPr>
              <a:defRPr sz="11717"/>
            </a:lvl3pPr>
            <a:lvl4pPr>
              <a:defRPr sz="10310"/>
            </a:lvl4pPr>
            <a:lvl5pPr>
              <a:defRPr sz="10310"/>
            </a:lvl5pPr>
            <a:lvl6pPr>
              <a:defRPr sz="13124"/>
            </a:lvl6pPr>
            <a:lvl7pPr>
              <a:defRPr sz="13124"/>
            </a:lvl7pPr>
            <a:lvl8pPr>
              <a:defRPr sz="13124"/>
            </a:lvl8pPr>
            <a:lvl9pPr>
              <a:defRPr sz="13124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194563" y="9184646"/>
            <a:ext cx="14439905" cy="30022804"/>
          </a:xfrm>
        </p:spPr>
        <p:txBody>
          <a:bodyPr>
            <a:normAutofit/>
          </a:bodyPr>
          <a:lstStyle>
            <a:lvl1pPr marL="0" indent="0">
              <a:buNone/>
              <a:defRPr sz="10310"/>
            </a:lvl1pPr>
            <a:lvl2pPr marL="3000302" indent="0">
              <a:buNone/>
              <a:defRPr sz="7968"/>
            </a:lvl2pPr>
            <a:lvl3pPr marL="6000606" indent="0">
              <a:buNone/>
              <a:defRPr sz="6562"/>
            </a:lvl3pPr>
            <a:lvl4pPr marL="9000908" indent="0">
              <a:buNone/>
              <a:defRPr sz="6095"/>
            </a:lvl4pPr>
            <a:lvl5pPr marL="12001214" indent="0">
              <a:buNone/>
              <a:defRPr sz="6095"/>
            </a:lvl5pPr>
            <a:lvl6pPr marL="15001516" indent="0">
              <a:buNone/>
              <a:defRPr sz="6095"/>
            </a:lvl6pPr>
            <a:lvl7pPr marL="18001820" indent="0">
              <a:buNone/>
              <a:defRPr sz="6095"/>
            </a:lvl7pPr>
            <a:lvl8pPr marL="21002122" indent="0">
              <a:buNone/>
              <a:defRPr sz="6095"/>
            </a:lvl8pPr>
            <a:lvl9pPr marL="24002424" indent="0">
              <a:buNone/>
              <a:defRPr sz="6095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9FC6-A7FC-4208-BDE4-539478B02871}" type="datetime1">
              <a:rPr kumimoji="1" lang="ja-JP" altLang="en-US" smtClean="0"/>
              <a:pPr/>
              <a:t>2015/6/19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F85C-CA89-4DD9-8F34-0CEC0BCAD6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02980" y="30723843"/>
            <a:ext cx="26334720" cy="3627124"/>
          </a:xfrm>
        </p:spPr>
        <p:txBody>
          <a:bodyPr anchor="b"/>
          <a:lstStyle>
            <a:lvl1pPr algn="l">
              <a:defRPr sz="13124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8602980" y="3921760"/>
            <a:ext cx="26334720" cy="26334720"/>
          </a:xfrm>
        </p:spPr>
        <p:txBody>
          <a:bodyPr/>
          <a:lstStyle>
            <a:lvl1pPr marL="0" indent="0">
              <a:buNone/>
              <a:defRPr sz="21092"/>
            </a:lvl1pPr>
            <a:lvl2pPr marL="3000302" indent="0">
              <a:buNone/>
              <a:defRPr sz="18279"/>
            </a:lvl2pPr>
            <a:lvl3pPr marL="6000606" indent="0">
              <a:buNone/>
              <a:defRPr sz="15938"/>
            </a:lvl3pPr>
            <a:lvl4pPr marL="9000908" indent="0">
              <a:buNone/>
              <a:defRPr sz="13124"/>
            </a:lvl4pPr>
            <a:lvl5pPr marL="12001214" indent="0">
              <a:buNone/>
              <a:defRPr sz="13124"/>
            </a:lvl5pPr>
            <a:lvl6pPr marL="15001516" indent="0">
              <a:buNone/>
              <a:defRPr sz="13124"/>
            </a:lvl6pPr>
            <a:lvl7pPr marL="18001820" indent="0">
              <a:buNone/>
              <a:defRPr sz="13124"/>
            </a:lvl7pPr>
            <a:lvl8pPr marL="21002122" indent="0">
              <a:buNone/>
              <a:defRPr sz="13124"/>
            </a:lvl8pPr>
            <a:lvl9pPr marL="24002424" indent="0">
              <a:buNone/>
              <a:defRPr sz="13124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8602980" y="34350967"/>
            <a:ext cx="26334720" cy="5151116"/>
          </a:xfrm>
        </p:spPr>
        <p:txBody>
          <a:bodyPr/>
          <a:lstStyle>
            <a:lvl1pPr marL="0" indent="0">
              <a:buNone/>
              <a:defRPr sz="9375"/>
            </a:lvl1pPr>
            <a:lvl2pPr marL="3000302" indent="0">
              <a:buNone/>
              <a:defRPr sz="7968"/>
            </a:lvl2pPr>
            <a:lvl3pPr marL="6000606" indent="0">
              <a:buNone/>
              <a:defRPr sz="6562"/>
            </a:lvl3pPr>
            <a:lvl4pPr marL="9000908" indent="0">
              <a:buNone/>
              <a:defRPr sz="6095"/>
            </a:lvl4pPr>
            <a:lvl5pPr marL="12001214" indent="0">
              <a:buNone/>
              <a:defRPr sz="6095"/>
            </a:lvl5pPr>
            <a:lvl6pPr marL="15001516" indent="0">
              <a:buNone/>
              <a:defRPr sz="6095"/>
            </a:lvl6pPr>
            <a:lvl7pPr marL="18001820" indent="0">
              <a:buNone/>
              <a:defRPr sz="6095"/>
            </a:lvl7pPr>
            <a:lvl8pPr marL="21002122" indent="0">
              <a:buNone/>
              <a:defRPr sz="6095"/>
            </a:lvl8pPr>
            <a:lvl9pPr marL="24002424" indent="0">
              <a:buNone/>
              <a:defRPr sz="6095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5C87-8D78-4A80-A801-F439B42CBE37}" type="datetime1">
              <a:rPr kumimoji="1" lang="ja-JP" altLang="en-US" smtClean="0"/>
              <a:pPr/>
              <a:t>2015/6/19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F85C-CA89-4DD9-8F34-0CEC0BCAD6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2194561" y="2214888"/>
            <a:ext cx="39502080" cy="4643008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194561" y="7772301"/>
            <a:ext cx="39502080" cy="3246142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2194561" y="41148137"/>
            <a:ext cx="10241279" cy="1869304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7968">
                <a:solidFill>
                  <a:schemeClr val="tx1">
                    <a:tint val="75000"/>
                  </a:schemeClr>
                </a:solidFill>
                <a:latin typeface="小塚ゴシック Std M" pitchFamily="34" charset="-128"/>
                <a:ea typeface="小塚ゴシック Std M" pitchFamily="34" charset="-128"/>
              </a:defRPr>
            </a:lvl1pPr>
          </a:lstStyle>
          <a:p>
            <a:fld id="{03F57495-94D0-4CF0-A289-948D441A42D6}" type="datetime1">
              <a:rPr lang="ja-JP" altLang="en-US" smtClean="0"/>
              <a:pPr/>
              <a:t>2015/6/19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4996162" y="41148137"/>
            <a:ext cx="13898880" cy="1869304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7968">
                <a:solidFill>
                  <a:schemeClr val="tx1">
                    <a:tint val="75000"/>
                  </a:schemeClr>
                </a:solidFill>
                <a:latin typeface="小塚ゴシック Std M" pitchFamily="34" charset="-128"/>
                <a:ea typeface="小塚ゴシック Std M" pitchFamily="34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1455360" y="41148137"/>
            <a:ext cx="10241279" cy="1869304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7968">
                <a:solidFill>
                  <a:schemeClr val="tx1">
                    <a:tint val="75000"/>
                  </a:schemeClr>
                </a:solidFill>
                <a:latin typeface="小塚ゴシック Std M" pitchFamily="34" charset="-128"/>
                <a:ea typeface="小塚ゴシック Std M" pitchFamily="34" charset="-128"/>
              </a:defRPr>
            </a:lvl1pPr>
          </a:lstStyle>
          <a:p>
            <a:fld id="{3BC5F85C-CA89-4DD9-8F34-0CEC0BCAD65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l" defTabSz="6000606" rtl="0" eaLnBrk="1" latinLnBrk="0" hangingPunct="1">
        <a:lnSpc>
          <a:spcPct val="120000"/>
        </a:lnSpc>
        <a:spcBef>
          <a:spcPct val="0"/>
        </a:spcBef>
        <a:buNone/>
        <a:defRPr kumimoji="1" sz="18279" kern="1200" spc="788" baseline="0">
          <a:solidFill>
            <a:srgbClr val="FF0000"/>
          </a:solidFill>
          <a:latin typeface="小塚ゴシック Std B" pitchFamily="34" charset="-128"/>
          <a:ea typeface="小塚ゴシック Std B" pitchFamily="34" charset="-128"/>
          <a:cs typeface="+mj-cs"/>
        </a:defRPr>
      </a:lvl1pPr>
    </p:titleStyle>
    <p:bodyStyle>
      <a:lvl1pPr marL="2250230" indent="-2250230" algn="l" defTabSz="6000606" rtl="0" eaLnBrk="1" latinLnBrk="0" hangingPunct="1">
        <a:lnSpc>
          <a:spcPct val="120000"/>
        </a:lnSpc>
        <a:spcBef>
          <a:spcPct val="20000"/>
        </a:spcBef>
        <a:buClr>
          <a:srgbClr val="FF3300"/>
        </a:buClr>
        <a:buFont typeface="Wingdings" pitchFamily="2" charset="2"/>
        <a:buChar char="l"/>
        <a:defRPr kumimoji="1" sz="13124" kern="1200" spc="788" baseline="0">
          <a:solidFill>
            <a:srgbClr val="003300"/>
          </a:solidFill>
          <a:latin typeface="小塚ゴシック Std B" pitchFamily="34" charset="-128"/>
          <a:ea typeface="小塚ゴシック Std B" pitchFamily="34" charset="-128"/>
          <a:cs typeface="+mn-cs"/>
        </a:defRPr>
      </a:lvl1pPr>
      <a:lvl2pPr marL="4875494" indent="-1875188" algn="l" defTabSz="6000606" rtl="0" eaLnBrk="1" latinLnBrk="0" hangingPunct="1">
        <a:lnSpc>
          <a:spcPct val="120000"/>
        </a:lnSpc>
        <a:spcBef>
          <a:spcPct val="20000"/>
        </a:spcBef>
        <a:buClr>
          <a:srgbClr val="92D050"/>
        </a:buClr>
        <a:buFont typeface="Wingdings" pitchFamily="2" charset="2"/>
        <a:buChar char="l"/>
        <a:defRPr kumimoji="1" sz="11717" kern="1200" spc="788" baseline="0">
          <a:solidFill>
            <a:schemeClr val="tx1"/>
          </a:solidFill>
          <a:latin typeface="小塚ゴシック Std R" pitchFamily="34" charset="-128"/>
          <a:ea typeface="小塚ゴシック Std R" pitchFamily="34" charset="-128"/>
          <a:cs typeface="+mn-cs"/>
        </a:defRPr>
      </a:lvl2pPr>
      <a:lvl3pPr marL="7500759" indent="-1500153" algn="l" defTabSz="6000606" rtl="0" eaLnBrk="1" latinLnBrk="0" hangingPunct="1">
        <a:lnSpc>
          <a:spcPct val="120000"/>
        </a:lnSpc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l"/>
        <a:defRPr kumimoji="1" sz="10310" kern="1200" spc="788" baseline="0">
          <a:solidFill>
            <a:schemeClr val="tx1"/>
          </a:solidFill>
          <a:latin typeface="小塚ゴシック Std R" pitchFamily="34" charset="-128"/>
          <a:ea typeface="小塚ゴシック Std R" pitchFamily="34" charset="-128"/>
          <a:cs typeface="+mn-cs"/>
        </a:defRPr>
      </a:lvl3pPr>
      <a:lvl4pPr marL="10501061" indent="-1500153" algn="l" defTabSz="6000606" rtl="0" eaLnBrk="1" latinLnBrk="0" hangingPunct="1">
        <a:lnSpc>
          <a:spcPct val="120000"/>
        </a:lnSpc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l"/>
        <a:defRPr kumimoji="1" sz="9375" kern="1200" spc="788" baseline="0">
          <a:solidFill>
            <a:schemeClr val="tx1"/>
          </a:solidFill>
          <a:latin typeface="小塚ゴシック Std L" pitchFamily="34" charset="-128"/>
          <a:ea typeface="小塚ゴシック Std L" pitchFamily="34" charset="-128"/>
          <a:cs typeface="+mn-cs"/>
        </a:defRPr>
      </a:lvl4pPr>
      <a:lvl5pPr marL="13501363" indent="-1500153" algn="l" defTabSz="6000606" rtl="0" eaLnBrk="1" latinLnBrk="0" hangingPunct="1">
        <a:lnSpc>
          <a:spcPct val="120000"/>
        </a:lnSpc>
        <a:spcBef>
          <a:spcPct val="20000"/>
        </a:spcBef>
        <a:buClr>
          <a:schemeClr val="accent2">
            <a:lumMod val="60000"/>
            <a:lumOff val="40000"/>
          </a:schemeClr>
        </a:buClr>
        <a:buFont typeface="Wingdings" pitchFamily="2" charset="2"/>
        <a:buChar char="l"/>
        <a:defRPr kumimoji="1" sz="9375" kern="1200" spc="788" baseline="0">
          <a:solidFill>
            <a:schemeClr val="tx1"/>
          </a:solidFill>
          <a:latin typeface="小塚ゴシック Std L" pitchFamily="34" charset="-128"/>
          <a:ea typeface="小塚ゴシック Std L" pitchFamily="34" charset="-128"/>
          <a:cs typeface="+mn-cs"/>
        </a:defRPr>
      </a:lvl5pPr>
      <a:lvl6pPr marL="16501667" indent="-1500153" algn="l" defTabSz="6000606" rtl="0" eaLnBrk="1" latinLnBrk="0" hangingPunct="1">
        <a:spcBef>
          <a:spcPct val="20000"/>
        </a:spcBef>
        <a:buFont typeface="Arial" pitchFamily="34" charset="0"/>
        <a:buChar char="•"/>
        <a:defRPr kumimoji="1" sz="13124" kern="1200">
          <a:solidFill>
            <a:schemeClr val="tx1"/>
          </a:solidFill>
          <a:latin typeface="+mn-lt"/>
          <a:ea typeface="+mn-ea"/>
          <a:cs typeface="+mn-cs"/>
        </a:defRPr>
      </a:lvl6pPr>
      <a:lvl7pPr marL="19501969" indent="-1500153" algn="l" defTabSz="6000606" rtl="0" eaLnBrk="1" latinLnBrk="0" hangingPunct="1">
        <a:spcBef>
          <a:spcPct val="20000"/>
        </a:spcBef>
        <a:buFont typeface="Arial" pitchFamily="34" charset="0"/>
        <a:buChar char="•"/>
        <a:defRPr kumimoji="1" sz="13124" kern="1200">
          <a:solidFill>
            <a:schemeClr val="tx1"/>
          </a:solidFill>
          <a:latin typeface="+mn-lt"/>
          <a:ea typeface="+mn-ea"/>
          <a:cs typeface="+mn-cs"/>
        </a:defRPr>
      </a:lvl7pPr>
      <a:lvl8pPr marL="22502275" indent="-1500153" algn="l" defTabSz="6000606" rtl="0" eaLnBrk="1" latinLnBrk="0" hangingPunct="1">
        <a:spcBef>
          <a:spcPct val="20000"/>
        </a:spcBef>
        <a:buFont typeface="Arial" pitchFamily="34" charset="0"/>
        <a:buChar char="•"/>
        <a:defRPr kumimoji="1" sz="13124" kern="1200">
          <a:solidFill>
            <a:schemeClr val="tx1"/>
          </a:solidFill>
          <a:latin typeface="+mn-lt"/>
          <a:ea typeface="+mn-ea"/>
          <a:cs typeface="+mn-cs"/>
        </a:defRPr>
      </a:lvl8pPr>
      <a:lvl9pPr marL="25502575" indent="-1500153" algn="l" defTabSz="6000606" rtl="0" eaLnBrk="1" latinLnBrk="0" hangingPunct="1">
        <a:spcBef>
          <a:spcPct val="20000"/>
        </a:spcBef>
        <a:buFont typeface="Arial" pitchFamily="34" charset="0"/>
        <a:buChar char="•"/>
        <a:defRPr kumimoji="1" sz="131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000606" rtl="0" eaLnBrk="1" latinLnBrk="0" hangingPunct="1">
        <a:defRPr kumimoji="1" sz="11717" kern="1200">
          <a:solidFill>
            <a:schemeClr val="tx1"/>
          </a:solidFill>
          <a:latin typeface="+mn-lt"/>
          <a:ea typeface="+mn-ea"/>
          <a:cs typeface="+mn-cs"/>
        </a:defRPr>
      </a:lvl1pPr>
      <a:lvl2pPr marL="3000302" algn="l" defTabSz="6000606" rtl="0" eaLnBrk="1" latinLnBrk="0" hangingPunct="1">
        <a:defRPr kumimoji="1" sz="11717" kern="1200">
          <a:solidFill>
            <a:schemeClr val="tx1"/>
          </a:solidFill>
          <a:latin typeface="+mn-lt"/>
          <a:ea typeface="+mn-ea"/>
          <a:cs typeface="+mn-cs"/>
        </a:defRPr>
      </a:lvl2pPr>
      <a:lvl3pPr marL="6000606" algn="l" defTabSz="6000606" rtl="0" eaLnBrk="1" latinLnBrk="0" hangingPunct="1">
        <a:defRPr kumimoji="1" sz="11717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8" algn="l" defTabSz="6000606" rtl="0" eaLnBrk="1" latinLnBrk="0" hangingPunct="1">
        <a:defRPr kumimoji="1" sz="11717" kern="1200">
          <a:solidFill>
            <a:schemeClr val="tx1"/>
          </a:solidFill>
          <a:latin typeface="+mn-lt"/>
          <a:ea typeface="+mn-ea"/>
          <a:cs typeface="+mn-cs"/>
        </a:defRPr>
      </a:lvl4pPr>
      <a:lvl5pPr marL="12001214" algn="l" defTabSz="6000606" rtl="0" eaLnBrk="1" latinLnBrk="0" hangingPunct="1">
        <a:defRPr kumimoji="1" sz="11717" kern="1200">
          <a:solidFill>
            <a:schemeClr val="tx1"/>
          </a:solidFill>
          <a:latin typeface="+mn-lt"/>
          <a:ea typeface="+mn-ea"/>
          <a:cs typeface="+mn-cs"/>
        </a:defRPr>
      </a:lvl5pPr>
      <a:lvl6pPr marL="15001516" algn="l" defTabSz="6000606" rtl="0" eaLnBrk="1" latinLnBrk="0" hangingPunct="1">
        <a:defRPr kumimoji="1" sz="11717" kern="1200">
          <a:solidFill>
            <a:schemeClr val="tx1"/>
          </a:solidFill>
          <a:latin typeface="+mn-lt"/>
          <a:ea typeface="+mn-ea"/>
          <a:cs typeface="+mn-cs"/>
        </a:defRPr>
      </a:lvl6pPr>
      <a:lvl7pPr marL="18001820" algn="l" defTabSz="6000606" rtl="0" eaLnBrk="1" latinLnBrk="0" hangingPunct="1">
        <a:defRPr kumimoji="1" sz="11717" kern="1200">
          <a:solidFill>
            <a:schemeClr val="tx1"/>
          </a:solidFill>
          <a:latin typeface="+mn-lt"/>
          <a:ea typeface="+mn-ea"/>
          <a:cs typeface="+mn-cs"/>
        </a:defRPr>
      </a:lvl7pPr>
      <a:lvl8pPr marL="21002122" algn="l" defTabSz="6000606" rtl="0" eaLnBrk="1" latinLnBrk="0" hangingPunct="1">
        <a:defRPr kumimoji="1" sz="11717" kern="1200">
          <a:solidFill>
            <a:schemeClr val="tx1"/>
          </a:solidFill>
          <a:latin typeface="+mn-lt"/>
          <a:ea typeface="+mn-ea"/>
          <a:cs typeface="+mn-cs"/>
        </a:defRPr>
      </a:lvl8pPr>
      <a:lvl9pPr marL="24002424" algn="l" defTabSz="6000606" rtl="0" eaLnBrk="1" latinLnBrk="0" hangingPunct="1">
        <a:defRPr kumimoji="1" sz="117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26" Type="http://schemas.openxmlformats.org/officeDocument/2006/relationships/image" Target="../media/image28.png"/><Relationship Id="rId3" Type="http://schemas.openxmlformats.org/officeDocument/2006/relationships/image" Target="../media/image7.PNG"/><Relationship Id="rId21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24" Type="http://schemas.openxmlformats.org/officeDocument/2006/relationships/image" Target="../media/image26.png"/><Relationship Id="rId5" Type="http://schemas.openxmlformats.org/officeDocument/2006/relationships/image" Target="../media/image9.png"/><Relationship Id="rId23" Type="http://schemas.openxmlformats.org/officeDocument/2006/relationships/image" Target="../media/image25.png"/><Relationship Id="rId10" Type="http://schemas.microsoft.com/office/2007/relationships/hdphoto" Target="../media/hdphoto1.wdp"/><Relationship Id="rId19" Type="http://schemas.openxmlformats.org/officeDocument/2006/relationships/image" Target="../media/image22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7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microsoft.com/office/2007/relationships/hdphoto" Target="../media/hdphoto1.wdp"/><Relationship Id="rId10" Type="http://schemas.openxmlformats.org/officeDocument/2006/relationships/image" Target="../media/image35.png"/><Relationship Id="rId4" Type="http://schemas.openxmlformats.org/officeDocument/2006/relationships/image" Target="../media/image8.jpeg"/><Relationship Id="rId9" Type="http://schemas.openxmlformats.org/officeDocument/2006/relationships/image" Target="../media/image34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026720" y="703240"/>
            <a:ext cx="10171422" cy="340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コンテンツ プレースホルダ 10"/>
          <p:cNvSpPr txBox="1">
            <a:spLocks/>
          </p:cNvSpPr>
          <p:nvPr/>
        </p:nvSpPr>
        <p:spPr>
          <a:xfrm>
            <a:off x="1364423" y="1737208"/>
            <a:ext cx="42654971" cy="5716883"/>
          </a:xfrm>
          <a:prstGeom prst="rect">
            <a:avLst/>
          </a:prstGeom>
        </p:spPr>
        <p:txBody>
          <a:bodyPr vert="horz" lIns="600084" tIns="300043" rIns="600084" bIns="300043" rtlCol="0">
            <a:noAutofit/>
          </a:bodyPr>
          <a:lstStyle>
            <a:lvl1pPr marL="216000" indent="-216000" algn="l" defTabSz="128016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l"/>
              <a:defRPr kumimoji="1" sz="2800" kern="1200" spc="168" baseline="0">
                <a:solidFill>
                  <a:srgbClr val="003300"/>
                </a:solidFill>
                <a:latin typeface="小塚ゴシック Std B" pitchFamily="34" charset="-128"/>
                <a:ea typeface="小塚ゴシック Std B" pitchFamily="34" charset="-128"/>
                <a:cs typeface="+mn-cs"/>
              </a:defRPr>
            </a:lvl1pPr>
            <a:lvl2pPr marL="720000" indent="-400050" algn="l" defTabSz="128016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l"/>
              <a:defRPr kumimoji="1" sz="2500" kern="1200" spc="168" baseline="0">
                <a:solidFill>
                  <a:schemeClr val="tx1"/>
                </a:solidFill>
                <a:latin typeface="小塚ゴシック Std R" pitchFamily="34" charset="-128"/>
                <a:ea typeface="小塚ゴシック Std R" pitchFamily="34" charset="-128"/>
                <a:cs typeface="+mn-cs"/>
              </a:defRPr>
            </a:lvl2pPr>
            <a:lvl3pPr marL="936000" indent="-320040" algn="l" defTabSz="128016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l"/>
              <a:defRPr kumimoji="1" sz="2200" kern="1200" spc="168" baseline="0">
                <a:solidFill>
                  <a:schemeClr val="tx1"/>
                </a:solidFill>
                <a:latin typeface="小塚ゴシック Std R" pitchFamily="34" charset="-128"/>
                <a:ea typeface="小塚ゴシック Std R" pitchFamily="34" charset="-128"/>
                <a:cs typeface="+mn-cs"/>
              </a:defRPr>
            </a:lvl3pPr>
            <a:lvl4pPr marL="1080000" indent="-320040" algn="l" defTabSz="128016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l"/>
              <a:defRPr kumimoji="1" sz="2000" kern="1200" spc="168" baseline="0">
                <a:solidFill>
                  <a:schemeClr val="tx1"/>
                </a:solidFill>
                <a:latin typeface="小塚ゴシック Std L" pitchFamily="34" charset="-128"/>
                <a:ea typeface="小塚ゴシック Std L" pitchFamily="34" charset="-128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l"/>
              <a:defRPr kumimoji="1" sz="2000" kern="1200" spc="168" baseline="0">
                <a:solidFill>
                  <a:schemeClr val="tx1"/>
                </a:solidFill>
                <a:latin typeface="小塚ゴシック Std L" pitchFamily="34" charset="-128"/>
                <a:ea typeface="小塚ゴシック Std L" pitchFamily="34" charset="-128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rgbClr val="FF3300"/>
              </a:buClr>
              <a:buNone/>
            </a:pPr>
            <a:r>
              <a:rPr lang="en-US" altLang="ja-JP" sz="9375" b="1" dirty="0" smtClean="0">
                <a:solidFill>
                  <a:srgbClr val="003300"/>
                </a:solidFill>
                <a:latin typeface="Berlin Sans FB Demi" panose="020E0802020502020306" pitchFamily="34" charset="0"/>
                <a:ea typeface="小塚ゴシック Std B" pitchFamily="34" charset="-128"/>
              </a:rPr>
              <a:t>Haptic Implementation on </a:t>
            </a:r>
            <a:r>
              <a:rPr lang="en-US" altLang="ja-JP" sz="9375" b="1" dirty="0">
                <a:solidFill>
                  <a:srgbClr val="003300"/>
                </a:solidFill>
                <a:latin typeface="Berlin Sans FB Demi" panose="020E0802020502020306" pitchFamily="34" charset="0"/>
                <a:ea typeface="小塚ゴシック Std B" pitchFamily="34" charset="-128"/>
              </a:rPr>
              <a:t>Deformable Objects based on Oriented </a:t>
            </a:r>
            <a:r>
              <a:rPr lang="en-US" altLang="ja-JP" sz="9375" b="1" dirty="0" smtClean="0">
                <a:solidFill>
                  <a:srgbClr val="003300"/>
                </a:solidFill>
                <a:latin typeface="Berlin Sans FB Demi" panose="020E0802020502020306" pitchFamily="34" charset="0"/>
                <a:ea typeface="小塚ゴシック Std B" pitchFamily="34" charset="-128"/>
              </a:rPr>
              <a:t>Particles</a:t>
            </a:r>
          </a:p>
          <a:p>
            <a:pPr marL="0" lvl="1" indent="0">
              <a:buClr>
                <a:srgbClr val="FF3300"/>
              </a:buClr>
              <a:buNone/>
            </a:pPr>
            <a:endParaRPr lang="en-US" altLang="ja-JP" sz="9375" b="1" dirty="0">
              <a:solidFill>
                <a:srgbClr val="003300"/>
              </a:solidFill>
              <a:latin typeface="Berlin Sans FB Demi" panose="020E0802020502020306" pitchFamily="34" charset="0"/>
              <a:ea typeface="小塚ゴシック Std B" pitchFamily="34" charset="-128"/>
            </a:endParaRPr>
          </a:p>
          <a:p>
            <a:pPr marL="0" indent="0">
              <a:buNone/>
            </a:pPr>
            <a:endParaRPr lang="en-US" altLang="ja-JP" sz="11250" b="1" dirty="0">
              <a:latin typeface="Berlin Sans FB Demi" panose="020E0802020502020306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175" y="152998"/>
            <a:ext cx="12259654" cy="2106779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101435" y="39891911"/>
            <a:ext cx="12434104" cy="455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171452" tIns="171452" rIns="171452" bIns="171452" numCol="1" anchor="t" anchorCtr="0" compatLnSpc="1">
            <a:prstTxWarp prst="textNoShape">
              <a:avLst/>
            </a:prstTxWarp>
          </a:bodyPr>
          <a:lstStyle/>
          <a:p>
            <a:pPr algn="r" defTabSz="4286148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8436" dirty="0">
                <a:solidFill>
                  <a:srgbClr val="000000"/>
                </a:solidFill>
                <a:latin typeface="HGP教科書体" pitchFamily="18" charset="-128"/>
                <a:ea typeface="HGP教科書体" pitchFamily="18" charset="-128"/>
                <a:cs typeface="ＭＳ Ｐゴシック" pitchFamily="50" charset="-128"/>
              </a:rPr>
              <a:t>　</a:t>
            </a:r>
          </a:p>
          <a:p>
            <a:pPr algn="r" defTabSz="428614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436" dirty="0" smtClean="0">
                <a:solidFill>
                  <a:srgbClr val="000000"/>
                </a:solidFill>
                <a:latin typeface="HGP教科書体" pitchFamily="18" charset="-128"/>
                <a:ea typeface="HGP教科書体" pitchFamily="18" charset="-128"/>
                <a:cs typeface="ＭＳ Ｐゴシック" pitchFamily="50" charset="-128"/>
              </a:rPr>
              <a:t>Presenter</a:t>
            </a:r>
            <a:r>
              <a:rPr lang="ja-JP" altLang="en-US" sz="8436" dirty="0" smtClean="0">
                <a:solidFill>
                  <a:srgbClr val="000000"/>
                </a:solidFill>
                <a:latin typeface="HGP教科書体" pitchFamily="18" charset="-128"/>
                <a:ea typeface="HGP教科書体" pitchFamily="18" charset="-128"/>
                <a:cs typeface="ＭＳ Ｐゴシック" pitchFamily="50" charset="-128"/>
              </a:rPr>
              <a:t>：</a:t>
            </a:r>
            <a:r>
              <a:rPr lang="en-US" altLang="ja-JP" sz="8436" dirty="0" smtClean="0">
                <a:solidFill>
                  <a:srgbClr val="000000"/>
                </a:solidFill>
                <a:latin typeface="HGP教科書体" pitchFamily="18" charset="-128"/>
                <a:ea typeface="HGP教科書体" pitchFamily="18" charset="-128"/>
                <a:cs typeface="ＭＳ Ｐゴシック" pitchFamily="50" charset="-128"/>
              </a:rPr>
              <a:t>Haiyang Ding</a:t>
            </a:r>
            <a:endParaRPr lang="en-US" altLang="ja-JP" sz="8436" dirty="0">
              <a:solidFill>
                <a:srgbClr val="000000"/>
              </a:solidFill>
              <a:latin typeface="HGP教科書体" pitchFamily="18" charset="-128"/>
              <a:ea typeface="HGP教科書体" pitchFamily="18" charset="-128"/>
              <a:cs typeface="ＭＳ Ｐゴシック" pitchFamily="50" charset="-128"/>
            </a:endParaRPr>
          </a:p>
          <a:p>
            <a:pPr algn="r" defTabSz="428614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436" dirty="0">
                <a:solidFill>
                  <a:srgbClr val="000000"/>
                </a:solidFill>
                <a:latin typeface="HGP教科書体" pitchFamily="18" charset="-128"/>
                <a:ea typeface="HGP教科書体" pitchFamily="18" charset="-128"/>
                <a:cs typeface="ＭＳ Ｐゴシック" pitchFamily="50" charset="-128"/>
              </a:rPr>
              <a:t>E-Mail: teikaiyo@haselab.net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76519" y="66784"/>
            <a:ext cx="25258503" cy="472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171452" tIns="171452" rIns="171452" bIns="171452" numCol="1" anchor="t" anchorCtr="0" compatLnSpc="1">
            <a:prstTxWarp prst="textNoShape">
              <a:avLst/>
            </a:prstTxWarp>
          </a:bodyPr>
          <a:lstStyle/>
          <a:p>
            <a:pPr defTabSz="428614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6000" dirty="0" smtClean="0">
                <a:solidFill>
                  <a:srgbClr val="000000"/>
                </a:solidFill>
                <a:latin typeface="Berlin Sans FB Demi" panose="020E0802020502020306" pitchFamily="34" charset="0"/>
                <a:ea typeface="HGS明朝B" pitchFamily="18" charset="-128"/>
                <a:cs typeface="ＭＳ Ｐゴシック" pitchFamily="50" charset="-128"/>
              </a:rPr>
              <a:t>Tokyo Institute of Technology</a:t>
            </a:r>
          </a:p>
          <a:p>
            <a:pPr defTabSz="428614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6000" dirty="0" smtClean="0">
                <a:solidFill>
                  <a:srgbClr val="000000"/>
                </a:solidFill>
                <a:latin typeface="Berlin Sans FB Demi" panose="020E0802020502020306" pitchFamily="34" charset="0"/>
                <a:ea typeface="HGS明朝B" pitchFamily="18" charset="-128"/>
                <a:cs typeface="ＭＳ Ｐゴシック" pitchFamily="50" charset="-128"/>
              </a:rPr>
              <a:t>Precision </a:t>
            </a:r>
            <a:r>
              <a:rPr lang="en-US" altLang="ja-JP" sz="6000" dirty="0">
                <a:solidFill>
                  <a:srgbClr val="000000"/>
                </a:solidFill>
                <a:latin typeface="Berlin Sans FB Demi" panose="020E0802020502020306" pitchFamily="34" charset="0"/>
                <a:ea typeface="HGS明朝B" pitchFamily="18" charset="-128"/>
                <a:cs typeface="ＭＳ Ｐゴシック" pitchFamily="50" charset="-128"/>
              </a:rPr>
              <a:t>&amp; Intelligence Laboratory</a:t>
            </a:r>
            <a:endParaRPr lang="ja-JP" altLang="ja-JP" sz="10300" dirty="0">
              <a:latin typeface="Berlin Sans FB Demi" panose="020E0802020502020306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10" name="Picture 5" descr="img_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" y="233039"/>
            <a:ext cx="2174093" cy="205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2" name="Picture 6" descr="名称未設定 2のコピ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33287" r="44452"/>
          <a:stretch>
            <a:fillRect/>
          </a:stretch>
        </p:blipFill>
        <p:spPr bwMode="auto">
          <a:xfrm>
            <a:off x="9291256" y="40165160"/>
            <a:ext cx="3159573" cy="372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" name="Picture 7" descr="基本ロゴマーク＋キャッチフレー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7" y="40503858"/>
            <a:ext cx="9160539" cy="338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グループ化 22"/>
          <p:cNvGrpSpPr/>
          <p:nvPr/>
        </p:nvGrpSpPr>
        <p:grpSpPr>
          <a:xfrm>
            <a:off x="12450829" y="17543931"/>
            <a:ext cx="16656790" cy="12917339"/>
            <a:chOff x="13706377" y="17449076"/>
            <a:chExt cx="16656790" cy="12917339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6" t="10913" r="15726" b="8557"/>
            <a:stretch/>
          </p:blipFill>
          <p:spPr>
            <a:xfrm>
              <a:off x="16112952" y="17449076"/>
              <a:ext cx="11809312" cy="1027680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5" name="テキスト ボックス 44"/>
            <p:cNvSpPr txBox="1"/>
            <p:nvPr/>
          </p:nvSpPr>
          <p:spPr>
            <a:xfrm>
              <a:off x="13706377" y="27811870"/>
              <a:ext cx="1665679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000" dirty="0" smtClean="0">
                  <a:latin typeface="Berlin Sans FB Demi" panose="020E0802020502020306" pitchFamily="34" charset="0"/>
                </a:rPr>
                <a:t>Multi-soft-body objects</a:t>
              </a:r>
            </a:p>
            <a:p>
              <a:pPr algn="ctr"/>
              <a:r>
                <a:rPr kumimoji="1" lang="en-US" altLang="ja-JP" sz="8000" dirty="0" smtClean="0">
                  <a:latin typeface="Berlin Sans FB Demi" panose="020E0802020502020306" pitchFamily="34" charset="0"/>
                </a:rPr>
                <a:t> interaction (</a:t>
              </a:r>
              <a:r>
                <a:rPr lang="en-US" altLang="ja-JP" sz="8000" dirty="0">
                  <a:latin typeface="Berlin Sans FB Demi" panose="020E0802020502020306" pitchFamily="34" charset="0"/>
                </a:rPr>
                <a:t>only </a:t>
              </a:r>
              <a:r>
                <a:rPr kumimoji="1" lang="en-US" altLang="ja-JP" sz="8000" dirty="0" smtClean="0">
                  <a:latin typeface="Berlin Sans FB Demi" panose="020E0802020502020306" pitchFamily="34" charset="0"/>
                </a:rPr>
                <a:t>use CPU)</a:t>
              </a:r>
              <a:endParaRPr kumimoji="1" lang="ja-JP" altLang="en-US" sz="8000" dirty="0">
                <a:latin typeface="Berlin Sans FB Demi" panose="020E0802020502020306" pitchFamily="34" charset="0"/>
              </a:endParaRPr>
            </a:p>
          </p:txBody>
        </p:sp>
      </p:grpSp>
      <p:cxnSp>
        <p:nvCxnSpPr>
          <p:cNvPr id="4" name="直線コネクタ 3"/>
          <p:cNvCxnSpPr/>
          <p:nvPr/>
        </p:nvCxnSpPr>
        <p:spPr>
          <a:xfrm flipH="1">
            <a:off x="26666716" y="5136067"/>
            <a:ext cx="3581950" cy="11118526"/>
          </a:xfrm>
          <a:prstGeom prst="line">
            <a:avLst/>
          </a:prstGeom>
          <a:ln w="317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3"/>
                </a:gs>
                <a:gs pos="83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H="1" flipV="1">
            <a:off x="28274027" y="29375955"/>
            <a:ext cx="12063184" cy="11127903"/>
          </a:xfrm>
          <a:prstGeom prst="line">
            <a:avLst/>
          </a:prstGeom>
          <a:ln w="317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3"/>
                </a:gs>
                <a:gs pos="83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10371376" y="29183997"/>
            <a:ext cx="4011512" cy="10707915"/>
          </a:xfrm>
          <a:prstGeom prst="line">
            <a:avLst/>
          </a:prstGeom>
          <a:ln w="317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3"/>
                </a:gs>
                <a:gs pos="83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2405198" y="5699100"/>
            <a:ext cx="11763538" cy="10790124"/>
          </a:xfrm>
          <a:prstGeom prst="line">
            <a:avLst/>
          </a:prstGeom>
          <a:ln w="317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3"/>
                </a:gs>
                <a:gs pos="83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テキスト ボックス 89"/>
              <p:cNvSpPr txBox="1"/>
              <p:nvPr/>
            </p:nvSpPr>
            <p:spPr>
              <a:xfrm>
                <a:off x="471899" y="9409219"/>
                <a:ext cx="13625101" cy="33522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8800" dirty="0" smtClean="0">
                    <a:solidFill>
                      <a:srgbClr val="FF0000"/>
                    </a:solidFill>
                    <a:latin typeface="Berlin Sans FB Demi" panose="020E0802020502020306" pitchFamily="34" charset="0"/>
                  </a:rPr>
                  <a:t>Algorithm:</a:t>
                </a:r>
              </a:p>
              <a:p>
                <a:r>
                  <a:rPr lang="en-US" altLang="ja-JP" sz="6000" dirty="0" smtClean="0">
                    <a:latin typeface="Berlin Sans FB Demi" panose="020E0802020502020306" pitchFamily="34" charset="0"/>
                  </a:rPr>
                  <a:t>Simulation Step:</a:t>
                </a:r>
              </a:p>
              <a:p>
                <a:endParaRPr lang="en-US" altLang="ja-JP" sz="6000" dirty="0" smtClean="0">
                  <a:latin typeface="Berlin Sans FB Demi" panose="020E0802020502020306" pitchFamily="34" charset="0"/>
                </a:endParaRPr>
              </a:p>
              <a:p>
                <a:r>
                  <a:rPr lang="en-US" altLang="ja-JP" sz="6600" dirty="0" smtClean="0">
                    <a:latin typeface="Berlin Sans FB Demi" panose="020E0802020502020306" pitchFamily="34" charset="0"/>
                  </a:rPr>
                  <a:t>-Prediction </a:t>
                </a:r>
                <a:r>
                  <a:rPr lang="en-US" altLang="ja-JP" sz="6600" dirty="0" smtClean="0">
                    <a:latin typeface="Berlin Sans FB Demi" panose="020E0802020502020306" pitchFamily="34" charset="0"/>
                  </a:rPr>
                  <a:t>Step:</a:t>
                </a:r>
              </a:p>
              <a:p>
                <a:endParaRPr lang="en-US" altLang="ja-JP" sz="5400" dirty="0" smtClean="0">
                  <a:latin typeface="Berlin Sans FB Demi" panose="020E0802020502020306" pitchFamily="34" charset="0"/>
                </a:endParaRPr>
              </a:p>
              <a:p>
                <a:endParaRPr lang="en-US" altLang="ja-JP" sz="5400" dirty="0" smtClean="0">
                  <a:latin typeface="Berlin Sans FB Demi" panose="020E0802020502020306" pitchFamily="34" charset="0"/>
                </a:endParaRPr>
              </a:p>
              <a:p>
                <a:r>
                  <a:rPr lang="en-US" altLang="ja-JP" sz="5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--Particle’s position </a:t>
                </a:r>
                <a14:m>
                  <m:oMath xmlns:m="http://schemas.openxmlformats.org/officeDocument/2006/math">
                    <m:r>
                      <a:rPr lang="en-US" altLang="ja-JP" sz="5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5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5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and </a:t>
                </a:r>
                <a:r>
                  <a:rPr lang="en-US" altLang="ja-JP" sz="5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orientation </a:t>
                </a:r>
                <a14:m>
                  <m:oMath xmlns:m="http://schemas.openxmlformats.org/officeDocument/2006/math">
                    <m:r>
                      <a:rPr lang="en-US" altLang="ja-JP" sz="5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ja-JP" sz="5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5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 </a:t>
                </a:r>
              </a:p>
              <a:p>
                <a:r>
                  <a:rPr lang="en-US" altLang="ja-JP" sz="5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are predicted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ja-JP" sz="5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ja-JP" sz="5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, using velocity </a:t>
                </a:r>
                <a14:m>
                  <m:oMath xmlns:m="http://schemas.openxmlformats.org/officeDocument/2006/math">
                    <m:r>
                      <a:rPr lang="en-US" altLang="ja-JP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5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 and angular velocity </a:t>
                </a:r>
                <a14:m>
                  <m:oMath xmlns:m="http://schemas.openxmlformats.org/officeDocument/2006/math">
                    <m:r>
                      <a:rPr lang="ja-JP" alt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ja-JP" sz="5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 of the last </a:t>
                </a:r>
                <a:r>
                  <a:rPr lang="en-US" altLang="ja-JP" sz="5400" dirty="0" smtClean="0">
                    <a:solidFill>
                      <a:schemeClr val="tx1"/>
                    </a:solidFill>
                    <a:latin typeface="Berlin Sans FB Demi" panose="020E0802020502020306" pitchFamily="34" charset="0"/>
                  </a:rPr>
                  <a:t>step.</a:t>
                </a:r>
              </a:p>
              <a:p>
                <a:endParaRPr lang="en-US" altLang="ja-JP" sz="5400" dirty="0" smtClean="0">
                  <a:latin typeface="Berlin Sans FB Demi" panose="020E0802020502020306" pitchFamily="34" charset="0"/>
                </a:endParaRPr>
              </a:p>
              <a:p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-Solve </a:t>
                </a:r>
                <a:r>
                  <a:rPr lang="en-US" altLang="ja-JP" sz="5400" dirty="0">
                    <a:latin typeface="Berlin Sans FB Demi" panose="020E0802020502020306" pitchFamily="34" charset="0"/>
                  </a:rPr>
                  <a:t>collision constraint</a:t>
                </a:r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;</a:t>
                </a:r>
              </a:p>
              <a:p>
                <a:endParaRPr lang="en-US" altLang="ja-JP" sz="5400" dirty="0" smtClean="0">
                  <a:latin typeface="Berlin Sans FB Demi" panose="020E0802020502020306" pitchFamily="34" charset="0"/>
                </a:endParaRPr>
              </a:p>
              <a:p>
                <a:r>
                  <a:rPr lang="en-US" altLang="ja-JP" sz="6600" dirty="0" smtClean="0">
                    <a:latin typeface="Berlin Sans FB Demi" panose="020E0802020502020306" pitchFamily="34" charset="0"/>
                  </a:rPr>
                  <a:t>-Constraints iteration:</a:t>
                </a:r>
              </a:p>
              <a:p>
                <a:endParaRPr lang="en-US" altLang="ja-JP" sz="6600" dirty="0" smtClean="0">
                  <a:latin typeface="Berlin Sans FB Demi" panose="020E0802020502020306" pitchFamily="34" charset="0"/>
                </a:endParaRPr>
              </a:p>
              <a:p>
                <a:endParaRPr lang="en-US" altLang="ja-JP" sz="5400" dirty="0" smtClean="0">
                  <a:latin typeface="Berlin Sans FB Demi" panose="020E0802020502020306" pitchFamily="34" charset="0"/>
                </a:endParaRPr>
              </a:p>
              <a:p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--Solve </a:t>
                </a:r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shape-matching</a:t>
                </a:r>
                <a:r>
                  <a:rPr lang="en-US" altLang="ja-JP" sz="3200" dirty="0" smtClean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[2005 </a:t>
                </a:r>
                <a:r>
                  <a:rPr lang="en-US" altLang="ja-JP" sz="3200" dirty="0">
                    <a:solidFill>
                      <a:prstClr val="black"/>
                    </a:solidFill>
                    <a:latin typeface="Berlin Sans FB" panose="020E0602020502020306" pitchFamily="34" charset="0"/>
                  </a:rPr>
                  <a:t>Müller]</a:t>
                </a:r>
                <a:endParaRPr lang="en-US" altLang="ja-JP" sz="5400" dirty="0" smtClean="0">
                  <a:latin typeface="Berlin Sans FB Demi" panose="020E0802020502020306" pitchFamily="34" charset="0"/>
                </a:endParaRPr>
              </a:p>
              <a:p>
                <a:r>
                  <a:rPr lang="en-US" altLang="ja-JP" sz="5400" dirty="0">
                    <a:latin typeface="Berlin Sans FB Demi" panose="020E0802020502020306" pitchFamily="34" charset="0"/>
                  </a:rPr>
                  <a:t> </a:t>
                </a:r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  constraint (deformation);</a:t>
                </a:r>
              </a:p>
              <a:p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--Solve other </a:t>
                </a:r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constraints</a:t>
                </a:r>
                <a:endParaRPr lang="en-US" altLang="ja-JP" sz="5400" dirty="0" smtClean="0">
                  <a:latin typeface="Berlin Sans FB Demi" panose="020E0802020502020306" pitchFamily="34" charset="0"/>
                </a:endParaRPr>
              </a:p>
              <a:p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--Solve proxy for haptic</a:t>
                </a:r>
              </a:p>
              <a:p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(therefore, predicted </a:t>
                </a:r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 and orientation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 are </a:t>
                </a:r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been corrected </a:t>
                </a:r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int</a:t>
                </a:r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5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5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sz="5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 respectively </a:t>
                </a:r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by </a:t>
                </a:r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constraints)</a:t>
                </a:r>
              </a:p>
              <a:p>
                <a:endParaRPr lang="en-US" altLang="ja-JP" sz="5400" dirty="0" smtClean="0">
                  <a:latin typeface="Berlin Sans FB Demi" panose="020E0802020502020306" pitchFamily="34" charset="0"/>
                </a:endParaRPr>
              </a:p>
              <a:p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-</a:t>
                </a:r>
                <a:r>
                  <a:rPr lang="en-US" altLang="ja-JP" sz="6600" dirty="0" smtClean="0">
                    <a:latin typeface="Berlin Sans FB Demi" panose="020E0802020502020306" pitchFamily="34" charset="0"/>
                  </a:rPr>
                  <a:t>Haptic </a:t>
                </a:r>
                <a:r>
                  <a:rPr lang="en-US" altLang="ja-JP" sz="6600" dirty="0" smtClean="0">
                    <a:latin typeface="Berlin Sans FB Demi" panose="020E0802020502020306" pitchFamily="34" charset="0"/>
                  </a:rPr>
                  <a:t>force </a:t>
                </a:r>
                <a:r>
                  <a:rPr lang="en-US" altLang="ja-JP" sz="6600" dirty="0" smtClean="0">
                    <a:latin typeface="Berlin Sans FB Demi" panose="020E0802020502020306" pitchFamily="34" charset="0"/>
                  </a:rPr>
                  <a:t>calculation </a:t>
                </a:r>
              </a:p>
              <a:p>
                <a:endParaRPr lang="en-US" altLang="ja-JP" sz="6600" dirty="0" smtClean="0">
                  <a:latin typeface="Berlin Sans FB Demi" panose="020E0802020502020306" pitchFamily="34" charset="0"/>
                </a:endParaRPr>
              </a:p>
              <a:p>
                <a:r>
                  <a:rPr lang="en-US" altLang="ja-JP" sz="6600" dirty="0" smtClean="0">
                    <a:latin typeface="Berlin Sans FB Demi" panose="020E0802020502020306" pitchFamily="34" charset="0"/>
                  </a:rPr>
                  <a:t>-</a:t>
                </a:r>
                <a:r>
                  <a:rPr lang="en-US" altLang="ja-JP" sz="6600" dirty="0" smtClean="0">
                    <a:latin typeface="Berlin Sans FB Demi" panose="020E0802020502020306" pitchFamily="34" charset="0"/>
                  </a:rPr>
                  <a:t>Integration</a:t>
                </a:r>
              </a:p>
              <a:p>
                <a:endParaRPr lang="en-US" altLang="ja-JP" sz="6600" dirty="0" smtClean="0">
                  <a:latin typeface="Berlin Sans FB Demi" panose="020E0802020502020306" pitchFamily="34" charset="0"/>
                </a:endParaRPr>
              </a:p>
              <a:p>
                <a:endParaRPr lang="en-US" altLang="ja-JP" sz="5400" dirty="0" smtClean="0">
                  <a:latin typeface="Berlin Sans FB Demi" panose="020E0802020502020306" pitchFamily="34" charset="0"/>
                </a:endParaRPr>
              </a:p>
              <a:p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--Velocity and </a:t>
                </a:r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angular velocity</a:t>
                </a:r>
              </a:p>
              <a:p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 </a:t>
                </a:r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are updated </a:t>
                </a:r>
                <a:r>
                  <a:rPr lang="en-US" altLang="ja-JP" sz="5400" dirty="0">
                    <a:latin typeface="Berlin Sans FB Demi" panose="020E0802020502020306" pitchFamily="34" charset="0"/>
                  </a:rPr>
                  <a:t>by </a:t>
                </a:r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corrected ones</a:t>
                </a:r>
                <a:endParaRPr lang="en-US" altLang="ja-JP" sz="5400" dirty="0">
                  <a:latin typeface="Berlin Sans FB Demi" panose="020E0802020502020306" pitchFamily="34" charset="0"/>
                </a:endParaRPr>
              </a:p>
              <a:p>
                <a:endParaRPr lang="en-US" altLang="ja-JP" sz="6600" dirty="0">
                  <a:latin typeface="Berlin Sans FB Demi" panose="020E0802020502020306" pitchFamily="34" charset="0"/>
                </a:endParaRPr>
              </a:p>
              <a:p>
                <a:endParaRPr lang="en-US" altLang="ja-JP" sz="3200" dirty="0">
                  <a:latin typeface="Berlin Sans FB Demi" panose="020E0802020502020306" pitchFamily="34" charset="0"/>
                </a:endParaRPr>
              </a:p>
              <a:p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--</a:t>
                </a:r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Particle</a:t>
                </a:r>
                <a:r>
                  <a:rPr lang="zh-CN" altLang="en-US" sz="5400" dirty="0" smtClean="0">
                    <a:latin typeface="Berlin Sans FB Demi" panose="020E0802020502020306" pitchFamily="34" charset="0"/>
                  </a:rPr>
                  <a:t>‘</a:t>
                </a:r>
                <a:r>
                  <a:rPr lang="en-US" altLang="zh-CN" sz="5400" dirty="0" smtClean="0">
                    <a:latin typeface="Berlin Sans FB Demi" panose="020E0802020502020306" pitchFamily="34" charset="0"/>
                  </a:rPr>
                  <a:t>s</a:t>
                </a:r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 position </a:t>
                </a:r>
                <a14:m>
                  <m:oMath xmlns:m="http://schemas.openxmlformats.org/officeDocument/2006/math">
                    <m:r>
                      <a:rPr lang="en-US" altLang="ja-JP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and  </a:t>
                </a:r>
              </a:p>
              <a:p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orientation </a:t>
                </a:r>
                <a14:m>
                  <m:oMath xmlns:m="http://schemas.openxmlformats.org/officeDocument/2006/math">
                    <m:r>
                      <a:rPr lang="en-US" altLang="ja-JP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ja-JP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are updated by </a:t>
                </a:r>
              </a:p>
              <a:p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the corrected </a:t>
                </a:r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ones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5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,</a:t>
                </a:r>
                <a:r>
                  <a:rPr lang="en-US" altLang="ja-JP" sz="5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5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ja-JP" sz="5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 </a:t>
                </a:r>
              </a:p>
              <a:p>
                <a:r>
                  <a:rPr lang="en-US" altLang="ja-JP" sz="5400" dirty="0" smtClean="0">
                    <a:latin typeface="Berlin Sans FB Demi" panose="020E0802020502020306" pitchFamily="34" charset="0"/>
                  </a:rPr>
                  <a:t>respectively.</a:t>
                </a:r>
                <a:endParaRPr lang="en-US" altLang="ja-JP" sz="5400" dirty="0" smtClean="0">
                  <a:latin typeface="Berlin Sans FB Demi" panose="020E0802020502020306" pitchFamily="34" charset="0"/>
                </a:endParaRPr>
              </a:p>
              <a:p>
                <a:endParaRPr kumimoji="1" lang="ja-JP" altLang="en-US" sz="8800" dirty="0">
                  <a:latin typeface="Berlin Sans FB Demi" panose="020E0802020502020306" pitchFamily="34" charset="0"/>
                </a:endParaRPr>
              </a:p>
            </p:txBody>
          </p:sp>
        </mc:Choice>
        <mc:Fallback>
          <p:sp>
            <p:nvSpPr>
              <p:cNvPr id="90" name="テキスト ボックス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99" y="9409219"/>
                <a:ext cx="13625101" cy="33522126"/>
              </a:xfrm>
              <a:prstGeom prst="rect">
                <a:avLst/>
              </a:prstGeom>
              <a:blipFill rotWithShape="0">
                <a:blip r:embed="rId8"/>
                <a:stretch>
                  <a:fillRect l="-4249" t="-873" r="-25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テキスト ボックス 90"/>
          <p:cNvSpPr txBox="1"/>
          <p:nvPr/>
        </p:nvSpPr>
        <p:spPr>
          <a:xfrm>
            <a:off x="29868467" y="6990480"/>
            <a:ext cx="14022734" cy="1375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Detailed haptic </a:t>
            </a:r>
            <a:r>
              <a:rPr kumimoji="1" lang="en-US" altLang="zh-CN" sz="88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interaction</a:t>
            </a:r>
            <a:r>
              <a:rPr kumimoji="1" lang="en-US" altLang="ja-JP" sz="88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:</a:t>
            </a:r>
            <a:r>
              <a:rPr kumimoji="1" lang="en-US" altLang="ja-JP" sz="8800" dirty="0" smtClean="0">
                <a:latin typeface="Berlin Sans FB Demi" panose="020E0802020502020306" pitchFamily="34" charset="0"/>
              </a:rPr>
              <a:t> </a:t>
            </a:r>
            <a:endParaRPr kumimoji="1" lang="en-US" altLang="ja-JP" sz="8800" dirty="0" smtClean="0">
              <a:latin typeface="Berlin Sans FB Demi" panose="020E0802020502020306" pitchFamily="34" charset="0"/>
            </a:endParaRPr>
          </a:p>
          <a:p>
            <a:r>
              <a:rPr lang="en-US" altLang="ja-JP" sz="8000" dirty="0" smtClean="0">
                <a:latin typeface="Berlin Sans FB Demi" panose="020E0802020502020306" pitchFamily="34" charset="0"/>
              </a:rPr>
              <a:t>By binding meshes to particle, we propose a two-layer collision detection for haptic proxy; </a:t>
            </a:r>
            <a:endParaRPr kumimoji="1" lang="en-US" altLang="ja-JP" dirty="0" smtClean="0">
              <a:latin typeface="Berlin Sans FB Demi" panose="020E0802020502020306" pitchFamily="34" charset="0"/>
            </a:endParaRPr>
          </a:p>
          <a:p>
            <a:r>
              <a:rPr kumimoji="1" lang="en-US" altLang="ja-JP" dirty="0" smtClean="0">
                <a:latin typeface="Berlin Sans FB Demi" panose="020E0802020502020306" pitchFamily="34" charset="0"/>
              </a:rPr>
              <a:t>       </a:t>
            </a:r>
          </a:p>
          <a:p>
            <a:r>
              <a:rPr kumimoji="1" lang="en-US" altLang="ja-JP" dirty="0" smtClean="0">
                <a:latin typeface="Berlin Sans FB Demi" panose="020E0802020502020306" pitchFamily="34" charset="0"/>
              </a:rPr>
              <a:t> </a:t>
            </a:r>
            <a:r>
              <a:rPr kumimoji="1" lang="en-US" altLang="ja-JP" dirty="0" smtClean="0">
                <a:latin typeface="Berlin Sans FB Demi" panose="020E0802020502020306" pitchFamily="34" charset="0"/>
              </a:rPr>
              <a:t>     </a:t>
            </a:r>
            <a:r>
              <a:rPr kumimoji="1" lang="en-US" altLang="ja-JP" sz="8000" dirty="0" smtClean="0">
                <a:latin typeface="Berlin Sans FB Demi" panose="020E0802020502020306" pitchFamily="34" charset="0"/>
              </a:rPr>
              <a:t>Particle </a:t>
            </a:r>
            <a:r>
              <a:rPr kumimoji="1" lang="en-US" altLang="ja-JP" sz="8000" dirty="0" smtClean="0">
                <a:latin typeface="Berlin Sans FB Demi" panose="020E0802020502020306" pitchFamily="34" charset="0"/>
              </a:rPr>
              <a:t>collision</a:t>
            </a:r>
          </a:p>
          <a:p>
            <a:r>
              <a:rPr lang="en-US" altLang="ja-JP" sz="8000" dirty="0">
                <a:latin typeface="Berlin Sans FB Demi" panose="020E0802020502020306" pitchFamily="34" charset="0"/>
              </a:rPr>
              <a:t> </a:t>
            </a:r>
            <a:r>
              <a:rPr lang="en-US" altLang="ja-JP" sz="8000" dirty="0" smtClean="0">
                <a:latin typeface="Berlin Sans FB Demi" panose="020E0802020502020306" pitchFamily="34" charset="0"/>
              </a:rPr>
              <a:t>       Local </a:t>
            </a:r>
            <a:r>
              <a:rPr lang="en-US" altLang="ja-JP" sz="8000" dirty="0" smtClean="0">
                <a:latin typeface="Berlin Sans FB Demi" panose="020E0802020502020306" pitchFamily="34" charset="0"/>
              </a:rPr>
              <a:t>meshes collision</a:t>
            </a:r>
            <a:endParaRPr kumimoji="1" lang="en-US" altLang="ja-JP" sz="8000" dirty="0" smtClean="0">
              <a:latin typeface="Berlin Sans FB Demi" panose="020E0802020502020306" pitchFamily="34" charset="0"/>
            </a:endParaRPr>
          </a:p>
          <a:p>
            <a:endParaRPr lang="en-US" altLang="ja-JP" dirty="0">
              <a:latin typeface="Berlin Sans FB Demi" panose="020E0802020502020306" pitchFamily="34" charset="0"/>
            </a:endParaRPr>
          </a:p>
          <a:p>
            <a:endParaRPr kumimoji="1" lang="ja-JP" altLang="en-US" dirty="0">
              <a:latin typeface="Berlin Sans FB Demi" panose="020E0802020502020306" pitchFamily="34" charset="0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8521107" y="4820425"/>
            <a:ext cx="2012509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Oriented </a:t>
            </a:r>
            <a:r>
              <a:rPr lang="en-US" altLang="ja-JP" sz="88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Particles(OP</a:t>
            </a:r>
            <a:r>
              <a:rPr lang="en-US" altLang="ja-JP" sz="88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)</a:t>
            </a:r>
            <a:r>
              <a:rPr lang="en-US" altLang="ja-JP" sz="3200" dirty="0">
                <a:solidFill>
                  <a:prstClr val="black"/>
                </a:solidFill>
                <a:latin typeface="Berlin Sans FB" panose="020E0602020502020306" pitchFamily="34" charset="0"/>
              </a:rPr>
              <a:t> [2011 Müller]</a:t>
            </a:r>
            <a:r>
              <a:rPr lang="en-US" altLang="ja-JP" sz="88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en-US" altLang="ja-JP" sz="6600" dirty="0">
                <a:latin typeface="Berlin Sans FB Demi" panose="020E0802020502020306" pitchFamily="34" charset="0"/>
              </a:rPr>
              <a:t>is a fast and robust </a:t>
            </a:r>
            <a:r>
              <a:rPr lang="en-US" altLang="ja-JP" sz="6600" dirty="0" smtClean="0">
                <a:latin typeface="Berlin Sans FB Demi" panose="020E0802020502020306" pitchFamily="34" charset="0"/>
              </a:rPr>
              <a:t>geometric deformation </a:t>
            </a:r>
            <a:r>
              <a:rPr lang="en-US" altLang="ja-JP" sz="6600" dirty="0">
                <a:latin typeface="Berlin Sans FB Demi" panose="020E0802020502020306" pitchFamily="34" charset="0"/>
              </a:rPr>
              <a:t>method which </a:t>
            </a:r>
            <a:r>
              <a:rPr lang="en-US" altLang="ja-JP" sz="6600" dirty="0" smtClean="0">
                <a:latin typeface="Berlin Sans FB Demi" panose="020E0802020502020306" pitchFamily="34" charset="0"/>
              </a:rPr>
              <a:t>is </a:t>
            </a:r>
            <a:r>
              <a:rPr lang="en-US" altLang="ja-JP" sz="6600" dirty="0" smtClean="0">
                <a:latin typeface="Berlin Sans FB Demi" panose="020E0802020502020306" pitchFamily="34" charset="0"/>
              </a:rPr>
              <a:t>suitable for multi-soft object and robust </a:t>
            </a:r>
            <a:r>
              <a:rPr lang="en-US" altLang="ja-JP" sz="6600" dirty="0" smtClean="0">
                <a:latin typeface="Berlin Sans FB Demi" panose="020E0802020502020306" pitchFamily="34" charset="0"/>
              </a:rPr>
              <a:t>simulation</a:t>
            </a:r>
            <a:r>
              <a:rPr lang="en-US" altLang="ja-JP" sz="6600" dirty="0">
                <a:latin typeface="Berlin Sans FB Demi" panose="020E0802020502020306" pitchFamily="34" charset="0"/>
              </a:rPr>
              <a:t>. Particles are grouped as a particle </a:t>
            </a:r>
            <a:r>
              <a:rPr lang="en-US" altLang="ja-JP" sz="6600" dirty="0" smtClean="0">
                <a:latin typeface="Berlin Sans FB Demi" panose="020E0802020502020306" pitchFamily="34" charset="0"/>
              </a:rPr>
              <a:t>net for a model. One particle controls a certain numbers of model vertices. </a:t>
            </a:r>
            <a:endParaRPr kumimoji="1" lang="ja-JP" altLang="en-US" sz="6600" dirty="0">
              <a:latin typeface="Berlin Sans FB Demi" panose="020E0802020502020306" pitchFamily="34" charset="0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16800641" y="32289946"/>
            <a:ext cx="133706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Future Application</a:t>
            </a:r>
            <a:r>
              <a:rPr kumimoji="1" lang="en-US" altLang="ja-JP" sz="88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:</a:t>
            </a:r>
            <a:endParaRPr kumimoji="1" lang="ja-JP" altLang="en-US" dirty="0">
              <a:latin typeface="Berlin Sans FB Demi" panose="020E0802020502020306" pitchFamily="34" charset="0"/>
            </a:endParaRPr>
          </a:p>
        </p:txBody>
      </p:sp>
      <p:grpSp>
        <p:nvGrpSpPr>
          <p:cNvPr id="140" name="グループ化 139"/>
          <p:cNvGrpSpPr/>
          <p:nvPr/>
        </p:nvGrpSpPr>
        <p:grpSpPr>
          <a:xfrm>
            <a:off x="14798984" y="34285431"/>
            <a:ext cx="8136904" cy="7784450"/>
            <a:chOff x="29430989" y="25618008"/>
            <a:chExt cx="8136904" cy="7784450"/>
          </a:xfrm>
        </p:grpSpPr>
        <p:grpSp>
          <p:nvGrpSpPr>
            <p:cNvPr id="141" name="グループ化 140"/>
            <p:cNvGrpSpPr/>
            <p:nvPr/>
          </p:nvGrpSpPr>
          <p:grpSpPr>
            <a:xfrm>
              <a:off x="30514552" y="25618008"/>
              <a:ext cx="5969779" cy="5322147"/>
              <a:chOff x="30514552" y="25618008"/>
              <a:chExt cx="5969779" cy="5322147"/>
            </a:xfrm>
          </p:grpSpPr>
          <p:pic>
            <p:nvPicPr>
              <p:cNvPr id="148" name="図 147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31671" b="92519" l="20571" r="68571">
                            <a14:foregroundMark x1="33429" y1="76808" x2="34429" y2="64838"/>
                            <a14:foregroundMark x1="40571" y1="63840" x2="46286" y2="58105"/>
                            <a14:foregroundMark x1="39571" y1="48130" x2="40143" y2="44638"/>
                            <a14:foregroundMark x1="50571" y1="49875" x2="53143" y2="47631"/>
                            <a14:foregroundMark x1="60571" y1="54364" x2="63000" y2="5361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25" t="32606" r="31690" b="-2416"/>
              <a:stretch/>
            </p:blipFill>
            <p:spPr>
              <a:xfrm>
                <a:off x="30650640" y="26420113"/>
                <a:ext cx="5539775" cy="4328320"/>
              </a:xfrm>
              <a:prstGeom prst="rect">
                <a:avLst/>
              </a:prstGeom>
            </p:spPr>
          </p:pic>
          <p:sp>
            <p:nvSpPr>
              <p:cNvPr id="149" name="角丸四角形 148"/>
              <p:cNvSpPr/>
              <p:nvPr/>
            </p:nvSpPr>
            <p:spPr>
              <a:xfrm>
                <a:off x="30514552" y="25618008"/>
                <a:ext cx="5969779" cy="5322147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1717"/>
              </a:p>
            </p:txBody>
          </p:sp>
        </p:grpSp>
        <p:sp>
          <p:nvSpPr>
            <p:cNvPr id="144" name="テキスト ボックス 143"/>
            <p:cNvSpPr txBox="1"/>
            <p:nvPr/>
          </p:nvSpPr>
          <p:spPr>
            <a:xfrm>
              <a:off x="29430989" y="30940155"/>
              <a:ext cx="8136904" cy="2462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7502" b="1" dirty="0">
                  <a:latin typeface="Berlin Sans FB Demi" panose="020E0802020502020306" pitchFamily="34" charset="0"/>
                </a:rPr>
                <a:t>Soft-body Surgery </a:t>
              </a:r>
              <a:r>
                <a:rPr lang="en-US" altLang="ja-JP" sz="7502" b="1" dirty="0" smtClean="0">
                  <a:latin typeface="Berlin Sans FB Demi" panose="020E0802020502020306" pitchFamily="34" charset="0"/>
                </a:rPr>
                <a:t>Simulation. </a:t>
              </a:r>
              <a:r>
                <a:rPr lang="en-US" altLang="ja-JP" sz="4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1*</a:t>
              </a:r>
              <a:endParaRPr lang="en-US" altLang="ja-JP" sz="4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24374695" y="34270459"/>
            <a:ext cx="8136904" cy="8717131"/>
            <a:chOff x="22124002" y="32919722"/>
            <a:chExt cx="8136904" cy="8717131"/>
          </a:xfrm>
        </p:grpSpPr>
        <p:grpSp>
          <p:nvGrpSpPr>
            <p:cNvPr id="150" name="グループ化 149"/>
            <p:cNvGrpSpPr/>
            <p:nvPr/>
          </p:nvGrpSpPr>
          <p:grpSpPr>
            <a:xfrm>
              <a:off x="22124002" y="32919722"/>
              <a:ext cx="8136904" cy="8717131"/>
              <a:chOff x="29539932" y="25724194"/>
              <a:chExt cx="8136904" cy="8717131"/>
            </a:xfrm>
          </p:grpSpPr>
          <p:sp>
            <p:nvSpPr>
              <p:cNvPr id="154" name="角丸四角形 153"/>
              <p:cNvSpPr/>
              <p:nvPr/>
            </p:nvSpPr>
            <p:spPr>
              <a:xfrm>
                <a:off x="30514551" y="25724194"/>
                <a:ext cx="5969779" cy="5322147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1717"/>
              </a:p>
            </p:txBody>
          </p:sp>
          <p:sp>
            <p:nvSpPr>
              <p:cNvPr id="152" name="テキスト ボックス 151"/>
              <p:cNvSpPr txBox="1"/>
              <p:nvPr/>
            </p:nvSpPr>
            <p:spPr>
              <a:xfrm>
                <a:off x="29539932" y="30885543"/>
                <a:ext cx="8136904" cy="355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7502" b="1" dirty="0" smtClean="0">
                    <a:latin typeface="Berlin Sans FB Demi" panose="020E0802020502020306" pitchFamily="34" charset="0"/>
                  </a:rPr>
                  <a:t>Multi-soft-object </a:t>
                </a:r>
                <a:r>
                  <a:rPr lang="en-US" altLang="ja-JP" sz="7502" b="1" dirty="0" smtClean="0">
                    <a:latin typeface="Berlin Sans FB Demi" panose="020E0802020502020306" pitchFamily="34" charset="0"/>
                  </a:rPr>
                  <a:t>Haptic Game</a:t>
                </a:r>
                <a:r>
                  <a:rPr lang="en-US" altLang="ja-JP" sz="7502" dirty="0" smtClean="0">
                    <a:latin typeface="Berlin Sans FB Demi" panose="020E0802020502020306" pitchFamily="34" charset="0"/>
                  </a:rPr>
                  <a:t>.</a:t>
                </a:r>
              </a:p>
              <a:p>
                <a:pPr algn="ctr"/>
                <a:r>
                  <a:rPr lang="en-US" altLang="zh-CN" sz="7502" dirty="0">
                    <a:latin typeface="Berlin Sans FB Demi" panose="020E0802020502020306" pitchFamily="34" charset="0"/>
                  </a:rPr>
                  <a:t>(</a:t>
                </a:r>
                <a:r>
                  <a:rPr lang="en-US" altLang="zh-CN" sz="7502" dirty="0" smtClean="0">
                    <a:latin typeface="Berlin Sans FB Demi" panose="020E0802020502020306" pitchFamily="34" charset="0"/>
                  </a:rPr>
                  <a:t>UFO catcher)</a:t>
                </a:r>
                <a:r>
                  <a:rPr lang="en-US" altLang="ja-JP" sz="7502" dirty="0" smtClean="0">
                    <a:latin typeface="Berlin Sans FB Demi" panose="020E0802020502020306" pitchFamily="34" charset="0"/>
                  </a:rPr>
                  <a:t> </a:t>
                </a:r>
                <a:r>
                  <a:rPr lang="en-US" altLang="ja-JP" sz="44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1*</a:t>
                </a:r>
                <a:r>
                  <a:rPr lang="en-US" altLang="ja-JP" sz="7502" dirty="0" smtClean="0">
                    <a:latin typeface="Berlin Sans FB Demi" panose="020E0802020502020306" pitchFamily="34" charset="0"/>
                  </a:rPr>
                  <a:t> </a:t>
                </a:r>
                <a:endParaRPr lang="en-US" altLang="ja-JP" sz="7502" b="1" dirty="0">
                  <a:latin typeface="Berlin Sans FB Demi" panose="020E0802020502020306" pitchFamily="34" charset="0"/>
                </a:endParaRPr>
              </a:p>
            </p:txBody>
          </p:sp>
        </p:grpSp>
        <p:pic>
          <p:nvPicPr>
            <p:cNvPr id="2050" name="Picture 2" descr="http://i.ytimg.com/vi/VdOtdXxzhXA/maxresdefault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738"/>
            <a:stretch/>
          </p:blipFill>
          <p:spPr bwMode="auto">
            <a:xfrm>
              <a:off x="23425538" y="33482755"/>
              <a:ext cx="5315944" cy="41960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3" name="グループ化 252"/>
          <p:cNvGrpSpPr/>
          <p:nvPr/>
        </p:nvGrpSpPr>
        <p:grpSpPr>
          <a:xfrm>
            <a:off x="29868466" y="19042248"/>
            <a:ext cx="13184709" cy="7279294"/>
            <a:chOff x="30245805" y="17213173"/>
            <a:chExt cx="13184709" cy="7279294"/>
          </a:xfrm>
        </p:grpSpPr>
        <p:grpSp>
          <p:nvGrpSpPr>
            <p:cNvPr id="160" name="グループ化 159"/>
            <p:cNvGrpSpPr/>
            <p:nvPr/>
          </p:nvGrpSpPr>
          <p:grpSpPr>
            <a:xfrm>
              <a:off x="30245805" y="17317499"/>
              <a:ext cx="13184709" cy="7174968"/>
              <a:chOff x="4998493" y="8166682"/>
              <a:chExt cx="20389643" cy="11095811"/>
            </a:xfrm>
          </p:grpSpPr>
          <p:grpSp>
            <p:nvGrpSpPr>
              <p:cNvPr id="161" name="グループ化 160"/>
              <p:cNvGrpSpPr/>
              <p:nvPr/>
            </p:nvGrpSpPr>
            <p:grpSpPr>
              <a:xfrm>
                <a:off x="4998493" y="8166682"/>
                <a:ext cx="20389643" cy="11095811"/>
                <a:chOff x="-911707" y="5216399"/>
                <a:chExt cx="20389643" cy="11095811"/>
              </a:xfrm>
            </p:grpSpPr>
            <p:grpSp>
              <p:nvGrpSpPr>
                <p:cNvPr id="165" name="グループ化 164"/>
                <p:cNvGrpSpPr/>
                <p:nvPr/>
              </p:nvGrpSpPr>
              <p:grpSpPr>
                <a:xfrm>
                  <a:off x="-911707" y="5216399"/>
                  <a:ext cx="20389643" cy="11095811"/>
                  <a:chOff x="-293519" y="1033307"/>
                  <a:chExt cx="4681363" cy="2547544"/>
                </a:xfrm>
              </p:grpSpPr>
              <p:grpSp>
                <p:nvGrpSpPr>
                  <p:cNvPr id="172" name="グループ化 171"/>
                  <p:cNvGrpSpPr/>
                  <p:nvPr/>
                </p:nvGrpSpPr>
                <p:grpSpPr>
                  <a:xfrm>
                    <a:off x="725834" y="1984836"/>
                    <a:ext cx="3055536" cy="992727"/>
                    <a:chOff x="1201064" y="3337596"/>
                    <a:chExt cx="3966839" cy="1288804"/>
                  </a:xfrm>
                </p:grpSpPr>
                <p:grpSp>
                  <p:nvGrpSpPr>
                    <p:cNvPr id="188" name="グループ化 187"/>
                    <p:cNvGrpSpPr/>
                    <p:nvPr/>
                  </p:nvGrpSpPr>
                  <p:grpSpPr>
                    <a:xfrm>
                      <a:off x="2565812" y="3378725"/>
                      <a:ext cx="1560846" cy="665077"/>
                      <a:chOff x="2720416" y="3098544"/>
                      <a:chExt cx="1560846" cy="665077"/>
                    </a:xfrm>
                  </p:grpSpPr>
                  <p:sp>
                    <p:nvSpPr>
                      <p:cNvPr id="198" name="円/楕円 197"/>
                      <p:cNvSpPr/>
                      <p:nvPr/>
                    </p:nvSpPr>
                    <p:spPr>
                      <a:xfrm rot="1699092">
                        <a:off x="3164691" y="3098544"/>
                        <a:ext cx="75158" cy="7515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99" name="円/楕円 198"/>
                      <p:cNvSpPr/>
                      <p:nvPr/>
                    </p:nvSpPr>
                    <p:spPr>
                      <a:xfrm rot="1699092">
                        <a:off x="3682267" y="3402163"/>
                        <a:ext cx="75158" cy="7515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0" name="円/楕円 199"/>
                      <p:cNvSpPr/>
                      <p:nvPr/>
                    </p:nvSpPr>
                    <p:spPr>
                      <a:xfrm rot="1626834">
                        <a:off x="2720416" y="3332388"/>
                        <a:ext cx="75158" cy="7515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1" name="円/楕円 200"/>
                      <p:cNvSpPr/>
                      <p:nvPr/>
                    </p:nvSpPr>
                    <p:spPr>
                      <a:xfrm rot="1699092">
                        <a:off x="4206104" y="3688463"/>
                        <a:ext cx="75158" cy="7515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89" name="グループ化 188"/>
                    <p:cNvGrpSpPr/>
                    <p:nvPr/>
                  </p:nvGrpSpPr>
                  <p:grpSpPr>
                    <a:xfrm>
                      <a:off x="4051332" y="3961323"/>
                      <a:ext cx="1116571" cy="665077"/>
                      <a:chOff x="3164691" y="3098544"/>
                      <a:chExt cx="1116571" cy="665077"/>
                    </a:xfrm>
                  </p:grpSpPr>
                  <p:sp>
                    <p:nvSpPr>
                      <p:cNvPr id="195" name="円/楕円 194"/>
                      <p:cNvSpPr/>
                      <p:nvPr/>
                    </p:nvSpPr>
                    <p:spPr>
                      <a:xfrm rot="1699092">
                        <a:off x="3164691" y="3098544"/>
                        <a:ext cx="75158" cy="7515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96" name="円/楕円 195"/>
                      <p:cNvSpPr/>
                      <p:nvPr/>
                    </p:nvSpPr>
                    <p:spPr>
                      <a:xfrm rot="1699092">
                        <a:off x="3682267" y="3402163"/>
                        <a:ext cx="75158" cy="7515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97" name="円/楕円 196"/>
                      <p:cNvSpPr/>
                      <p:nvPr/>
                    </p:nvSpPr>
                    <p:spPr>
                      <a:xfrm rot="1699092">
                        <a:off x="4206104" y="3688463"/>
                        <a:ext cx="75158" cy="7515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90" name="グループ化 189"/>
                    <p:cNvGrpSpPr/>
                    <p:nvPr/>
                  </p:nvGrpSpPr>
                  <p:grpSpPr>
                    <a:xfrm>
                      <a:off x="1201064" y="3337596"/>
                      <a:ext cx="1435796" cy="574285"/>
                      <a:chOff x="1201064" y="3337596"/>
                      <a:chExt cx="1435796" cy="574285"/>
                    </a:xfrm>
                  </p:grpSpPr>
                  <p:sp>
                    <p:nvSpPr>
                      <p:cNvPr id="191" name="円/楕円 190"/>
                      <p:cNvSpPr/>
                      <p:nvPr/>
                    </p:nvSpPr>
                    <p:spPr>
                      <a:xfrm rot="1626834">
                        <a:off x="2020308" y="3337596"/>
                        <a:ext cx="75158" cy="7515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92" name="円/楕円 191"/>
                      <p:cNvSpPr/>
                      <p:nvPr/>
                    </p:nvSpPr>
                    <p:spPr>
                      <a:xfrm rot="1626834">
                        <a:off x="2561702" y="3613479"/>
                        <a:ext cx="75158" cy="7515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93" name="円/楕円 192"/>
                      <p:cNvSpPr/>
                      <p:nvPr/>
                    </p:nvSpPr>
                    <p:spPr>
                      <a:xfrm rot="1626834">
                        <a:off x="1624523" y="3566649"/>
                        <a:ext cx="75158" cy="7515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94" name="円/楕円 193"/>
                      <p:cNvSpPr/>
                      <p:nvPr/>
                    </p:nvSpPr>
                    <p:spPr>
                      <a:xfrm rot="1626834">
                        <a:off x="1201064" y="3836723"/>
                        <a:ext cx="75158" cy="75158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3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cxnSp>
                <p:nvCxnSpPr>
                  <p:cNvPr id="173" name="直線矢印コネクタ 172"/>
                  <p:cNvCxnSpPr/>
                  <p:nvPr/>
                </p:nvCxnSpPr>
                <p:spPr>
                  <a:xfrm flipH="1">
                    <a:off x="1805941" y="1734660"/>
                    <a:ext cx="2796" cy="1174744"/>
                  </a:xfrm>
                  <a:prstGeom prst="straightConnector1">
                    <a:avLst/>
                  </a:prstGeom>
                  <a:ln w="76200"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4" name="円/楕円 173"/>
                  <p:cNvSpPr/>
                  <p:nvPr/>
                </p:nvSpPr>
                <p:spPr>
                  <a:xfrm>
                    <a:off x="1356563" y="1244608"/>
                    <a:ext cx="905336" cy="905336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5" name="円/楕円 174"/>
                  <p:cNvSpPr/>
                  <p:nvPr/>
                </p:nvSpPr>
                <p:spPr>
                  <a:xfrm>
                    <a:off x="1684020" y="2916933"/>
                    <a:ext cx="243840" cy="243840"/>
                  </a:xfrm>
                  <a:prstGeom prst="ellipse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76" name="直線コネクタ 175"/>
                  <p:cNvCxnSpPr>
                    <a:stCxn id="194" idx="4"/>
                  </p:cNvCxnSpPr>
                  <p:nvPr/>
                </p:nvCxnSpPr>
                <p:spPr>
                  <a:xfrm flipH="1">
                    <a:off x="-23204" y="2424009"/>
                    <a:ext cx="764792" cy="524607"/>
                  </a:xfrm>
                  <a:prstGeom prst="line">
                    <a:avLst/>
                  </a:prstGeom>
                  <a:ln>
                    <a:prstDash val="sys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7" name="テキスト ボックス 176"/>
                  <p:cNvSpPr txBox="1"/>
                  <p:nvPr/>
                </p:nvSpPr>
                <p:spPr>
                  <a:xfrm>
                    <a:off x="814668" y="3253014"/>
                    <a:ext cx="3573176" cy="3278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5400" dirty="0" smtClean="0"/>
                      <a:t>Device end-effector</a:t>
                    </a:r>
                    <a:endParaRPr kumimoji="1" lang="ja-JP" altLang="en-US" sz="5400" dirty="0"/>
                  </a:p>
                </p:txBody>
              </p:sp>
              <p:sp>
                <p:nvSpPr>
                  <p:cNvPr id="178" name="テキスト ボックス 177"/>
                  <p:cNvSpPr txBox="1"/>
                  <p:nvPr/>
                </p:nvSpPr>
                <p:spPr>
                  <a:xfrm>
                    <a:off x="641368" y="1033307"/>
                    <a:ext cx="1405521" cy="360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6000" dirty="0" smtClean="0"/>
                      <a:t>Proxy</a:t>
                    </a:r>
                    <a:endParaRPr kumimoji="1" lang="ja-JP" altLang="en-US" sz="6000" dirty="0"/>
                  </a:p>
                </p:txBody>
              </p:sp>
              <p:grpSp>
                <p:nvGrpSpPr>
                  <p:cNvPr id="179" name="グループ化 178"/>
                  <p:cNvGrpSpPr/>
                  <p:nvPr/>
                </p:nvGrpSpPr>
                <p:grpSpPr>
                  <a:xfrm>
                    <a:off x="782327" y="2004415"/>
                    <a:ext cx="2944615" cy="930471"/>
                    <a:chOff x="782327" y="2004415"/>
                    <a:chExt cx="2944615" cy="930471"/>
                  </a:xfrm>
                </p:grpSpPr>
                <p:cxnSp>
                  <p:nvCxnSpPr>
                    <p:cNvPr id="180" name="直線コネクタ 179"/>
                    <p:cNvCxnSpPr>
                      <a:stCxn id="194" idx="7"/>
                      <a:endCxn id="193" idx="7"/>
                    </p:cNvCxnSpPr>
                    <p:nvPr/>
                  </p:nvCxnSpPr>
                  <p:spPr>
                    <a:xfrm flipV="1">
                      <a:off x="782327" y="2181324"/>
                      <a:ext cx="326178" cy="20803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直線コネクタ 180"/>
                    <p:cNvCxnSpPr/>
                    <p:nvPr/>
                  </p:nvCxnSpPr>
                  <p:spPr>
                    <a:xfrm flipV="1">
                      <a:off x="1086056" y="2004415"/>
                      <a:ext cx="326178" cy="20803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直線コネクタ 181"/>
                    <p:cNvCxnSpPr/>
                    <p:nvPr/>
                  </p:nvCxnSpPr>
                  <p:spPr>
                    <a:xfrm>
                      <a:off x="1386840" y="2011680"/>
                      <a:ext cx="419100" cy="21336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直線コネクタ 182"/>
                    <p:cNvCxnSpPr>
                      <a:stCxn id="200" idx="7"/>
                      <a:endCxn id="198" idx="5"/>
                    </p:cNvCxnSpPr>
                    <p:nvPr/>
                  </p:nvCxnSpPr>
                  <p:spPr>
                    <a:xfrm flipV="1">
                      <a:off x="1833551" y="2073190"/>
                      <a:ext cx="322973" cy="14350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直線コネクタ 183"/>
                    <p:cNvCxnSpPr>
                      <a:stCxn id="198" idx="4"/>
                      <a:endCxn id="199" idx="6"/>
                    </p:cNvCxnSpPr>
                    <p:nvPr/>
                  </p:nvCxnSpPr>
                  <p:spPr>
                    <a:xfrm>
                      <a:off x="2134484" y="2070944"/>
                      <a:ext cx="437886" cy="22211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直線コネクタ 184"/>
                    <p:cNvCxnSpPr>
                      <a:endCxn id="195" idx="2"/>
                    </p:cNvCxnSpPr>
                    <p:nvPr/>
                  </p:nvCxnSpPr>
                  <p:spPr>
                    <a:xfrm>
                      <a:off x="2553676" y="2285339"/>
                      <a:ext cx="371097" cy="19515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直線コネクタ 185"/>
                    <p:cNvCxnSpPr>
                      <a:endCxn id="196" idx="6"/>
                    </p:cNvCxnSpPr>
                    <p:nvPr/>
                  </p:nvCxnSpPr>
                  <p:spPr>
                    <a:xfrm>
                      <a:off x="2941212" y="2491162"/>
                      <a:ext cx="433198" cy="25065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直線コネクタ 186"/>
                    <p:cNvCxnSpPr>
                      <a:endCxn id="197" idx="2"/>
                    </p:cNvCxnSpPr>
                    <p:nvPr/>
                  </p:nvCxnSpPr>
                  <p:spPr>
                    <a:xfrm>
                      <a:off x="3360415" y="2728089"/>
                      <a:ext cx="366527" cy="20679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8" name="テキスト ボックス 257"/>
                  <p:cNvSpPr txBox="1"/>
                  <p:nvPr/>
                </p:nvSpPr>
                <p:spPr>
                  <a:xfrm>
                    <a:off x="-293519" y="1682864"/>
                    <a:ext cx="1405521" cy="360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6000" dirty="0" smtClean="0"/>
                      <a:t>Particle</a:t>
                    </a:r>
                    <a:endParaRPr kumimoji="1" lang="ja-JP" altLang="en-US" sz="6000" dirty="0"/>
                  </a:p>
                </p:txBody>
              </p:sp>
            </p:grpSp>
            <p:sp>
              <p:nvSpPr>
                <p:cNvPr id="166" name="角丸四角形 165"/>
                <p:cNvSpPr/>
                <p:nvPr/>
              </p:nvSpPr>
              <p:spPr>
                <a:xfrm rot="12501011">
                  <a:off x="9036499" y="11570636"/>
                  <a:ext cx="7797478" cy="1146192"/>
                </a:xfrm>
                <a:prstGeom prst="roundRect">
                  <a:avLst/>
                </a:prstGeom>
                <a:gradFill>
                  <a:gsLst>
                    <a:gs pos="0">
                      <a:schemeClr val="accent2">
                        <a:alpha val="55000"/>
                      </a:schemeClr>
                    </a:gs>
                    <a:gs pos="100000">
                      <a:srgbClr val="FFEBFA">
                        <a:lumMod val="0"/>
                        <a:lumOff val="100000"/>
                        <a:alpha val="0"/>
                      </a:srgb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" name="角丸四角形 166"/>
                <p:cNvSpPr/>
                <p:nvPr/>
              </p:nvSpPr>
              <p:spPr>
                <a:xfrm rot="9314816">
                  <a:off x="8192351" y="10049762"/>
                  <a:ext cx="1797294" cy="641751"/>
                </a:xfrm>
                <a:prstGeom prst="roundRect">
                  <a:avLst/>
                </a:prstGeom>
                <a:gradFill>
                  <a:gsLst>
                    <a:gs pos="0">
                      <a:schemeClr val="accent2">
                        <a:alpha val="55000"/>
                      </a:schemeClr>
                    </a:gs>
                    <a:gs pos="100000">
                      <a:srgbClr val="FFEBFA">
                        <a:lumMod val="0"/>
                        <a:lumOff val="100000"/>
                        <a:alpha val="0"/>
                      </a:srgb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" name="角丸四角形 167"/>
                <p:cNvSpPr/>
                <p:nvPr/>
              </p:nvSpPr>
              <p:spPr>
                <a:xfrm rot="12439606">
                  <a:off x="6156039" y="9959046"/>
                  <a:ext cx="2062082" cy="641751"/>
                </a:xfrm>
                <a:prstGeom prst="roundRect">
                  <a:avLst/>
                </a:prstGeom>
                <a:gradFill>
                  <a:gsLst>
                    <a:gs pos="0">
                      <a:schemeClr val="accent2">
                        <a:alpha val="55000"/>
                      </a:schemeClr>
                    </a:gs>
                    <a:gs pos="100000">
                      <a:srgbClr val="FFEBFA">
                        <a:lumMod val="0"/>
                        <a:lumOff val="100000"/>
                        <a:alpha val="0"/>
                      </a:srgb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" name="角丸四角形 168"/>
                <p:cNvSpPr/>
                <p:nvPr/>
              </p:nvSpPr>
              <p:spPr>
                <a:xfrm rot="8842694">
                  <a:off x="5260952" y="9845312"/>
                  <a:ext cx="1725690" cy="934458"/>
                </a:xfrm>
                <a:prstGeom prst="roundRect">
                  <a:avLst/>
                </a:prstGeom>
                <a:gradFill>
                  <a:gsLst>
                    <a:gs pos="0">
                      <a:schemeClr val="accent2">
                        <a:alpha val="55000"/>
                      </a:schemeClr>
                    </a:gs>
                    <a:gs pos="100000">
                      <a:srgbClr val="FFEBFA">
                        <a:lumMod val="0"/>
                        <a:lumOff val="100000"/>
                        <a:alpha val="0"/>
                      </a:srgb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" name="角丸四角形 169"/>
                <p:cNvSpPr/>
                <p:nvPr/>
              </p:nvSpPr>
              <p:spPr>
                <a:xfrm rot="8842694">
                  <a:off x="3797955" y="10688458"/>
                  <a:ext cx="1725690" cy="965517"/>
                </a:xfrm>
                <a:prstGeom prst="roundRect">
                  <a:avLst/>
                </a:prstGeom>
                <a:gradFill>
                  <a:gsLst>
                    <a:gs pos="0">
                      <a:schemeClr val="accent2">
                        <a:alpha val="55000"/>
                      </a:schemeClr>
                    </a:gs>
                    <a:gs pos="100000">
                      <a:srgbClr val="FFEBFA">
                        <a:lumMod val="0"/>
                        <a:lumOff val="100000"/>
                        <a:alpha val="0"/>
                      </a:srgb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" name="角丸四角形 170"/>
                <p:cNvSpPr/>
                <p:nvPr/>
              </p:nvSpPr>
              <p:spPr>
                <a:xfrm rot="8751529">
                  <a:off x="392756" y="12254091"/>
                  <a:ext cx="3965781" cy="1029421"/>
                </a:xfrm>
                <a:prstGeom prst="roundRect">
                  <a:avLst/>
                </a:prstGeom>
                <a:gradFill>
                  <a:gsLst>
                    <a:gs pos="0">
                      <a:schemeClr val="accent2">
                        <a:alpha val="55000"/>
                      </a:schemeClr>
                    </a:gs>
                    <a:gs pos="100000">
                      <a:srgbClr val="FFEBFA">
                        <a:lumMod val="0"/>
                        <a:lumOff val="100000"/>
                        <a:alpha val="0"/>
                      </a:srgb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62" name="円/楕円 161"/>
              <p:cNvSpPr/>
              <p:nvPr/>
            </p:nvSpPr>
            <p:spPr>
              <a:xfrm rot="14221337">
                <a:off x="7595599" y="11681047"/>
                <a:ext cx="3345322" cy="4891056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円/楕円 162"/>
              <p:cNvSpPr/>
              <p:nvPr/>
            </p:nvSpPr>
            <p:spPr>
              <a:xfrm rot="16729411">
                <a:off x="12435645" y="10381419"/>
                <a:ext cx="3345322" cy="4891056"/>
              </a:xfrm>
              <a:prstGeom prst="ellipse">
                <a:avLst/>
              </a:prstGeom>
              <a:solidFill>
                <a:srgbClr val="CC0000">
                  <a:alpha val="32157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円/楕円 163"/>
              <p:cNvSpPr/>
              <p:nvPr/>
            </p:nvSpPr>
            <p:spPr>
              <a:xfrm rot="17719560">
                <a:off x="17518557" y="11913357"/>
                <a:ext cx="3345322" cy="4891056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2" name="円/楕円 201"/>
            <p:cNvSpPr/>
            <p:nvPr/>
          </p:nvSpPr>
          <p:spPr>
            <a:xfrm>
              <a:off x="40499848" y="17213173"/>
              <a:ext cx="1354636" cy="1354636"/>
            </a:xfrm>
            <a:prstGeom prst="ellipse">
              <a:avLst/>
            </a:prstGeom>
            <a:noFill/>
            <a:ln w="1682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0" dirty="0" smtClean="0"/>
                <a:t>1</a:t>
              </a:r>
              <a:endParaRPr kumimoji="1" lang="ja-JP" altLang="en-US" sz="6000" dirty="0"/>
            </a:p>
          </p:txBody>
        </p:sp>
        <p:sp>
          <p:nvSpPr>
            <p:cNvPr id="203" name="円/楕円 202"/>
            <p:cNvSpPr/>
            <p:nvPr/>
          </p:nvSpPr>
          <p:spPr>
            <a:xfrm>
              <a:off x="41321911" y="20448338"/>
              <a:ext cx="1273822" cy="1273823"/>
            </a:xfrm>
            <a:prstGeom prst="ellipse">
              <a:avLst/>
            </a:prstGeom>
            <a:noFill/>
            <a:ln w="1682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0" dirty="0" smtClean="0"/>
                <a:t>2</a:t>
              </a:r>
              <a:endParaRPr kumimoji="1" lang="ja-JP" altLang="en-US" sz="6000" dirty="0"/>
            </a:p>
          </p:txBody>
        </p:sp>
        <p:cxnSp>
          <p:nvCxnSpPr>
            <p:cNvPr id="204" name="直線コネクタ 203"/>
            <p:cNvCxnSpPr/>
            <p:nvPr/>
          </p:nvCxnSpPr>
          <p:spPr>
            <a:xfrm flipH="1">
              <a:off x="37679340" y="18323755"/>
              <a:ext cx="2414264" cy="1529882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H="1" flipV="1">
              <a:off x="37116951" y="20394611"/>
              <a:ext cx="3969664" cy="530742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直線コネクタ 258"/>
            <p:cNvCxnSpPr/>
            <p:nvPr/>
          </p:nvCxnSpPr>
          <p:spPr>
            <a:xfrm flipH="1" flipV="1">
              <a:off x="36646100" y="23098256"/>
              <a:ext cx="714933" cy="470882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グループ化 46"/>
          <p:cNvGrpSpPr/>
          <p:nvPr/>
        </p:nvGrpSpPr>
        <p:grpSpPr>
          <a:xfrm>
            <a:off x="29788308" y="26418464"/>
            <a:ext cx="13675838" cy="7228006"/>
            <a:chOff x="29631199" y="26578177"/>
            <a:chExt cx="13675838" cy="7228006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29631199" y="26578177"/>
              <a:ext cx="13675838" cy="7228006"/>
              <a:chOff x="29631199" y="26578177"/>
              <a:chExt cx="13675838" cy="7228006"/>
            </a:xfrm>
          </p:grpSpPr>
          <p:pic>
            <p:nvPicPr>
              <p:cNvPr id="158" name="図 15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05026" y="26578177"/>
                <a:ext cx="7602011" cy="5734850"/>
              </a:xfrm>
              <a:prstGeom prst="rect">
                <a:avLst/>
              </a:prstGeom>
            </p:spPr>
          </p:pic>
          <p:pic>
            <p:nvPicPr>
              <p:cNvPr id="159" name="図 158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31199" y="26811795"/>
                <a:ext cx="7602011" cy="5687219"/>
              </a:xfrm>
              <a:prstGeom prst="rect">
                <a:avLst/>
              </a:prstGeom>
            </p:spPr>
          </p:pic>
          <p:sp>
            <p:nvSpPr>
              <p:cNvPr id="257" name="テキスト ボックス 256"/>
              <p:cNvSpPr txBox="1"/>
              <p:nvPr/>
            </p:nvSpPr>
            <p:spPr>
              <a:xfrm>
                <a:off x="31633652" y="32790520"/>
                <a:ext cx="1083831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6000" b="1" dirty="0" smtClean="0">
                    <a:latin typeface="Berlin Sans FB Demi" panose="020E0802020502020306" pitchFamily="34" charset="0"/>
                  </a:rPr>
                  <a:t>Simulation </a:t>
                </a:r>
                <a:r>
                  <a:rPr lang="en-US" altLang="ja-JP" sz="6000" b="1" dirty="0" smtClean="0">
                    <a:latin typeface="Berlin Sans FB Demi" panose="020E0802020502020306" pitchFamily="34" charset="0"/>
                  </a:rPr>
                  <a:t>Screenshot</a:t>
                </a:r>
                <a:endParaRPr lang="en-US" altLang="ja-JP" sz="6000" b="1" dirty="0" smtClean="0"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46" name="テキスト ボックス 145"/>
              <p:cNvSpPr txBox="1"/>
              <p:nvPr/>
            </p:nvSpPr>
            <p:spPr>
              <a:xfrm>
                <a:off x="31155973" y="31805195"/>
                <a:ext cx="49658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5400" b="1" dirty="0" smtClean="0">
                    <a:solidFill>
                      <a:schemeClr val="bg1">
                        <a:lumMod val="50000"/>
                      </a:schemeClr>
                    </a:solidFill>
                    <a:latin typeface="Berlin Sans FB Demi" panose="020E0802020502020306" pitchFamily="34" charset="0"/>
                  </a:rPr>
                  <a:t>Untouched</a:t>
                </a:r>
                <a:endParaRPr lang="en-US" altLang="ja-JP" sz="6000" b="1" dirty="0" smtClean="0">
                  <a:solidFill>
                    <a:schemeClr val="bg1">
                      <a:lumMod val="50000"/>
                    </a:schemeClr>
                  </a:solidFill>
                  <a:latin typeface="Berlin Sans FB Demi" panose="020E0802020502020306" pitchFamily="34" charset="0"/>
                </a:endParaRPr>
              </a:p>
            </p:txBody>
          </p:sp>
          <p:sp>
            <p:nvSpPr>
              <p:cNvPr id="147" name="テキスト ボックス 146"/>
              <p:cNvSpPr txBox="1"/>
              <p:nvPr/>
            </p:nvSpPr>
            <p:spPr>
              <a:xfrm>
                <a:off x="37245840" y="31805195"/>
                <a:ext cx="49658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5400" b="1" dirty="0" smtClean="0">
                    <a:solidFill>
                      <a:schemeClr val="bg1">
                        <a:lumMod val="50000"/>
                      </a:schemeClr>
                    </a:solidFill>
                    <a:latin typeface="Berlin Sans FB Demi" panose="020E0802020502020306" pitchFamily="34" charset="0"/>
                  </a:rPr>
                  <a:t>touched</a:t>
                </a:r>
                <a:endParaRPr lang="en-US" altLang="ja-JP" sz="5400" b="1" dirty="0" smtClean="0">
                  <a:solidFill>
                    <a:schemeClr val="bg1">
                      <a:lumMod val="50000"/>
                    </a:schemeClr>
                  </a:solidFill>
                  <a:latin typeface="Berlin Sans FB Demi" panose="020E0802020502020306" pitchFamily="34" charset="0"/>
                </a:endParaRPr>
              </a:p>
            </p:txBody>
          </p:sp>
        </p:grpSp>
        <p:sp>
          <p:nvSpPr>
            <p:cNvPr id="206" name="右矢印 205"/>
            <p:cNvSpPr/>
            <p:nvPr/>
          </p:nvSpPr>
          <p:spPr>
            <a:xfrm>
              <a:off x="35692396" y="28277021"/>
              <a:ext cx="1399244" cy="2983859"/>
            </a:xfrm>
            <a:prstGeom prst="rightArrow">
              <a:avLst/>
            </a:prstGeom>
            <a:noFill/>
            <a:ln w="1206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9" name="円/楕円 208"/>
          <p:cNvSpPr/>
          <p:nvPr/>
        </p:nvSpPr>
        <p:spPr>
          <a:xfrm>
            <a:off x="30285829" y="14989845"/>
            <a:ext cx="1354636" cy="1354636"/>
          </a:xfrm>
          <a:prstGeom prst="ellipse">
            <a:avLst/>
          </a:prstGeom>
          <a:noFill/>
          <a:ln w="1682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smtClean="0"/>
              <a:t>1</a:t>
            </a:r>
            <a:endParaRPr kumimoji="1" lang="ja-JP" altLang="en-US" sz="6000" dirty="0"/>
          </a:p>
        </p:txBody>
      </p:sp>
      <p:sp>
        <p:nvSpPr>
          <p:cNvPr id="252" name="円/楕円 251"/>
          <p:cNvSpPr/>
          <p:nvPr/>
        </p:nvSpPr>
        <p:spPr>
          <a:xfrm>
            <a:off x="30355264" y="16643786"/>
            <a:ext cx="1273822" cy="1273823"/>
          </a:xfrm>
          <a:prstGeom prst="ellipse">
            <a:avLst/>
          </a:prstGeom>
          <a:noFill/>
          <a:ln w="1682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smtClean="0"/>
              <a:t>2</a:t>
            </a:r>
            <a:endParaRPr kumimoji="1" lang="ja-JP" altLang="en-US" sz="6000" dirty="0"/>
          </a:p>
        </p:txBody>
      </p:sp>
      <p:pic>
        <p:nvPicPr>
          <p:cNvPr id="261" name="図 26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t="15056" r="29829" b="11278"/>
          <a:stretch/>
        </p:blipFill>
        <p:spPr>
          <a:xfrm>
            <a:off x="23407745" y="10657198"/>
            <a:ext cx="2742354" cy="3308956"/>
          </a:xfrm>
          <a:prstGeom prst="rect">
            <a:avLst/>
          </a:prstGeom>
        </p:spPr>
      </p:pic>
      <p:sp>
        <p:nvSpPr>
          <p:cNvPr id="264" name="テキスト ボックス 263"/>
          <p:cNvSpPr txBox="1"/>
          <p:nvPr/>
        </p:nvSpPr>
        <p:spPr>
          <a:xfrm>
            <a:off x="20017831" y="14096212"/>
            <a:ext cx="64908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 smtClean="0">
                <a:latin typeface="Berlin Sans FB Demi" panose="020E0802020502020306" pitchFamily="34" charset="0"/>
              </a:rPr>
              <a:t>Large deformation is </a:t>
            </a:r>
          </a:p>
          <a:p>
            <a:r>
              <a:rPr lang="en-US" altLang="ja-JP" sz="4800" b="1" dirty="0" smtClean="0">
                <a:latin typeface="Berlin Sans FB Demi" panose="020E0802020502020306" pitchFamily="34" charset="0"/>
              </a:rPr>
              <a:t>correctly performed </a:t>
            </a:r>
          </a:p>
          <a:p>
            <a:r>
              <a:rPr lang="en-US" altLang="ja-JP" sz="4800" b="1" dirty="0" smtClean="0">
                <a:latin typeface="Berlin Sans FB Demi" panose="020E0802020502020306" pitchFamily="34" charset="0"/>
              </a:rPr>
              <a:t>compare to linear-FEM</a:t>
            </a:r>
            <a:endParaRPr kumimoji="1" lang="ja-JP" altLang="en-US" sz="4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98984" y="42833472"/>
            <a:ext cx="17545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1*. Pictures are from </a:t>
            </a:r>
            <a:r>
              <a:rPr lang="en-US" altLang="ja-JP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kumimoji="1" lang="ja-JP" altLang="en-US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015544" y="13456568"/>
            <a:ext cx="4702889" cy="1862497"/>
            <a:chOff x="-9095723" y="7215008"/>
            <a:chExt cx="4702889" cy="18624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-9073214" y="7215008"/>
                  <a:ext cx="4565417" cy="9875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5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5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5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kumimoji="1" lang="ja-JP" altLang="en-US" sz="5400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073214" y="7215008"/>
                  <a:ext cx="4565417" cy="98751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テキスト ボックス 98"/>
                <p:cNvSpPr txBox="1"/>
                <p:nvPr/>
              </p:nvSpPr>
              <p:spPr>
                <a:xfrm>
                  <a:off x="-9095723" y="8089991"/>
                  <a:ext cx="4702889" cy="9875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5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5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1" lang="en-US" altLang="ja-JP" sz="5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ja-JP" alt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kumimoji="1" lang="ja-JP" altLang="en-US" sz="5400" dirty="0"/>
                </a:p>
              </p:txBody>
            </p:sp>
          </mc:Choice>
          <mc:Fallback xmlns="">
            <p:sp>
              <p:nvSpPr>
                <p:cNvPr id="99" name="テキスト ボックス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095723" y="8089991"/>
                  <a:ext cx="4702889" cy="98751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テキスト ボックス 101"/>
              <p:cNvSpPr txBox="1"/>
              <p:nvPr/>
            </p:nvSpPr>
            <p:spPr>
              <a:xfrm>
                <a:off x="1068194" y="30676331"/>
                <a:ext cx="9281643" cy="987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5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</a:rPr>
                            <m:t>h𝑎𝑝𝑡𝑖𝑐</m:t>
                          </m:r>
                        </m:sub>
                      </m:sSub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𝑝𝑟𝑜𝑥𝑦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𝑑𝑒𝑣𝑖𝑐𝑒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5400" dirty="0"/>
              </a:p>
            </p:txBody>
          </p:sp>
        </mc:Choice>
        <mc:Fallback>
          <p:sp>
            <p:nvSpPr>
              <p:cNvPr id="102" name="テキスト ボックス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4" y="30676331"/>
                <a:ext cx="9281643" cy="98751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/>
          <p:cNvGrpSpPr/>
          <p:nvPr/>
        </p:nvGrpSpPr>
        <p:grpSpPr>
          <a:xfrm>
            <a:off x="1507080" y="36195533"/>
            <a:ext cx="2439386" cy="1685331"/>
            <a:chOff x="1584858" y="36120212"/>
            <a:chExt cx="2439386" cy="1685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テキスト ボックス 102"/>
                <p:cNvSpPr txBox="1"/>
                <p:nvPr/>
              </p:nvSpPr>
              <p:spPr>
                <a:xfrm>
                  <a:off x="1584858" y="36120212"/>
                  <a:ext cx="2436564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altLang="ja-JP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5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5400" dirty="0"/>
                </a:p>
              </p:txBody>
            </p:sp>
          </mc:Choice>
          <mc:Fallback xmlns="">
            <p:sp>
              <p:nvSpPr>
                <p:cNvPr id="103" name="テキスト ボックス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4858" y="36120212"/>
                  <a:ext cx="2436564" cy="92333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テキスト ボックス 103"/>
                <p:cNvSpPr txBox="1"/>
                <p:nvPr/>
              </p:nvSpPr>
              <p:spPr>
                <a:xfrm>
                  <a:off x="1584858" y="36882213"/>
                  <a:ext cx="243938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ja-JP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altLang="ja-JP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5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ja-JP" sz="5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5400" dirty="0"/>
                </a:p>
              </p:txBody>
            </p:sp>
          </mc:Choice>
          <mc:Fallback xmlns="">
            <p:sp>
              <p:nvSpPr>
                <p:cNvPr id="104" name="テキスト ボックス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4858" y="36882213"/>
                  <a:ext cx="2439386" cy="92333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テキスト ボックス 104"/>
              <p:cNvSpPr txBox="1"/>
              <p:nvPr/>
            </p:nvSpPr>
            <p:spPr>
              <a:xfrm>
                <a:off x="1444232" y="32796838"/>
                <a:ext cx="527420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←(</m:t>
                      </m:r>
                      <m:sSub>
                        <m:sSubPr>
                          <m:ctrlPr>
                            <a:rPr lang="en-US" altLang="ja-JP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5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5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5400" b="0" i="1" smtClean="0">
                          <a:latin typeface="Cambria Math" panose="02040503050406030204" pitchFamily="18" charset="0"/>
                        </a:rPr>
                        <m:t>)/∆</m:t>
                      </m:r>
                      <m:r>
                        <a:rPr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 sz="5400" dirty="0"/>
              </a:p>
            </p:txBody>
          </p:sp>
        </mc:Choice>
        <mc:Fallback>
          <p:sp>
            <p:nvSpPr>
              <p:cNvPr id="105" name="テキスト ボックス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32" y="32796838"/>
                <a:ext cx="5274201" cy="92333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テキスト ボックス 108"/>
              <p:cNvSpPr txBox="1"/>
              <p:nvPr/>
            </p:nvSpPr>
            <p:spPr>
              <a:xfrm>
                <a:off x="795005" y="21285635"/>
                <a:ext cx="8826647" cy="987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5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𝑠𝑜𝑙𝑣𝑒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𝐶𝑜𝑛𝑠𝑡𝑟𝑎𝑖𝑛𝑡𝑠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5400" dirty="0"/>
              </a:p>
            </p:txBody>
          </p:sp>
        </mc:Choice>
        <mc:Fallback>
          <p:sp>
            <p:nvSpPr>
              <p:cNvPr id="109" name="テキスト ボックス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05" y="21285635"/>
                <a:ext cx="8826647" cy="98751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テキスト ボックス 109"/>
              <p:cNvSpPr txBox="1"/>
              <p:nvPr/>
            </p:nvSpPr>
            <p:spPr>
              <a:xfrm>
                <a:off x="762869" y="22047636"/>
                <a:ext cx="8822672" cy="987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5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𝑠𝑜𝑙𝑣𝑒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𝐶𝑜𝑛𝑠𝑡𝑟𝑎𝑖𝑛𝑡𝑠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5400" dirty="0"/>
              </a:p>
            </p:txBody>
          </p:sp>
        </mc:Choice>
        <mc:Fallback>
          <p:sp>
            <p:nvSpPr>
              <p:cNvPr id="110" name="テキスト ボックス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69" y="22047636"/>
                <a:ext cx="8822672" cy="98751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テキスト ボックス 126"/>
              <p:cNvSpPr txBox="1"/>
              <p:nvPr/>
            </p:nvSpPr>
            <p:spPr>
              <a:xfrm>
                <a:off x="1364423" y="33677545"/>
                <a:ext cx="540885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←(</m:t>
                      </m:r>
                      <m:sSub>
                        <m:sSubPr>
                          <m:ctrlPr>
                            <a:rPr lang="en-US" altLang="ja-JP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5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ja-JP" sz="5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5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ja-JP" sz="5400" b="0" i="1" smtClean="0">
                          <a:latin typeface="Cambria Math" panose="02040503050406030204" pitchFamily="18" charset="0"/>
                        </a:rPr>
                        <m:t>)/∆</m:t>
                      </m:r>
                      <m:r>
                        <a:rPr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 sz="5400" dirty="0"/>
              </a:p>
            </p:txBody>
          </p:sp>
        </mc:Choice>
        <mc:Fallback>
          <p:sp>
            <p:nvSpPr>
              <p:cNvPr id="127" name="テキスト ボックス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423" y="33677545"/>
                <a:ext cx="5408852" cy="92333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テキスト ボックス 127"/>
          <p:cNvSpPr txBox="1"/>
          <p:nvPr/>
        </p:nvSpPr>
        <p:spPr>
          <a:xfrm>
            <a:off x="14908448" y="14082557"/>
            <a:ext cx="45175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atin typeface="Berlin Sans FB Demi" panose="020E0802020502020306" pitchFamily="34" charset="0"/>
              </a:rPr>
              <a:t>Bunny model is </a:t>
            </a:r>
          </a:p>
          <a:p>
            <a:r>
              <a:rPr lang="en-US" altLang="zh-CN" sz="4800" b="1" dirty="0">
                <a:latin typeface="Berlin Sans FB Demi" panose="020E0802020502020306" pitchFamily="34" charset="0"/>
              </a:rPr>
              <a:t>assigned with </a:t>
            </a:r>
            <a:endParaRPr lang="en-US" altLang="zh-CN" sz="4800" b="1" dirty="0" smtClean="0">
              <a:latin typeface="Berlin Sans FB Demi" panose="020E0802020502020306" pitchFamily="34" charset="0"/>
            </a:endParaRPr>
          </a:p>
          <a:p>
            <a:r>
              <a:rPr lang="en-US" altLang="zh-CN" sz="4800" b="1" dirty="0" smtClean="0">
                <a:latin typeface="Berlin Sans FB Demi" panose="020E0802020502020306" pitchFamily="34" charset="0"/>
              </a:rPr>
              <a:t>particles</a:t>
            </a:r>
            <a:endParaRPr lang="ja-JP" altLang="en-US" sz="4800" b="1" dirty="0">
              <a:latin typeface="Berlin Sans FB Demi" panose="020E0802020502020306" pitchFamily="34" charset="0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5579357" y="10722024"/>
            <a:ext cx="2863965" cy="3239757"/>
            <a:chOff x="14864217" y="10909332"/>
            <a:chExt cx="2863965" cy="3239757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0631" y="10909332"/>
              <a:ext cx="2601588" cy="3100400"/>
            </a:xfrm>
            <a:prstGeom prst="rect">
              <a:avLst/>
            </a:prstGeom>
          </p:spPr>
        </p:pic>
        <p:sp>
          <p:nvSpPr>
            <p:cNvPr id="20" name="円/楕円 19"/>
            <p:cNvSpPr/>
            <p:nvPr/>
          </p:nvSpPr>
          <p:spPr>
            <a:xfrm>
              <a:off x="14864217" y="11753933"/>
              <a:ext cx="422606" cy="792088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/楕円 130"/>
            <p:cNvSpPr/>
            <p:nvPr/>
          </p:nvSpPr>
          <p:spPr>
            <a:xfrm rot="20089575">
              <a:off x="15048867" y="12681276"/>
              <a:ext cx="470318" cy="74452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/楕円 131"/>
            <p:cNvSpPr/>
            <p:nvPr/>
          </p:nvSpPr>
          <p:spPr>
            <a:xfrm rot="20773771">
              <a:off x="17121852" y="12607014"/>
              <a:ext cx="470318" cy="74452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 rot="20089575">
              <a:off x="15866874" y="11655677"/>
              <a:ext cx="470318" cy="74452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 rot="16200000">
              <a:off x="15478081" y="13453089"/>
              <a:ext cx="470318" cy="74452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/楕円 136"/>
            <p:cNvSpPr/>
            <p:nvPr/>
          </p:nvSpPr>
          <p:spPr>
            <a:xfrm rot="1106518">
              <a:off x="15291029" y="10994418"/>
              <a:ext cx="470318" cy="74452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/楕円 137"/>
            <p:cNvSpPr/>
            <p:nvPr/>
          </p:nvSpPr>
          <p:spPr>
            <a:xfrm rot="16200000">
              <a:off x="16335671" y="13541669"/>
              <a:ext cx="470318" cy="74452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 rot="16200000">
              <a:off x="17120763" y="13291131"/>
              <a:ext cx="470318" cy="74452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 rot="3020016">
              <a:off x="16119383" y="10867089"/>
              <a:ext cx="470318" cy="74452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 rot="18566027">
              <a:off x="16662758" y="11960003"/>
              <a:ext cx="470318" cy="74452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4917156" y="4810732"/>
            <a:ext cx="191110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99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</a:t>
            </a:r>
            <a:endParaRPr lang="ja-JP" alt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1580268" y="6741034"/>
            <a:ext cx="191110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99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</a:t>
            </a:r>
            <a:endParaRPr lang="ja-JP" alt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30872667" y="4761601"/>
            <a:ext cx="191110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99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3</a:t>
            </a:r>
            <a:endParaRPr lang="ja-JP" alt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13724926" y="30921705"/>
            <a:ext cx="191110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99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4</a:t>
            </a:r>
            <a:endParaRPr lang="ja-JP" alt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969240" y="15150830"/>
            <a:ext cx="3254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 smtClean="0">
                <a:latin typeface="Berlin Sans FB Demi" panose="020E0802020502020306" pitchFamily="34" charset="0"/>
              </a:rPr>
              <a:t>layer</a:t>
            </a:r>
            <a:endParaRPr kumimoji="1" lang="ja-JP" altLang="en-US" sz="6600" dirty="0">
              <a:latin typeface="Berlin Sans FB Demi" panose="020E0802020502020306" pitchFamily="34" charset="0"/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28013299" y="16587799"/>
            <a:ext cx="3254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 smtClean="0">
                <a:latin typeface="Berlin Sans FB Demi" panose="020E0802020502020306" pitchFamily="34" charset="0"/>
              </a:rPr>
              <a:t>layer</a:t>
            </a:r>
            <a:endParaRPr kumimoji="1" lang="ja-JP" altLang="en-US" sz="6600" dirty="0">
              <a:latin typeface="Berlin Sans FB Demi" panose="020E0802020502020306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322516" y="3650077"/>
            <a:ext cx="21031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003300"/>
                </a:solidFill>
                <a:latin typeface="Berlin Sans FB Demi" panose="020E0802020502020306" pitchFamily="34" charset="0"/>
                <a:ea typeface="小塚ゴシック Std B" pitchFamily="34" charset="-128"/>
              </a:rPr>
              <a:t>Haiyang Ding, </a:t>
            </a:r>
            <a:r>
              <a:rPr lang="en-US" altLang="ja-JP" sz="5400" b="1" dirty="0" err="1">
                <a:solidFill>
                  <a:srgbClr val="003300"/>
                </a:solidFill>
                <a:latin typeface="Berlin Sans FB Demi" panose="020E0802020502020306" pitchFamily="34" charset="0"/>
                <a:ea typeface="小塚ゴシック Std B" pitchFamily="34" charset="-128"/>
              </a:rPr>
              <a:t>Hinorori</a:t>
            </a:r>
            <a:r>
              <a:rPr lang="en-US" altLang="ja-JP" sz="5400" b="1" dirty="0">
                <a:solidFill>
                  <a:srgbClr val="003300"/>
                </a:solidFill>
                <a:latin typeface="Berlin Sans FB Demi" panose="020E0802020502020306" pitchFamily="34" charset="0"/>
                <a:ea typeface="小塚ゴシック Std B" pitchFamily="34" charset="-128"/>
              </a:rPr>
              <a:t> </a:t>
            </a:r>
            <a:r>
              <a:rPr lang="en-US" altLang="ja-JP" sz="5400" b="1" dirty="0" err="1">
                <a:solidFill>
                  <a:srgbClr val="003300"/>
                </a:solidFill>
                <a:latin typeface="Berlin Sans FB Demi" panose="020E0802020502020306" pitchFamily="34" charset="0"/>
                <a:ea typeface="小塚ゴシック Std B" pitchFamily="34" charset="-128"/>
              </a:rPr>
              <a:t>Mitake</a:t>
            </a:r>
            <a:r>
              <a:rPr lang="en-US" altLang="ja-JP" sz="5400" b="1" dirty="0">
                <a:solidFill>
                  <a:srgbClr val="003300"/>
                </a:solidFill>
                <a:latin typeface="Berlin Sans FB Demi" panose="020E0802020502020306" pitchFamily="34" charset="0"/>
                <a:ea typeface="小塚ゴシック Std B" pitchFamily="34" charset="-128"/>
              </a:rPr>
              <a:t>, </a:t>
            </a:r>
            <a:r>
              <a:rPr lang="en-US" altLang="ja-JP" sz="5400" b="1" dirty="0" err="1">
                <a:solidFill>
                  <a:srgbClr val="003300"/>
                </a:solidFill>
                <a:latin typeface="Berlin Sans FB Demi" panose="020E0802020502020306" pitchFamily="34" charset="0"/>
                <a:ea typeface="小塚ゴシック Std B" pitchFamily="34" charset="-128"/>
              </a:rPr>
              <a:t>Shoichi</a:t>
            </a:r>
            <a:r>
              <a:rPr lang="en-US" altLang="ja-JP" sz="5400" b="1" dirty="0">
                <a:solidFill>
                  <a:srgbClr val="003300"/>
                </a:solidFill>
                <a:latin typeface="Berlin Sans FB Demi" panose="020E0802020502020306" pitchFamily="34" charset="0"/>
                <a:ea typeface="小塚ゴシック Std B" pitchFamily="34" charset="-128"/>
              </a:rPr>
              <a:t> Hasegawa.</a:t>
            </a:r>
            <a:endParaRPr kumimoji="1" lang="ja-JP" altLang="en-US" dirty="0"/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16804014" y="30570050"/>
            <a:ext cx="13942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Future </a:t>
            </a:r>
            <a:r>
              <a:rPr kumimoji="1" lang="en-US" altLang="ja-JP" sz="88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Work: </a:t>
            </a:r>
            <a:r>
              <a:rPr kumimoji="1" lang="en-US" altLang="ja-JP" sz="6600" dirty="0" smtClean="0">
                <a:latin typeface="Berlin Sans FB Demi" panose="020E0802020502020306" pitchFamily="34" charset="0"/>
              </a:rPr>
              <a:t>6-DOF rendering</a:t>
            </a:r>
            <a:endParaRPr kumimoji="1" lang="en-US" altLang="ja-JP" sz="8800" dirty="0" smtClean="0">
              <a:latin typeface="Berlin Sans FB Demi" panose="020E0802020502020306" pitchFamily="34" charset="0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10423920" y="19366001"/>
            <a:ext cx="4353991" cy="7090468"/>
            <a:chOff x="10488474" y="21481974"/>
            <a:chExt cx="4353991" cy="7090468"/>
          </a:xfrm>
        </p:grpSpPr>
        <p:pic>
          <p:nvPicPr>
            <p:cNvPr id="112" name="図 111"/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756"/>
            <a:stretch/>
          </p:blipFill>
          <p:spPr>
            <a:xfrm>
              <a:off x="10799019" y="21481974"/>
              <a:ext cx="3271347" cy="1869266"/>
            </a:xfrm>
            <a:prstGeom prst="rect">
              <a:avLst/>
            </a:prstGeom>
          </p:spPr>
        </p:pic>
        <p:pic>
          <p:nvPicPr>
            <p:cNvPr id="113" name="図 112"/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32"/>
            <a:stretch/>
          </p:blipFill>
          <p:spPr>
            <a:xfrm>
              <a:off x="10766834" y="23299087"/>
              <a:ext cx="4075631" cy="1927369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11080810" y="23078718"/>
              <a:ext cx="105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/>
                <a:t>Original</a:t>
              </a:r>
              <a:endParaRPr kumimoji="1" lang="ja-JP" altLang="en-US" sz="1800" dirty="0"/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12620371" y="23092345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/>
                <a:t>Deformed</a:t>
              </a:r>
              <a:endParaRPr kumimoji="1" lang="ja-JP" altLang="en-US" sz="1800" dirty="0"/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10648320" y="25216388"/>
              <a:ext cx="1850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/>
                <a:t>Match rotation</a:t>
              </a:r>
              <a:endParaRPr kumimoji="1" lang="ja-JP" altLang="en-US" sz="1800" dirty="0"/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12451014" y="25215220"/>
              <a:ext cx="1938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/>
                <a:t>Shape matched</a:t>
              </a:r>
              <a:endParaRPr kumimoji="1" lang="ja-JP" altLang="en-US" sz="1800" dirty="0"/>
            </a:p>
          </p:txBody>
        </p:sp>
        <p:sp>
          <p:nvSpPr>
            <p:cNvPr id="119" name="角丸四角形 118"/>
            <p:cNvSpPr/>
            <p:nvPr/>
          </p:nvSpPr>
          <p:spPr>
            <a:xfrm>
              <a:off x="10488474" y="21676049"/>
              <a:ext cx="4098887" cy="6421417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1717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10979942" y="28203110"/>
              <a:ext cx="3183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800" dirty="0" smtClean="0"/>
                <a:t>Shape-matching algorithm</a:t>
              </a:r>
              <a:endParaRPr kumimoji="1" lang="ja-JP" altLang="en-US" sz="1800" dirty="0"/>
            </a:p>
          </p:txBody>
        </p:sp>
      </p:grpSp>
      <p:pic>
        <p:nvPicPr>
          <p:cNvPr id="269" name="Picture 2" descr="Fig2_3.png (1039×695)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3" r="2873" b="48886"/>
          <a:stretch/>
        </p:blipFill>
        <p:spPr bwMode="auto">
          <a:xfrm rot="16200000" flipH="1">
            <a:off x="19969516" y="10869922"/>
            <a:ext cx="3027890" cy="31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" name="グループ化 269"/>
          <p:cNvGrpSpPr/>
          <p:nvPr/>
        </p:nvGrpSpPr>
        <p:grpSpPr>
          <a:xfrm>
            <a:off x="10349837" y="23507000"/>
            <a:ext cx="4281655" cy="2523130"/>
            <a:chOff x="643150" y="3660579"/>
            <a:chExt cx="4281655" cy="2523130"/>
          </a:xfrm>
        </p:grpSpPr>
        <p:sp>
          <p:nvSpPr>
            <p:cNvPr id="271" name="正方形/長方形 270"/>
            <p:cNvSpPr/>
            <p:nvPr/>
          </p:nvSpPr>
          <p:spPr>
            <a:xfrm>
              <a:off x="3256585" y="5358709"/>
              <a:ext cx="1080120" cy="4572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正方形/長方形 271"/>
            <p:cNvSpPr/>
            <p:nvPr/>
          </p:nvSpPr>
          <p:spPr>
            <a:xfrm>
              <a:off x="1999632" y="5359582"/>
              <a:ext cx="1080120" cy="4572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3" name="グループ化 272"/>
            <p:cNvGrpSpPr/>
            <p:nvPr/>
          </p:nvGrpSpPr>
          <p:grpSpPr>
            <a:xfrm>
              <a:off x="815158" y="4159918"/>
              <a:ext cx="1080120" cy="1236243"/>
              <a:chOff x="683568" y="4168709"/>
              <a:chExt cx="1080120" cy="1236243"/>
            </a:xfrm>
          </p:grpSpPr>
          <p:cxnSp>
            <p:nvCxnSpPr>
              <p:cNvPr id="309" name="直線コネクタ 308"/>
              <p:cNvCxnSpPr/>
              <p:nvPr/>
            </p:nvCxnSpPr>
            <p:spPr>
              <a:xfrm>
                <a:off x="683568" y="5353960"/>
                <a:ext cx="10801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正方形/長方形 309"/>
              <p:cNvSpPr/>
              <p:nvPr/>
            </p:nvSpPr>
            <p:spPr>
              <a:xfrm>
                <a:off x="683568" y="5358709"/>
                <a:ext cx="1080120" cy="4572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11" name="グループ化 310"/>
              <p:cNvGrpSpPr/>
              <p:nvPr/>
            </p:nvGrpSpPr>
            <p:grpSpPr>
              <a:xfrm>
                <a:off x="890122" y="4168709"/>
                <a:ext cx="662731" cy="1236243"/>
                <a:chOff x="825522" y="4494283"/>
                <a:chExt cx="662731" cy="1236243"/>
              </a:xfrm>
            </p:grpSpPr>
            <p:grpSp>
              <p:nvGrpSpPr>
                <p:cNvPr id="312" name="グループ化 311"/>
                <p:cNvGrpSpPr/>
                <p:nvPr/>
              </p:nvGrpSpPr>
              <p:grpSpPr>
                <a:xfrm>
                  <a:off x="825952" y="5076600"/>
                  <a:ext cx="662301" cy="653926"/>
                  <a:chOff x="825952" y="4435558"/>
                  <a:chExt cx="1311552" cy="1294968"/>
                </a:xfrm>
              </p:grpSpPr>
              <p:sp>
                <p:nvSpPr>
                  <p:cNvPr id="319" name="正方形/長方形 318"/>
                  <p:cNvSpPr/>
                  <p:nvPr/>
                </p:nvSpPr>
                <p:spPr>
                  <a:xfrm>
                    <a:off x="916698" y="4510414"/>
                    <a:ext cx="1143110" cy="1143110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0" name="円/楕円 319"/>
                  <p:cNvSpPr/>
                  <p:nvPr/>
                </p:nvSpPr>
                <p:spPr>
                  <a:xfrm>
                    <a:off x="839696" y="4437162"/>
                    <a:ext cx="154004" cy="154004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1" name="円/楕円 320"/>
                  <p:cNvSpPr/>
                  <p:nvPr/>
                </p:nvSpPr>
                <p:spPr>
                  <a:xfrm>
                    <a:off x="1983500" y="4435558"/>
                    <a:ext cx="154004" cy="154004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2" name="円/楕円 321"/>
                  <p:cNvSpPr/>
                  <p:nvPr/>
                </p:nvSpPr>
                <p:spPr>
                  <a:xfrm>
                    <a:off x="1982806" y="5552544"/>
                    <a:ext cx="154004" cy="15400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3" name="円/楕円 322"/>
                  <p:cNvSpPr/>
                  <p:nvPr/>
                </p:nvSpPr>
                <p:spPr>
                  <a:xfrm>
                    <a:off x="825952" y="5576522"/>
                    <a:ext cx="154004" cy="15400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13" name="グループ化 312"/>
                <p:cNvGrpSpPr/>
                <p:nvPr/>
              </p:nvGrpSpPr>
              <p:grpSpPr>
                <a:xfrm>
                  <a:off x="825522" y="4494283"/>
                  <a:ext cx="662301" cy="653926"/>
                  <a:chOff x="825952" y="4435558"/>
                  <a:chExt cx="1311552" cy="1294968"/>
                </a:xfrm>
              </p:grpSpPr>
              <p:sp>
                <p:nvSpPr>
                  <p:cNvPr id="314" name="正方形/長方形 313"/>
                  <p:cNvSpPr/>
                  <p:nvPr/>
                </p:nvSpPr>
                <p:spPr>
                  <a:xfrm>
                    <a:off x="916698" y="4510414"/>
                    <a:ext cx="1143110" cy="1143110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5" name="円/楕円 314"/>
                  <p:cNvSpPr/>
                  <p:nvPr/>
                </p:nvSpPr>
                <p:spPr>
                  <a:xfrm>
                    <a:off x="839696" y="4437162"/>
                    <a:ext cx="154004" cy="154004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6" name="円/楕円 315"/>
                  <p:cNvSpPr/>
                  <p:nvPr/>
                </p:nvSpPr>
                <p:spPr>
                  <a:xfrm>
                    <a:off x="1983500" y="4435558"/>
                    <a:ext cx="154004" cy="154004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7" name="円/楕円 316"/>
                  <p:cNvSpPr/>
                  <p:nvPr/>
                </p:nvSpPr>
                <p:spPr>
                  <a:xfrm>
                    <a:off x="1982806" y="5552544"/>
                    <a:ext cx="154004" cy="154004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8" name="円/楕円 317"/>
                  <p:cNvSpPr/>
                  <p:nvPr/>
                </p:nvSpPr>
                <p:spPr>
                  <a:xfrm>
                    <a:off x="825952" y="5576522"/>
                    <a:ext cx="154004" cy="154004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grpSp>
          <p:nvGrpSpPr>
            <p:cNvPr id="274" name="グループ化 273"/>
            <p:cNvGrpSpPr/>
            <p:nvPr/>
          </p:nvGrpSpPr>
          <p:grpSpPr>
            <a:xfrm>
              <a:off x="1999632" y="3725711"/>
              <a:ext cx="2925173" cy="1743462"/>
              <a:chOff x="691099" y="3698804"/>
              <a:chExt cx="2925173" cy="1743462"/>
            </a:xfrm>
          </p:grpSpPr>
          <p:cxnSp>
            <p:nvCxnSpPr>
              <p:cNvPr id="291" name="直線コネクタ 290"/>
              <p:cNvCxnSpPr/>
              <p:nvPr/>
            </p:nvCxnSpPr>
            <p:spPr>
              <a:xfrm>
                <a:off x="1986936" y="5332924"/>
                <a:ext cx="10801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2" name="グループ化 291"/>
              <p:cNvGrpSpPr/>
              <p:nvPr/>
            </p:nvGrpSpPr>
            <p:grpSpPr>
              <a:xfrm>
                <a:off x="2100532" y="3698804"/>
                <a:ext cx="1515740" cy="1743462"/>
                <a:chOff x="3566324" y="3713981"/>
                <a:chExt cx="1515740" cy="1743462"/>
              </a:xfrm>
            </p:grpSpPr>
            <p:grpSp>
              <p:nvGrpSpPr>
                <p:cNvPr id="294" name="グループ化 293"/>
                <p:cNvGrpSpPr/>
                <p:nvPr/>
              </p:nvGrpSpPr>
              <p:grpSpPr>
                <a:xfrm>
                  <a:off x="3566324" y="4085199"/>
                  <a:ext cx="1231944" cy="1372244"/>
                  <a:chOff x="3501724" y="4410773"/>
                  <a:chExt cx="1231944" cy="1372244"/>
                </a:xfrm>
              </p:grpSpPr>
              <p:grpSp>
                <p:nvGrpSpPr>
                  <p:cNvPr id="297" name="グループ化 296"/>
                  <p:cNvGrpSpPr/>
                  <p:nvPr/>
                </p:nvGrpSpPr>
                <p:grpSpPr>
                  <a:xfrm>
                    <a:off x="3589250" y="4987213"/>
                    <a:ext cx="713236" cy="725346"/>
                    <a:chOff x="825952" y="4294126"/>
                    <a:chExt cx="1412417" cy="1436400"/>
                  </a:xfrm>
                </p:grpSpPr>
                <p:sp>
                  <p:nvSpPr>
                    <p:cNvPr id="306" name="正方形/長方形 114"/>
                    <p:cNvSpPr/>
                    <p:nvPr/>
                  </p:nvSpPr>
                  <p:spPr>
                    <a:xfrm>
                      <a:off x="916697" y="4294126"/>
                      <a:ext cx="1321672" cy="1359398"/>
                    </a:xfrm>
                    <a:custGeom>
                      <a:avLst/>
                      <a:gdLst>
                        <a:gd name="connsiteX0" fmla="*/ 0 w 577242"/>
                        <a:gd name="connsiteY0" fmla="*/ 0 h 577242"/>
                        <a:gd name="connsiteX1" fmla="*/ 577242 w 577242"/>
                        <a:gd name="connsiteY1" fmla="*/ 0 h 577242"/>
                        <a:gd name="connsiteX2" fmla="*/ 577242 w 577242"/>
                        <a:gd name="connsiteY2" fmla="*/ 577242 h 577242"/>
                        <a:gd name="connsiteX3" fmla="*/ 0 w 577242"/>
                        <a:gd name="connsiteY3" fmla="*/ 577242 h 577242"/>
                        <a:gd name="connsiteX4" fmla="*/ 0 w 577242"/>
                        <a:gd name="connsiteY4" fmla="*/ 0 h 577242"/>
                        <a:gd name="connsiteX0" fmla="*/ 0 w 823622"/>
                        <a:gd name="connsiteY0" fmla="*/ 17780 h 595022"/>
                        <a:gd name="connsiteX1" fmla="*/ 823622 w 823622"/>
                        <a:gd name="connsiteY1" fmla="*/ 0 h 595022"/>
                        <a:gd name="connsiteX2" fmla="*/ 577242 w 823622"/>
                        <a:gd name="connsiteY2" fmla="*/ 595022 h 595022"/>
                        <a:gd name="connsiteX3" fmla="*/ 0 w 823622"/>
                        <a:gd name="connsiteY3" fmla="*/ 595022 h 595022"/>
                        <a:gd name="connsiteX4" fmla="*/ 0 w 823622"/>
                        <a:gd name="connsiteY4" fmla="*/ 17780 h 595022"/>
                        <a:gd name="connsiteX0" fmla="*/ 248920 w 823622"/>
                        <a:gd name="connsiteY0" fmla="*/ 17780 h 595022"/>
                        <a:gd name="connsiteX1" fmla="*/ 823622 w 823622"/>
                        <a:gd name="connsiteY1" fmla="*/ 0 h 595022"/>
                        <a:gd name="connsiteX2" fmla="*/ 577242 w 823622"/>
                        <a:gd name="connsiteY2" fmla="*/ 595022 h 595022"/>
                        <a:gd name="connsiteX3" fmla="*/ 0 w 823622"/>
                        <a:gd name="connsiteY3" fmla="*/ 595022 h 595022"/>
                        <a:gd name="connsiteX4" fmla="*/ 248920 w 823622"/>
                        <a:gd name="connsiteY4" fmla="*/ 17780 h 595022"/>
                        <a:gd name="connsiteX0" fmla="*/ 134620 w 823622"/>
                        <a:gd name="connsiteY0" fmla="*/ 13970 h 595022"/>
                        <a:gd name="connsiteX1" fmla="*/ 823622 w 823622"/>
                        <a:gd name="connsiteY1" fmla="*/ 0 h 595022"/>
                        <a:gd name="connsiteX2" fmla="*/ 577242 w 823622"/>
                        <a:gd name="connsiteY2" fmla="*/ 595022 h 595022"/>
                        <a:gd name="connsiteX3" fmla="*/ 0 w 823622"/>
                        <a:gd name="connsiteY3" fmla="*/ 595022 h 595022"/>
                        <a:gd name="connsiteX4" fmla="*/ 134620 w 823622"/>
                        <a:gd name="connsiteY4" fmla="*/ 13970 h 595022"/>
                        <a:gd name="connsiteX0" fmla="*/ 134620 w 682652"/>
                        <a:gd name="connsiteY0" fmla="*/ 0 h 581052"/>
                        <a:gd name="connsiteX1" fmla="*/ 682652 w 682652"/>
                        <a:gd name="connsiteY1" fmla="*/ 5080 h 581052"/>
                        <a:gd name="connsiteX2" fmla="*/ 577242 w 682652"/>
                        <a:gd name="connsiteY2" fmla="*/ 581052 h 581052"/>
                        <a:gd name="connsiteX3" fmla="*/ 0 w 682652"/>
                        <a:gd name="connsiteY3" fmla="*/ 581052 h 581052"/>
                        <a:gd name="connsiteX4" fmla="*/ 134620 w 682652"/>
                        <a:gd name="connsiteY4" fmla="*/ 0 h 581052"/>
                        <a:gd name="connsiteX0" fmla="*/ 149860 w 682652"/>
                        <a:gd name="connsiteY0" fmla="*/ 0 h 645822"/>
                        <a:gd name="connsiteX1" fmla="*/ 682652 w 682652"/>
                        <a:gd name="connsiteY1" fmla="*/ 69850 h 645822"/>
                        <a:gd name="connsiteX2" fmla="*/ 577242 w 682652"/>
                        <a:gd name="connsiteY2" fmla="*/ 645822 h 645822"/>
                        <a:gd name="connsiteX3" fmla="*/ 0 w 682652"/>
                        <a:gd name="connsiteY3" fmla="*/ 645822 h 645822"/>
                        <a:gd name="connsiteX4" fmla="*/ 149860 w 682652"/>
                        <a:gd name="connsiteY4" fmla="*/ 0 h 645822"/>
                        <a:gd name="connsiteX0" fmla="*/ 149860 w 667412"/>
                        <a:gd name="connsiteY0" fmla="*/ 0 h 645822"/>
                        <a:gd name="connsiteX1" fmla="*/ 667412 w 667412"/>
                        <a:gd name="connsiteY1" fmla="*/ 77470 h 645822"/>
                        <a:gd name="connsiteX2" fmla="*/ 577242 w 667412"/>
                        <a:gd name="connsiteY2" fmla="*/ 645822 h 645822"/>
                        <a:gd name="connsiteX3" fmla="*/ 0 w 667412"/>
                        <a:gd name="connsiteY3" fmla="*/ 645822 h 645822"/>
                        <a:gd name="connsiteX4" fmla="*/ 149860 w 667412"/>
                        <a:gd name="connsiteY4" fmla="*/ 0 h 645822"/>
                        <a:gd name="connsiteX0" fmla="*/ 177800 w 667412"/>
                        <a:gd name="connsiteY0" fmla="*/ 0 h 686462"/>
                        <a:gd name="connsiteX1" fmla="*/ 667412 w 667412"/>
                        <a:gd name="connsiteY1" fmla="*/ 118110 h 686462"/>
                        <a:gd name="connsiteX2" fmla="*/ 577242 w 667412"/>
                        <a:gd name="connsiteY2" fmla="*/ 686462 h 686462"/>
                        <a:gd name="connsiteX3" fmla="*/ 0 w 667412"/>
                        <a:gd name="connsiteY3" fmla="*/ 686462 h 686462"/>
                        <a:gd name="connsiteX4" fmla="*/ 177800 w 667412"/>
                        <a:gd name="connsiteY4" fmla="*/ 0 h 686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67412" h="686462">
                          <a:moveTo>
                            <a:pt x="177800" y="0"/>
                          </a:moveTo>
                          <a:lnTo>
                            <a:pt x="667412" y="118110"/>
                          </a:lnTo>
                          <a:lnTo>
                            <a:pt x="577242" y="686462"/>
                          </a:lnTo>
                          <a:lnTo>
                            <a:pt x="0" y="686462"/>
                          </a:lnTo>
                          <a:lnTo>
                            <a:pt x="177800" y="0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7" name="円/楕円 306"/>
                    <p:cNvSpPr/>
                    <p:nvPr/>
                  </p:nvSpPr>
                  <p:spPr>
                    <a:xfrm>
                      <a:off x="1982806" y="5552544"/>
                      <a:ext cx="154004" cy="15400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8" name="円/楕円 307"/>
                    <p:cNvSpPr/>
                    <p:nvPr/>
                  </p:nvSpPr>
                  <p:spPr>
                    <a:xfrm>
                      <a:off x="825952" y="5576522"/>
                      <a:ext cx="154004" cy="15400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98" name="グループ化 297"/>
                  <p:cNvGrpSpPr/>
                  <p:nvPr/>
                </p:nvGrpSpPr>
                <p:grpSpPr>
                  <a:xfrm>
                    <a:off x="3762350" y="4426889"/>
                    <a:ext cx="963212" cy="701795"/>
                    <a:chOff x="666970" y="4340358"/>
                    <a:chExt cx="1907445" cy="1389762"/>
                  </a:xfrm>
                </p:grpSpPr>
                <p:sp>
                  <p:nvSpPr>
                    <p:cNvPr id="301" name="正方形/長方形 120"/>
                    <p:cNvSpPr/>
                    <p:nvPr/>
                  </p:nvSpPr>
                  <p:spPr>
                    <a:xfrm>
                      <a:off x="743164" y="4417360"/>
                      <a:ext cx="1754249" cy="1243709"/>
                    </a:xfrm>
                    <a:custGeom>
                      <a:avLst/>
                      <a:gdLst>
                        <a:gd name="connsiteX0" fmla="*/ 0 w 577242"/>
                        <a:gd name="connsiteY0" fmla="*/ 0 h 577242"/>
                        <a:gd name="connsiteX1" fmla="*/ 577242 w 577242"/>
                        <a:gd name="connsiteY1" fmla="*/ 0 h 577242"/>
                        <a:gd name="connsiteX2" fmla="*/ 577242 w 577242"/>
                        <a:gd name="connsiteY2" fmla="*/ 577242 h 577242"/>
                        <a:gd name="connsiteX3" fmla="*/ 0 w 577242"/>
                        <a:gd name="connsiteY3" fmla="*/ 577242 h 577242"/>
                        <a:gd name="connsiteX4" fmla="*/ 0 w 577242"/>
                        <a:gd name="connsiteY4" fmla="*/ 0 h 577242"/>
                        <a:gd name="connsiteX0" fmla="*/ 0 w 843942"/>
                        <a:gd name="connsiteY0" fmla="*/ 10160 h 587402"/>
                        <a:gd name="connsiteX1" fmla="*/ 843942 w 843942"/>
                        <a:gd name="connsiteY1" fmla="*/ 0 h 587402"/>
                        <a:gd name="connsiteX2" fmla="*/ 577242 w 843942"/>
                        <a:gd name="connsiteY2" fmla="*/ 587402 h 587402"/>
                        <a:gd name="connsiteX3" fmla="*/ 0 w 843942"/>
                        <a:gd name="connsiteY3" fmla="*/ 587402 h 587402"/>
                        <a:gd name="connsiteX4" fmla="*/ 0 w 843942"/>
                        <a:gd name="connsiteY4" fmla="*/ 10160 h 587402"/>
                        <a:gd name="connsiteX0" fmla="*/ 251460 w 843942"/>
                        <a:gd name="connsiteY0" fmla="*/ 5080 h 587402"/>
                        <a:gd name="connsiteX1" fmla="*/ 843942 w 843942"/>
                        <a:gd name="connsiteY1" fmla="*/ 0 h 587402"/>
                        <a:gd name="connsiteX2" fmla="*/ 577242 w 843942"/>
                        <a:gd name="connsiteY2" fmla="*/ 587402 h 587402"/>
                        <a:gd name="connsiteX3" fmla="*/ 0 w 843942"/>
                        <a:gd name="connsiteY3" fmla="*/ 587402 h 587402"/>
                        <a:gd name="connsiteX4" fmla="*/ 251460 w 843942"/>
                        <a:gd name="connsiteY4" fmla="*/ 5080 h 587402"/>
                        <a:gd name="connsiteX0" fmla="*/ 339090 w 931572"/>
                        <a:gd name="connsiteY0" fmla="*/ 5080 h 587402"/>
                        <a:gd name="connsiteX1" fmla="*/ 931572 w 931572"/>
                        <a:gd name="connsiteY1" fmla="*/ 0 h 587402"/>
                        <a:gd name="connsiteX2" fmla="*/ 664872 w 931572"/>
                        <a:gd name="connsiteY2" fmla="*/ 587402 h 587402"/>
                        <a:gd name="connsiteX3" fmla="*/ 0 w 931572"/>
                        <a:gd name="connsiteY3" fmla="*/ 534062 h 587402"/>
                        <a:gd name="connsiteX4" fmla="*/ 339090 w 931572"/>
                        <a:gd name="connsiteY4" fmla="*/ 5080 h 587402"/>
                        <a:gd name="connsiteX0" fmla="*/ 339090 w 931572"/>
                        <a:gd name="connsiteY0" fmla="*/ 5080 h 595022"/>
                        <a:gd name="connsiteX1" fmla="*/ 931572 w 931572"/>
                        <a:gd name="connsiteY1" fmla="*/ 0 h 595022"/>
                        <a:gd name="connsiteX2" fmla="*/ 523902 w 931572"/>
                        <a:gd name="connsiteY2" fmla="*/ 595022 h 595022"/>
                        <a:gd name="connsiteX3" fmla="*/ 0 w 931572"/>
                        <a:gd name="connsiteY3" fmla="*/ 534062 h 595022"/>
                        <a:gd name="connsiteX4" fmla="*/ 339090 w 931572"/>
                        <a:gd name="connsiteY4" fmla="*/ 5080 h 595022"/>
                        <a:gd name="connsiteX0" fmla="*/ 339090 w 931572"/>
                        <a:gd name="connsiteY0" fmla="*/ 5080 h 575972"/>
                        <a:gd name="connsiteX1" fmla="*/ 931572 w 931572"/>
                        <a:gd name="connsiteY1" fmla="*/ 0 h 575972"/>
                        <a:gd name="connsiteX2" fmla="*/ 520092 w 931572"/>
                        <a:gd name="connsiteY2" fmla="*/ 575972 h 575972"/>
                        <a:gd name="connsiteX3" fmla="*/ 0 w 931572"/>
                        <a:gd name="connsiteY3" fmla="*/ 534062 h 575972"/>
                        <a:gd name="connsiteX4" fmla="*/ 339090 w 931572"/>
                        <a:gd name="connsiteY4" fmla="*/ 5080 h 575972"/>
                        <a:gd name="connsiteX0" fmla="*/ 339090 w 931572"/>
                        <a:gd name="connsiteY0" fmla="*/ 5080 h 591212"/>
                        <a:gd name="connsiteX1" fmla="*/ 931572 w 931572"/>
                        <a:gd name="connsiteY1" fmla="*/ 0 h 591212"/>
                        <a:gd name="connsiteX2" fmla="*/ 520092 w 931572"/>
                        <a:gd name="connsiteY2" fmla="*/ 591212 h 591212"/>
                        <a:gd name="connsiteX3" fmla="*/ 0 w 931572"/>
                        <a:gd name="connsiteY3" fmla="*/ 534062 h 591212"/>
                        <a:gd name="connsiteX4" fmla="*/ 339090 w 931572"/>
                        <a:gd name="connsiteY4" fmla="*/ 5080 h 591212"/>
                        <a:gd name="connsiteX0" fmla="*/ 232410 w 931572"/>
                        <a:gd name="connsiteY0" fmla="*/ 1270 h 591212"/>
                        <a:gd name="connsiteX1" fmla="*/ 931572 w 931572"/>
                        <a:gd name="connsiteY1" fmla="*/ 0 h 591212"/>
                        <a:gd name="connsiteX2" fmla="*/ 520092 w 931572"/>
                        <a:gd name="connsiteY2" fmla="*/ 591212 h 591212"/>
                        <a:gd name="connsiteX3" fmla="*/ 0 w 931572"/>
                        <a:gd name="connsiteY3" fmla="*/ 534062 h 591212"/>
                        <a:gd name="connsiteX4" fmla="*/ 232410 w 931572"/>
                        <a:gd name="connsiteY4" fmla="*/ 1270 h 591212"/>
                        <a:gd name="connsiteX0" fmla="*/ 373380 w 931572"/>
                        <a:gd name="connsiteY0" fmla="*/ 0 h 628042"/>
                        <a:gd name="connsiteX1" fmla="*/ 931572 w 931572"/>
                        <a:gd name="connsiteY1" fmla="*/ 36830 h 628042"/>
                        <a:gd name="connsiteX2" fmla="*/ 520092 w 931572"/>
                        <a:gd name="connsiteY2" fmla="*/ 628042 h 628042"/>
                        <a:gd name="connsiteX3" fmla="*/ 0 w 931572"/>
                        <a:gd name="connsiteY3" fmla="*/ 570892 h 628042"/>
                        <a:gd name="connsiteX4" fmla="*/ 373380 w 931572"/>
                        <a:gd name="connsiteY4" fmla="*/ 0 h 628042"/>
                        <a:gd name="connsiteX0" fmla="*/ 373380 w 916332"/>
                        <a:gd name="connsiteY0" fmla="*/ 0 h 628042"/>
                        <a:gd name="connsiteX1" fmla="*/ 916332 w 916332"/>
                        <a:gd name="connsiteY1" fmla="*/ 82550 h 628042"/>
                        <a:gd name="connsiteX2" fmla="*/ 520092 w 916332"/>
                        <a:gd name="connsiteY2" fmla="*/ 628042 h 628042"/>
                        <a:gd name="connsiteX3" fmla="*/ 0 w 916332"/>
                        <a:gd name="connsiteY3" fmla="*/ 570892 h 628042"/>
                        <a:gd name="connsiteX4" fmla="*/ 373380 w 916332"/>
                        <a:gd name="connsiteY4" fmla="*/ 0 h 628042"/>
                        <a:gd name="connsiteX0" fmla="*/ 373380 w 885852"/>
                        <a:gd name="connsiteY0" fmla="*/ 0 h 628042"/>
                        <a:gd name="connsiteX1" fmla="*/ 885852 w 885852"/>
                        <a:gd name="connsiteY1" fmla="*/ 97790 h 628042"/>
                        <a:gd name="connsiteX2" fmla="*/ 520092 w 885852"/>
                        <a:gd name="connsiteY2" fmla="*/ 628042 h 628042"/>
                        <a:gd name="connsiteX3" fmla="*/ 0 w 885852"/>
                        <a:gd name="connsiteY3" fmla="*/ 570892 h 628042"/>
                        <a:gd name="connsiteX4" fmla="*/ 373380 w 885852"/>
                        <a:gd name="connsiteY4" fmla="*/ 0 h 628042"/>
                        <a:gd name="connsiteX0" fmla="*/ 383540 w 885852"/>
                        <a:gd name="connsiteY0" fmla="*/ 0 h 628042"/>
                        <a:gd name="connsiteX1" fmla="*/ 885852 w 885852"/>
                        <a:gd name="connsiteY1" fmla="*/ 97790 h 628042"/>
                        <a:gd name="connsiteX2" fmla="*/ 520092 w 885852"/>
                        <a:gd name="connsiteY2" fmla="*/ 628042 h 628042"/>
                        <a:gd name="connsiteX3" fmla="*/ 0 w 885852"/>
                        <a:gd name="connsiteY3" fmla="*/ 570892 h 628042"/>
                        <a:gd name="connsiteX4" fmla="*/ 383540 w 885852"/>
                        <a:gd name="connsiteY4" fmla="*/ 0 h 6280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5852" h="628042">
                          <a:moveTo>
                            <a:pt x="383540" y="0"/>
                          </a:moveTo>
                          <a:lnTo>
                            <a:pt x="885852" y="97790"/>
                          </a:lnTo>
                          <a:lnTo>
                            <a:pt x="520092" y="628042"/>
                          </a:lnTo>
                          <a:lnTo>
                            <a:pt x="0" y="570892"/>
                          </a:lnTo>
                          <a:lnTo>
                            <a:pt x="383540" y="0"/>
                          </a:lnTo>
                          <a:close/>
                        </a:path>
                      </a:pathLst>
                    </a:cu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2" name="円/楕円 301"/>
                    <p:cNvSpPr/>
                    <p:nvPr/>
                  </p:nvSpPr>
                  <p:spPr>
                    <a:xfrm>
                      <a:off x="1438771" y="4340358"/>
                      <a:ext cx="154004" cy="154004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3" name="円/楕円 302"/>
                    <p:cNvSpPr/>
                    <p:nvPr/>
                  </p:nvSpPr>
                  <p:spPr>
                    <a:xfrm>
                      <a:off x="2420411" y="4533985"/>
                      <a:ext cx="154004" cy="154004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4" name="円/楕円 303"/>
                    <p:cNvSpPr/>
                    <p:nvPr/>
                  </p:nvSpPr>
                  <p:spPr>
                    <a:xfrm>
                      <a:off x="1665558" y="5576116"/>
                      <a:ext cx="154004" cy="154004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5" name="円/楕円 304"/>
                    <p:cNvSpPr/>
                    <p:nvPr/>
                  </p:nvSpPr>
                  <p:spPr>
                    <a:xfrm>
                      <a:off x="666970" y="5434133"/>
                      <a:ext cx="154004" cy="154004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99" name="角丸四角形 298"/>
                  <p:cNvSpPr/>
                  <p:nvPr/>
                </p:nvSpPr>
                <p:spPr>
                  <a:xfrm>
                    <a:off x="3501724" y="4945095"/>
                    <a:ext cx="934112" cy="837922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0" name="角丸四角形 299"/>
                  <p:cNvSpPr/>
                  <p:nvPr/>
                </p:nvSpPr>
                <p:spPr>
                  <a:xfrm rot="660173">
                    <a:off x="3799556" y="4410773"/>
                    <a:ext cx="934112" cy="837922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295" name="直線矢印コネクタ 294"/>
                <p:cNvCxnSpPr/>
                <p:nvPr/>
              </p:nvCxnSpPr>
              <p:spPr>
                <a:xfrm rot="723538" flipV="1">
                  <a:off x="4753245" y="4260406"/>
                  <a:ext cx="252660" cy="459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96" name="正方形/長方形 295"/>
                <p:cNvSpPr/>
                <p:nvPr/>
              </p:nvSpPr>
              <p:spPr>
                <a:xfrm rot="723538">
                  <a:off x="4628496" y="3713981"/>
                  <a:ext cx="453568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ja-JP" sz="2800" b="1" dirty="0" smtClean="0">
                      <a:ln w="18000">
                        <a:solidFill>
                          <a:schemeClr val="accent2"/>
                        </a:solidFill>
                        <a:prstDash val="solid"/>
                        <a:miter lim="800000"/>
                      </a:ln>
                      <a:noFill/>
                      <a:effectLst>
                        <a:outerShdw blurRad="25500" dist="23000" dir="7020000" algn="tl">
                          <a:srgbClr val="000000">
                            <a:alpha val="50000"/>
                          </a:srgbClr>
                        </a:outerShdw>
                      </a:effectLst>
                    </a:rPr>
                    <a:t>F</a:t>
                  </a:r>
                  <a:endParaRPr lang="ja-JP" altLang="en-US" sz="2800" b="1" dirty="0">
                    <a:ln w="18000">
                      <a:solidFill>
                        <a:schemeClr val="accent2"/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93" name="直線コネクタ 292"/>
              <p:cNvCxnSpPr/>
              <p:nvPr/>
            </p:nvCxnSpPr>
            <p:spPr>
              <a:xfrm>
                <a:off x="691099" y="5323366"/>
                <a:ext cx="10801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5" name="テキスト ボックス 274"/>
            <p:cNvSpPr txBox="1"/>
            <p:nvPr/>
          </p:nvSpPr>
          <p:spPr>
            <a:xfrm>
              <a:off x="643150" y="5537378"/>
              <a:ext cx="38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800" dirty="0" smtClean="0"/>
                <a:t>Shape-matching with multi- clusters</a:t>
              </a:r>
              <a:endParaRPr kumimoji="1" lang="ja-JP" altLang="en-US" sz="1800" dirty="0"/>
            </a:p>
          </p:txBody>
        </p:sp>
        <p:grpSp>
          <p:nvGrpSpPr>
            <p:cNvPr id="276" name="グループ化 275"/>
            <p:cNvGrpSpPr/>
            <p:nvPr/>
          </p:nvGrpSpPr>
          <p:grpSpPr>
            <a:xfrm>
              <a:off x="2113241" y="3660579"/>
              <a:ext cx="1528785" cy="1777532"/>
              <a:chOff x="2202934" y="3646299"/>
              <a:chExt cx="1528785" cy="1777532"/>
            </a:xfrm>
          </p:grpSpPr>
          <p:grpSp>
            <p:nvGrpSpPr>
              <p:cNvPr id="277" name="グループ化 276"/>
              <p:cNvGrpSpPr/>
              <p:nvPr/>
            </p:nvGrpSpPr>
            <p:grpSpPr>
              <a:xfrm>
                <a:off x="2202934" y="4101315"/>
                <a:ext cx="1278581" cy="1322516"/>
                <a:chOff x="2138334" y="4426889"/>
                <a:chExt cx="1278581" cy="1322516"/>
              </a:xfrm>
            </p:grpSpPr>
            <p:grpSp>
              <p:nvGrpSpPr>
                <p:cNvPr id="280" name="グループ化 279"/>
                <p:cNvGrpSpPr/>
                <p:nvPr/>
              </p:nvGrpSpPr>
              <p:grpSpPr>
                <a:xfrm>
                  <a:off x="2193442" y="5066545"/>
                  <a:ext cx="869446" cy="633906"/>
                  <a:chOff x="825952" y="4475204"/>
                  <a:chExt cx="1721759" cy="1255322"/>
                </a:xfrm>
              </p:grpSpPr>
              <p:sp>
                <p:nvSpPr>
                  <p:cNvPr id="288" name="正方形/長方形 114"/>
                  <p:cNvSpPr/>
                  <p:nvPr/>
                </p:nvSpPr>
                <p:spPr>
                  <a:xfrm>
                    <a:off x="916697" y="4475204"/>
                    <a:ext cx="1631014" cy="1178320"/>
                  </a:xfrm>
                  <a:custGeom>
                    <a:avLst/>
                    <a:gdLst>
                      <a:gd name="connsiteX0" fmla="*/ 0 w 577242"/>
                      <a:gd name="connsiteY0" fmla="*/ 0 h 577242"/>
                      <a:gd name="connsiteX1" fmla="*/ 577242 w 577242"/>
                      <a:gd name="connsiteY1" fmla="*/ 0 h 577242"/>
                      <a:gd name="connsiteX2" fmla="*/ 577242 w 577242"/>
                      <a:gd name="connsiteY2" fmla="*/ 577242 h 577242"/>
                      <a:gd name="connsiteX3" fmla="*/ 0 w 577242"/>
                      <a:gd name="connsiteY3" fmla="*/ 577242 h 577242"/>
                      <a:gd name="connsiteX4" fmla="*/ 0 w 577242"/>
                      <a:gd name="connsiteY4" fmla="*/ 0 h 577242"/>
                      <a:gd name="connsiteX0" fmla="*/ 0 w 823622"/>
                      <a:gd name="connsiteY0" fmla="*/ 17780 h 595022"/>
                      <a:gd name="connsiteX1" fmla="*/ 823622 w 823622"/>
                      <a:gd name="connsiteY1" fmla="*/ 0 h 595022"/>
                      <a:gd name="connsiteX2" fmla="*/ 577242 w 823622"/>
                      <a:gd name="connsiteY2" fmla="*/ 595022 h 595022"/>
                      <a:gd name="connsiteX3" fmla="*/ 0 w 823622"/>
                      <a:gd name="connsiteY3" fmla="*/ 595022 h 595022"/>
                      <a:gd name="connsiteX4" fmla="*/ 0 w 823622"/>
                      <a:gd name="connsiteY4" fmla="*/ 17780 h 595022"/>
                      <a:gd name="connsiteX0" fmla="*/ 248920 w 823622"/>
                      <a:gd name="connsiteY0" fmla="*/ 17780 h 595022"/>
                      <a:gd name="connsiteX1" fmla="*/ 823622 w 823622"/>
                      <a:gd name="connsiteY1" fmla="*/ 0 h 595022"/>
                      <a:gd name="connsiteX2" fmla="*/ 577242 w 823622"/>
                      <a:gd name="connsiteY2" fmla="*/ 595022 h 595022"/>
                      <a:gd name="connsiteX3" fmla="*/ 0 w 823622"/>
                      <a:gd name="connsiteY3" fmla="*/ 595022 h 595022"/>
                      <a:gd name="connsiteX4" fmla="*/ 248920 w 823622"/>
                      <a:gd name="connsiteY4" fmla="*/ 17780 h 595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3622" h="595022">
                        <a:moveTo>
                          <a:pt x="248920" y="17780"/>
                        </a:moveTo>
                        <a:lnTo>
                          <a:pt x="823622" y="0"/>
                        </a:lnTo>
                        <a:lnTo>
                          <a:pt x="577242" y="595022"/>
                        </a:lnTo>
                        <a:lnTo>
                          <a:pt x="0" y="595022"/>
                        </a:lnTo>
                        <a:lnTo>
                          <a:pt x="248920" y="17780"/>
                        </a:lnTo>
                        <a:close/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9" name="円/楕円 288"/>
                  <p:cNvSpPr/>
                  <p:nvPr/>
                </p:nvSpPr>
                <p:spPr>
                  <a:xfrm>
                    <a:off x="1982806" y="5552544"/>
                    <a:ext cx="154004" cy="15400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0" name="円/楕円 289"/>
                  <p:cNvSpPr/>
                  <p:nvPr/>
                </p:nvSpPr>
                <p:spPr>
                  <a:xfrm>
                    <a:off x="825952" y="5576522"/>
                    <a:ext cx="154004" cy="15400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81" name="グループ化 280"/>
                <p:cNvGrpSpPr/>
                <p:nvPr/>
              </p:nvGrpSpPr>
              <p:grpSpPr>
                <a:xfrm>
                  <a:off x="2446824" y="4451612"/>
                  <a:ext cx="928650" cy="665170"/>
                  <a:chOff x="825952" y="4413292"/>
                  <a:chExt cx="1839002" cy="1317234"/>
                </a:xfrm>
              </p:grpSpPr>
              <p:sp>
                <p:nvSpPr>
                  <p:cNvPr id="283" name="正方形/長方形 120"/>
                  <p:cNvSpPr/>
                  <p:nvPr/>
                </p:nvSpPr>
                <p:spPr>
                  <a:xfrm>
                    <a:off x="916697" y="4490294"/>
                    <a:ext cx="1671255" cy="1163230"/>
                  </a:xfrm>
                  <a:custGeom>
                    <a:avLst/>
                    <a:gdLst>
                      <a:gd name="connsiteX0" fmla="*/ 0 w 577242"/>
                      <a:gd name="connsiteY0" fmla="*/ 0 h 577242"/>
                      <a:gd name="connsiteX1" fmla="*/ 577242 w 577242"/>
                      <a:gd name="connsiteY1" fmla="*/ 0 h 577242"/>
                      <a:gd name="connsiteX2" fmla="*/ 577242 w 577242"/>
                      <a:gd name="connsiteY2" fmla="*/ 577242 h 577242"/>
                      <a:gd name="connsiteX3" fmla="*/ 0 w 577242"/>
                      <a:gd name="connsiteY3" fmla="*/ 577242 h 577242"/>
                      <a:gd name="connsiteX4" fmla="*/ 0 w 577242"/>
                      <a:gd name="connsiteY4" fmla="*/ 0 h 577242"/>
                      <a:gd name="connsiteX0" fmla="*/ 0 w 843942"/>
                      <a:gd name="connsiteY0" fmla="*/ 10160 h 587402"/>
                      <a:gd name="connsiteX1" fmla="*/ 843942 w 843942"/>
                      <a:gd name="connsiteY1" fmla="*/ 0 h 587402"/>
                      <a:gd name="connsiteX2" fmla="*/ 577242 w 843942"/>
                      <a:gd name="connsiteY2" fmla="*/ 587402 h 587402"/>
                      <a:gd name="connsiteX3" fmla="*/ 0 w 843942"/>
                      <a:gd name="connsiteY3" fmla="*/ 587402 h 587402"/>
                      <a:gd name="connsiteX4" fmla="*/ 0 w 843942"/>
                      <a:gd name="connsiteY4" fmla="*/ 10160 h 587402"/>
                      <a:gd name="connsiteX0" fmla="*/ 251460 w 843942"/>
                      <a:gd name="connsiteY0" fmla="*/ 5080 h 587402"/>
                      <a:gd name="connsiteX1" fmla="*/ 843942 w 843942"/>
                      <a:gd name="connsiteY1" fmla="*/ 0 h 587402"/>
                      <a:gd name="connsiteX2" fmla="*/ 577242 w 843942"/>
                      <a:gd name="connsiteY2" fmla="*/ 587402 h 587402"/>
                      <a:gd name="connsiteX3" fmla="*/ 0 w 843942"/>
                      <a:gd name="connsiteY3" fmla="*/ 587402 h 587402"/>
                      <a:gd name="connsiteX4" fmla="*/ 251460 w 843942"/>
                      <a:gd name="connsiteY4" fmla="*/ 5080 h 587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3942" h="587402">
                        <a:moveTo>
                          <a:pt x="251460" y="5080"/>
                        </a:moveTo>
                        <a:lnTo>
                          <a:pt x="843942" y="0"/>
                        </a:lnTo>
                        <a:lnTo>
                          <a:pt x="577242" y="587402"/>
                        </a:lnTo>
                        <a:lnTo>
                          <a:pt x="0" y="587402"/>
                        </a:lnTo>
                        <a:lnTo>
                          <a:pt x="251460" y="5080"/>
                        </a:lnTo>
                        <a:close/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4" name="円/楕円 283"/>
                  <p:cNvSpPr/>
                  <p:nvPr/>
                </p:nvSpPr>
                <p:spPr>
                  <a:xfrm>
                    <a:off x="1327032" y="4430681"/>
                    <a:ext cx="154004" cy="154004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5" name="円/楕円 284"/>
                  <p:cNvSpPr/>
                  <p:nvPr/>
                </p:nvSpPr>
                <p:spPr>
                  <a:xfrm>
                    <a:off x="2510950" y="4413292"/>
                    <a:ext cx="154004" cy="154004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6" name="円/楕円 285"/>
                  <p:cNvSpPr/>
                  <p:nvPr/>
                </p:nvSpPr>
                <p:spPr>
                  <a:xfrm>
                    <a:off x="1982806" y="5552544"/>
                    <a:ext cx="154004" cy="154004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7" name="円/楕円 286"/>
                  <p:cNvSpPr/>
                  <p:nvPr/>
                </p:nvSpPr>
                <p:spPr>
                  <a:xfrm>
                    <a:off x="825952" y="5576522"/>
                    <a:ext cx="154004" cy="154004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82" name="角丸四角形 281"/>
                <p:cNvSpPr/>
                <p:nvPr/>
              </p:nvSpPr>
              <p:spPr>
                <a:xfrm>
                  <a:off x="2138334" y="4426889"/>
                  <a:ext cx="1278581" cy="1322516"/>
                </a:xfrm>
                <a:prstGeom prst="roundRect">
                  <a:avLst/>
                </a:prstGeom>
                <a:noFill/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278" name="直線矢印コネクタ 277"/>
              <p:cNvCxnSpPr/>
              <p:nvPr/>
            </p:nvCxnSpPr>
            <p:spPr>
              <a:xfrm flipV="1">
                <a:off x="3401190" y="4164922"/>
                <a:ext cx="252660" cy="45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79" name="正方形/長方形 278"/>
              <p:cNvSpPr/>
              <p:nvPr/>
            </p:nvSpPr>
            <p:spPr>
              <a:xfrm>
                <a:off x="3278151" y="3646299"/>
                <a:ext cx="453568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ja-JP" sz="2800" b="1" dirty="0" smtClean="0">
                    <a:ln w="18000">
                      <a:solidFill>
                        <a:schemeClr val="accent2"/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F</a:t>
                </a:r>
                <a:endParaRPr lang="ja-JP" altLang="en-US" sz="2800" b="1" dirty="0">
                  <a:ln w="18000">
                    <a:solidFill>
                      <a:schemeClr val="accent2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6708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円/楕円 50"/>
          <p:cNvSpPr/>
          <p:nvPr/>
        </p:nvSpPr>
        <p:spPr>
          <a:xfrm>
            <a:off x="655369" y="16457295"/>
            <a:ext cx="16774882" cy="13053896"/>
          </a:xfrm>
          <a:prstGeom prst="ellipse">
            <a:avLst/>
          </a:prstGeom>
          <a:solidFill>
            <a:schemeClr val="accent3">
              <a:alpha val="4313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9780911" y="28435052"/>
            <a:ext cx="16774882" cy="13053896"/>
          </a:xfrm>
          <a:prstGeom prst="ellipse">
            <a:avLst/>
          </a:prstGeom>
          <a:solidFill>
            <a:schemeClr val="accent6">
              <a:alpha val="4313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6777425" y="24541835"/>
            <a:ext cx="16774882" cy="13053896"/>
          </a:xfrm>
          <a:prstGeom prst="ellipse">
            <a:avLst/>
          </a:prstGeom>
          <a:solidFill>
            <a:schemeClr val="accent4">
              <a:alpha val="4313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32026720" y="703240"/>
            <a:ext cx="10171422" cy="340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コンテンツ プレースホルダ 10"/>
          <p:cNvSpPr txBox="1">
            <a:spLocks/>
          </p:cNvSpPr>
          <p:nvPr/>
        </p:nvSpPr>
        <p:spPr>
          <a:xfrm>
            <a:off x="2405198" y="2210048"/>
            <a:ext cx="40505638" cy="5716883"/>
          </a:xfrm>
          <a:prstGeom prst="rect">
            <a:avLst/>
          </a:prstGeom>
        </p:spPr>
        <p:txBody>
          <a:bodyPr vert="horz" lIns="600084" tIns="300043" rIns="600084" bIns="300043" rtlCol="0">
            <a:noAutofit/>
          </a:bodyPr>
          <a:lstStyle>
            <a:lvl1pPr marL="216000" indent="-216000" algn="l" defTabSz="128016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l"/>
              <a:defRPr kumimoji="1" sz="2800" kern="1200" spc="168" baseline="0">
                <a:solidFill>
                  <a:srgbClr val="003300"/>
                </a:solidFill>
                <a:latin typeface="小塚ゴシック Std B" pitchFamily="34" charset="-128"/>
                <a:ea typeface="小塚ゴシック Std B" pitchFamily="34" charset="-128"/>
                <a:cs typeface="+mn-cs"/>
              </a:defRPr>
            </a:lvl1pPr>
            <a:lvl2pPr marL="720000" indent="-400050" algn="l" defTabSz="128016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l"/>
              <a:defRPr kumimoji="1" sz="2500" kern="1200" spc="168" baseline="0">
                <a:solidFill>
                  <a:schemeClr val="tx1"/>
                </a:solidFill>
                <a:latin typeface="小塚ゴシック Std R" pitchFamily="34" charset="-128"/>
                <a:ea typeface="小塚ゴシック Std R" pitchFamily="34" charset="-128"/>
                <a:cs typeface="+mn-cs"/>
              </a:defRPr>
            </a:lvl2pPr>
            <a:lvl3pPr marL="936000" indent="-320040" algn="l" defTabSz="128016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l"/>
              <a:defRPr kumimoji="1" sz="2200" kern="1200" spc="168" baseline="0">
                <a:solidFill>
                  <a:schemeClr val="tx1"/>
                </a:solidFill>
                <a:latin typeface="小塚ゴシック Std R" pitchFamily="34" charset="-128"/>
                <a:ea typeface="小塚ゴシック Std R" pitchFamily="34" charset="-128"/>
                <a:cs typeface="+mn-cs"/>
              </a:defRPr>
            </a:lvl3pPr>
            <a:lvl4pPr marL="1080000" indent="-320040" algn="l" defTabSz="128016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l"/>
              <a:defRPr kumimoji="1" sz="2000" kern="1200" spc="168" baseline="0">
                <a:solidFill>
                  <a:schemeClr val="tx1"/>
                </a:solidFill>
                <a:latin typeface="小塚ゴシック Std L" pitchFamily="34" charset="-128"/>
                <a:ea typeface="小塚ゴシック Std L" pitchFamily="34" charset="-128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l"/>
              <a:defRPr kumimoji="1" sz="2000" kern="1200" spc="168" baseline="0">
                <a:solidFill>
                  <a:schemeClr val="tx1"/>
                </a:solidFill>
                <a:latin typeface="小塚ゴシック Std L" pitchFamily="34" charset="-128"/>
                <a:ea typeface="小塚ゴシック Std L" pitchFamily="34" charset="-128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lvl="1" indent="-1143000">
              <a:buClr>
                <a:srgbClr val="FF3300"/>
              </a:buClr>
            </a:pPr>
            <a:r>
              <a:rPr lang="en-US" altLang="ja-JP" sz="9375" b="1" dirty="0" smtClean="0">
                <a:solidFill>
                  <a:srgbClr val="003300"/>
                </a:solidFill>
                <a:latin typeface="Berlin Sans FB Demi" panose="020E0802020502020306" pitchFamily="34" charset="0"/>
                <a:ea typeface="小塚ゴシック Std B" pitchFamily="34" charset="-128"/>
              </a:rPr>
              <a:t>Haptic Implementation on </a:t>
            </a:r>
            <a:r>
              <a:rPr lang="en-US" altLang="ja-JP" sz="9375" b="1" dirty="0">
                <a:solidFill>
                  <a:srgbClr val="003300"/>
                </a:solidFill>
                <a:latin typeface="Berlin Sans FB Demi" panose="020E0802020502020306" pitchFamily="34" charset="0"/>
                <a:ea typeface="小塚ゴシック Std B" pitchFamily="34" charset="-128"/>
              </a:rPr>
              <a:t>Deformable Objects based on Oriented Particle </a:t>
            </a:r>
          </a:p>
          <a:p>
            <a:pPr marL="0" indent="0">
              <a:buNone/>
            </a:pPr>
            <a:endParaRPr lang="en-US" altLang="ja-JP" sz="11250" b="1" dirty="0">
              <a:latin typeface="Berlin Sans FB Demi" panose="020E0802020502020306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604" y="527954"/>
            <a:ext cx="12259654" cy="2106779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101435" y="39891911"/>
            <a:ext cx="12434104" cy="455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171452" tIns="171452" rIns="171452" bIns="171452" numCol="1" anchor="t" anchorCtr="0" compatLnSpc="1">
            <a:prstTxWarp prst="textNoShape">
              <a:avLst/>
            </a:prstTxWarp>
          </a:bodyPr>
          <a:lstStyle/>
          <a:p>
            <a:pPr algn="r" defTabSz="4286148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8436" dirty="0">
                <a:solidFill>
                  <a:srgbClr val="000000"/>
                </a:solidFill>
                <a:latin typeface="HGP教科書体" pitchFamily="18" charset="-128"/>
                <a:ea typeface="HGP教科書体" pitchFamily="18" charset="-128"/>
                <a:cs typeface="ＭＳ Ｐゴシック" pitchFamily="50" charset="-128"/>
              </a:rPr>
              <a:t>　</a:t>
            </a:r>
          </a:p>
          <a:p>
            <a:pPr algn="r" defTabSz="428614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436" dirty="0" smtClean="0">
                <a:solidFill>
                  <a:srgbClr val="000000"/>
                </a:solidFill>
                <a:latin typeface="HGP教科書体" pitchFamily="18" charset="-128"/>
                <a:ea typeface="HGP教科書体" pitchFamily="18" charset="-128"/>
                <a:cs typeface="ＭＳ Ｐゴシック" pitchFamily="50" charset="-128"/>
              </a:rPr>
              <a:t>Presenter</a:t>
            </a:r>
            <a:r>
              <a:rPr lang="ja-JP" altLang="en-US" sz="8436" dirty="0" smtClean="0">
                <a:solidFill>
                  <a:srgbClr val="000000"/>
                </a:solidFill>
                <a:latin typeface="HGP教科書体" pitchFamily="18" charset="-128"/>
                <a:ea typeface="HGP教科書体" pitchFamily="18" charset="-128"/>
                <a:cs typeface="ＭＳ Ｐゴシック" pitchFamily="50" charset="-128"/>
              </a:rPr>
              <a:t>：</a:t>
            </a:r>
            <a:r>
              <a:rPr lang="en-US" altLang="ja-JP" sz="8436" dirty="0">
                <a:solidFill>
                  <a:srgbClr val="000000"/>
                </a:solidFill>
                <a:latin typeface="HGP教科書体" pitchFamily="18" charset="-128"/>
                <a:ea typeface="HGP教科書体" pitchFamily="18" charset="-128"/>
                <a:cs typeface="ＭＳ Ｐゴシック" pitchFamily="50" charset="-128"/>
              </a:rPr>
              <a:t>Ding Haiyang</a:t>
            </a:r>
          </a:p>
          <a:p>
            <a:pPr algn="r" defTabSz="428614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436" dirty="0">
                <a:solidFill>
                  <a:srgbClr val="000000"/>
                </a:solidFill>
                <a:latin typeface="HGP教科書体" pitchFamily="18" charset="-128"/>
                <a:ea typeface="HGP教科書体" pitchFamily="18" charset="-128"/>
                <a:cs typeface="ＭＳ Ｐゴシック" pitchFamily="50" charset="-128"/>
              </a:rPr>
              <a:t>E-Mail: teikaiyo@haselab.net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75701" y="410475"/>
            <a:ext cx="25258503" cy="472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171452" tIns="171452" rIns="171452" bIns="171452" numCol="1" anchor="t" anchorCtr="0" compatLnSpc="1">
            <a:prstTxWarp prst="textNoShape">
              <a:avLst/>
            </a:prstTxWarp>
          </a:bodyPr>
          <a:lstStyle/>
          <a:p>
            <a:pPr defTabSz="428614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6000" dirty="0" smtClean="0">
                <a:solidFill>
                  <a:srgbClr val="000000"/>
                </a:solidFill>
                <a:latin typeface="Berlin Sans FB Demi" panose="020E0802020502020306" pitchFamily="34" charset="0"/>
                <a:ea typeface="HGS明朝B" pitchFamily="18" charset="-128"/>
                <a:cs typeface="ＭＳ Ｐゴシック" pitchFamily="50" charset="-128"/>
              </a:rPr>
              <a:t>Tokyo Institute of Technology</a:t>
            </a:r>
          </a:p>
          <a:p>
            <a:pPr defTabSz="428614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6000" dirty="0" smtClean="0">
                <a:solidFill>
                  <a:srgbClr val="000000"/>
                </a:solidFill>
                <a:latin typeface="Berlin Sans FB Demi" panose="020E0802020502020306" pitchFamily="34" charset="0"/>
                <a:ea typeface="HGS明朝B" pitchFamily="18" charset="-128"/>
                <a:cs typeface="ＭＳ Ｐゴシック" pitchFamily="50" charset="-128"/>
              </a:rPr>
              <a:t>Department of Computational Intelligence and Systems Science</a:t>
            </a:r>
            <a:endParaRPr lang="ja-JP" altLang="ja-JP" sz="10300" dirty="0">
              <a:latin typeface="Berlin Sans FB Demi" panose="020E0802020502020306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10" name="Picture 5" descr="img_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9" y="576730"/>
            <a:ext cx="2174093" cy="205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34938229" y="27158626"/>
            <a:ext cx="8136904" cy="7784450"/>
            <a:chOff x="29430989" y="25618008"/>
            <a:chExt cx="8136904" cy="7784450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30514552" y="25618008"/>
              <a:ext cx="5969779" cy="5322147"/>
              <a:chOff x="30514552" y="25618008"/>
              <a:chExt cx="5969779" cy="5322147"/>
            </a:xfrm>
          </p:grpSpPr>
          <p:pic>
            <p:nvPicPr>
              <p:cNvPr id="155" name="図 15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671" b="92519" l="20571" r="68571">
                            <a14:foregroundMark x1="33429" y1="76808" x2="34429" y2="64838"/>
                            <a14:foregroundMark x1="40571" y1="63840" x2="46286" y2="58105"/>
                            <a14:foregroundMark x1="39571" y1="48130" x2="40143" y2="44638"/>
                            <a14:foregroundMark x1="50571" y1="49875" x2="53143" y2="47631"/>
                            <a14:foregroundMark x1="60571" y1="54364" x2="63000" y2="5361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25" t="32606" r="31690" b="-2416"/>
              <a:stretch/>
            </p:blipFill>
            <p:spPr>
              <a:xfrm>
                <a:off x="30650640" y="26420113"/>
                <a:ext cx="5539775" cy="4328320"/>
              </a:xfrm>
              <a:prstGeom prst="rect">
                <a:avLst/>
              </a:prstGeom>
            </p:spPr>
          </p:pic>
          <p:sp>
            <p:nvSpPr>
              <p:cNvPr id="156" name="角丸四角形 155"/>
              <p:cNvSpPr/>
              <p:nvPr/>
            </p:nvSpPr>
            <p:spPr>
              <a:xfrm>
                <a:off x="30514552" y="25618008"/>
                <a:ext cx="5969779" cy="5322147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1717"/>
              </a:p>
            </p:txBody>
          </p:sp>
        </p:grpSp>
        <p:sp>
          <p:nvSpPr>
            <p:cNvPr id="157" name="テキスト ボックス 156"/>
            <p:cNvSpPr txBox="1"/>
            <p:nvPr/>
          </p:nvSpPr>
          <p:spPr>
            <a:xfrm>
              <a:off x="29430989" y="30940155"/>
              <a:ext cx="8136904" cy="2462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7502" b="1" dirty="0">
                  <a:latin typeface="Berlin Sans FB Demi" panose="020E0802020502020306" pitchFamily="34" charset="0"/>
                </a:rPr>
                <a:t>Soft-body Surgery </a:t>
              </a:r>
              <a:r>
                <a:rPr lang="en-US" altLang="ja-JP" sz="7502" b="1" dirty="0" smtClean="0">
                  <a:latin typeface="Berlin Sans FB Demi" panose="020E0802020502020306" pitchFamily="34" charset="0"/>
                </a:rPr>
                <a:t>Simulation</a:t>
              </a:r>
              <a:endParaRPr lang="en-US" altLang="ja-JP" sz="7502" b="1" dirty="0">
                <a:latin typeface="Berlin Sans FB Demi" panose="020E0802020502020306" pitchFamily="34" charset="0"/>
              </a:endParaRPr>
            </a:p>
          </p:txBody>
        </p:sp>
      </p:grpSp>
      <p:pic>
        <p:nvPicPr>
          <p:cNvPr id="32" name="Picture 6" descr="名称未設定 2のコピ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33287" r="44452"/>
          <a:stretch>
            <a:fillRect/>
          </a:stretch>
        </p:blipFill>
        <p:spPr bwMode="auto">
          <a:xfrm>
            <a:off x="9291256" y="40165160"/>
            <a:ext cx="3159573" cy="372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" name="Picture 7" descr="基本ロゴマーク＋キャッチフレー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7" y="40503858"/>
            <a:ext cx="9160539" cy="338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3495324" y="18544128"/>
            <a:ext cx="13416520" cy="778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Berlin Sans FB Demi" panose="020E0802020502020306" pitchFamily="34" charset="0"/>
              </a:rPr>
              <a:t>Oriented Particle :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altLang="ja-JP" dirty="0" smtClean="0">
              <a:latin typeface="Berlin Sans FB Demi" panose="020E0802020502020306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Berlin Sans FB Demi" panose="020E0802020502020306" pitchFamily="34" charset="0"/>
              </a:rPr>
              <a:t>Robust deformation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latin typeface="Berlin Sans FB Demi" panose="020E0802020502020306" pitchFamily="34" charset="0"/>
              </a:rPr>
              <a:t>Fast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Berlin Sans FB Demi" panose="020E0802020502020306" pitchFamily="34" charset="0"/>
              </a:rPr>
              <a:t>Rough collision</a:t>
            </a:r>
            <a:endParaRPr kumimoji="1" lang="ja-JP" altLang="en-US" dirty="0">
              <a:latin typeface="Berlin Sans FB Demi" panose="020E0802020502020306" pitchFamily="34" charset="0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16127563" y="5194886"/>
            <a:ext cx="24613973" cy="19154128"/>
          </a:xfrm>
          <a:prstGeom prst="ellipse">
            <a:avLst/>
          </a:prstGeom>
          <a:solidFill>
            <a:srgbClr val="4F81BD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/>
          <p:cNvGrpSpPr/>
          <p:nvPr/>
        </p:nvGrpSpPr>
        <p:grpSpPr>
          <a:xfrm>
            <a:off x="20465463" y="7818677"/>
            <a:ext cx="16656790" cy="13532893"/>
            <a:chOff x="13706377" y="17449076"/>
            <a:chExt cx="16656790" cy="13532893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6" t="10913" r="15726" b="8557"/>
            <a:stretch/>
          </p:blipFill>
          <p:spPr>
            <a:xfrm>
              <a:off x="16112952" y="17449076"/>
              <a:ext cx="11809312" cy="10276806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5" name="テキスト ボックス 44"/>
            <p:cNvSpPr txBox="1"/>
            <p:nvPr/>
          </p:nvSpPr>
          <p:spPr>
            <a:xfrm>
              <a:off x="13706377" y="27811870"/>
              <a:ext cx="1665679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000" dirty="0" smtClean="0">
                  <a:latin typeface="Berlin Sans FB Demi" panose="020E0802020502020306" pitchFamily="34" charset="0"/>
                </a:rPr>
                <a:t>Multi-soft-body objects interaction (</a:t>
              </a:r>
              <a:r>
                <a:rPr lang="en-US" altLang="ja-JP" sz="10000" dirty="0">
                  <a:latin typeface="Berlin Sans FB Demi" panose="020E0802020502020306" pitchFamily="34" charset="0"/>
                </a:rPr>
                <a:t>only </a:t>
              </a:r>
              <a:r>
                <a:rPr kumimoji="1" lang="en-US" altLang="ja-JP" sz="10000" dirty="0" smtClean="0">
                  <a:latin typeface="Berlin Sans FB Demi" panose="020E0802020502020306" pitchFamily="34" charset="0"/>
                </a:rPr>
                <a:t>use CPU)</a:t>
              </a:r>
              <a:endParaRPr kumimoji="1" lang="ja-JP" altLang="en-US" sz="10000" dirty="0">
                <a:latin typeface="Berlin Sans FB Demi" panose="020E0802020502020306" pitchFamily="34" charset="0"/>
              </a:endParaRPr>
            </a:p>
          </p:txBody>
        </p:sp>
      </p:grpSp>
      <p:pic>
        <p:nvPicPr>
          <p:cNvPr id="29" name="図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730" y="35216748"/>
            <a:ext cx="7602011" cy="573485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903" y="35450366"/>
            <a:ext cx="7602011" cy="5687219"/>
          </a:xfrm>
          <a:prstGeom prst="rect">
            <a:avLst/>
          </a:prstGeom>
        </p:spPr>
      </p:pic>
      <p:grpSp>
        <p:nvGrpSpPr>
          <p:cNvPr id="98" name="グループ化 97"/>
          <p:cNvGrpSpPr/>
          <p:nvPr/>
        </p:nvGrpSpPr>
        <p:grpSpPr>
          <a:xfrm>
            <a:off x="13336048" y="29563499"/>
            <a:ext cx="10855878" cy="6166105"/>
            <a:chOff x="5958448" y="9087002"/>
            <a:chExt cx="16788196" cy="9535643"/>
          </a:xfrm>
        </p:grpSpPr>
        <p:grpSp>
          <p:nvGrpSpPr>
            <p:cNvPr id="99" name="グループ化 98"/>
            <p:cNvGrpSpPr/>
            <p:nvPr/>
          </p:nvGrpSpPr>
          <p:grpSpPr>
            <a:xfrm>
              <a:off x="5958448" y="9087002"/>
              <a:ext cx="16788196" cy="9535643"/>
              <a:chOff x="48248" y="6136719"/>
              <a:chExt cx="16788196" cy="9535643"/>
            </a:xfrm>
          </p:grpSpPr>
          <p:grpSp>
            <p:nvGrpSpPr>
              <p:cNvPr id="103" name="グループ化 102"/>
              <p:cNvGrpSpPr/>
              <p:nvPr/>
            </p:nvGrpSpPr>
            <p:grpSpPr>
              <a:xfrm>
                <a:off x="48248" y="6136719"/>
                <a:ext cx="16788196" cy="9535643"/>
                <a:chOff x="-73118" y="1244608"/>
                <a:chExt cx="3854488" cy="2189337"/>
              </a:xfrm>
            </p:grpSpPr>
            <p:grpSp>
              <p:nvGrpSpPr>
                <p:cNvPr id="110" name="グループ化 109"/>
                <p:cNvGrpSpPr/>
                <p:nvPr/>
              </p:nvGrpSpPr>
              <p:grpSpPr>
                <a:xfrm>
                  <a:off x="725834" y="1984836"/>
                  <a:ext cx="3055536" cy="992727"/>
                  <a:chOff x="1201064" y="3337596"/>
                  <a:chExt cx="3966839" cy="1288804"/>
                </a:xfrm>
              </p:grpSpPr>
              <p:grpSp>
                <p:nvGrpSpPr>
                  <p:cNvPr id="126" name="グループ化 125"/>
                  <p:cNvGrpSpPr/>
                  <p:nvPr/>
                </p:nvGrpSpPr>
                <p:grpSpPr>
                  <a:xfrm>
                    <a:off x="2565812" y="3378725"/>
                    <a:ext cx="1560846" cy="665077"/>
                    <a:chOff x="2720416" y="3098544"/>
                    <a:chExt cx="1560846" cy="665077"/>
                  </a:xfrm>
                </p:grpSpPr>
                <p:sp>
                  <p:nvSpPr>
                    <p:cNvPr id="136" name="円/楕円 135"/>
                    <p:cNvSpPr/>
                    <p:nvPr/>
                  </p:nvSpPr>
                  <p:spPr>
                    <a:xfrm rot="1699092">
                      <a:off x="3164691" y="3098544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7" name="円/楕円 136"/>
                    <p:cNvSpPr/>
                    <p:nvPr/>
                  </p:nvSpPr>
                  <p:spPr>
                    <a:xfrm rot="1699092">
                      <a:off x="3682267" y="3402163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8" name="円/楕円 137"/>
                    <p:cNvSpPr/>
                    <p:nvPr/>
                  </p:nvSpPr>
                  <p:spPr>
                    <a:xfrm rot="1626834">
                      <a:off x="2720416" y="3332388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9" name="円/楕円 138"/>
                    <p:cNvSpPr/>
                    <p:nvPr/>
                  </p:nvSpPr>
                  <p:spPr>
                    <a:xfrm rot="1699092">
                      <a:off x="4206104" y="3688463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27" name="グループ化 126"/>
                  <p:cNvGrpSpPr/>
                  <p:nvPr/>
                </p:nvGrpSpPr>
                <p:grpSpPr>
                  <a:xfrm>
                    <a:off x="4051332" y="3961323"/>
                    <a:ext cx="1116571" cy="665077"/>
                    <a:chOff x="3164691" y="3098544"/>
                    <a:chExt cx="1116571" cy="665077"/>
                  </a:xfrm>
                </p:grpSpPr>
                <p:sp>
                  <p:nvSpPr>
                    <p:cNvPr id="133" name="円/楕円 132"/>
                    <p:cNvSpPr/>
                    <p:nvPr/>
                  </p:nvSpPr>
                  <p:spPr>
                    <a:xfrm rot="1699092">
                      <a:off x="3164691" y="3098544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4" name="円/楕円 133"/>
                    <p:cNvSpPr/>
                    <p:nvPr/>
                  </p:nvSpPr>
                  <p:spPr>
                    <a:xfrm rot="1699092">
                      <a:off x="3682267" y="3402163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5" name="円/楕円 134"/>
                    <p:cNvSpPr/>
                    <p:nvPr/>
                  </p:nvSpPr>
                  <p:spPr>
                    <a:xfrm rot="1699092">
                      <a:off x="4206104" y="3688463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28" name="グループ化 127"/>
                  <p:cNvGrpSpPr/>
                  <p:nvPr/>
                </p:nvGrpSpPr>
                <p:grpSpPr>
                  <a:xfrm>
                    <a:off x="1201064" y="3337596"/>
                    <a:ext cx="1435796" cy="574285"/>
                    <a:chOff x="1201064" y="3337596"/>
                    <a:chExt cx="1435796" cy="574285"/>
                  </a:xfrm>
                </p:grpSpPr>
                <p:sp>
                  <p:nvSpPr>
                    <p:cNvPr id="129" name="円/楕円 128"/>
                    <p:cNvSpPr/>
                    <p:nvPr/>
                  </p:nvSpPr>
                  <p:spPr>
                    <a:xfrm rot="1626834">
                      <a:off x="2020308" y="3337596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0" name="円/楕円 129"/>
                    <p:cNvSpPr/>
                    <p:nvPr/>
                  </p:nvSpPr>
                  <p:spPr>
                    <a:xfrm rot="1626834">
                      <a:off x="2561702" y="3613479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1" name="円/楕円 130"/>
                    <p:cNvSpPr/>
                    <p:nvPr/>
                  </p:nvSpPr>
                  <p:spPr>
                    <a:xfrm rot="1626834">
                      <a:off x="1624523" y="3566649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2" name="円/楕円 131"/>
                    <p:cNvSpPr/>
                    <p:nvPr/>
                  </p:nvSpPr>
                  <p:spPr>
                    <a:xfrm rot="1626834">
                      <a:off x="1201064" y="3836723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cxnSp>
              <p:nvCxnSpPr>
                <p:cNvPr id="111" name="直線矢印コネクタ 110"/>
                <p:cNvCxnSpPr/>
                <p:nvPr/>
              </p:nvCxnSpPr>
              <p:spPr>
                <a:xfrm flipH="1">
                  <a:off x="1805941" y="1734660"/>
                  <a:ext cx="2796" cy="1174744"/>
                </a:xfrm>
                <a:prstGeom prst="straightConnector1">
                  <a:avLst/>
                </a:prstGeom>
                <a:ln w="76200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円/楕円 111"/>
                <p:cNvSpPr/>
                <p:nvPr/>
              </p:nvSpPr>
              <p:spPr>
                <a:xfrm>
                  <a:off x="1356563" y="1244608"/>
                  <a:ext cx="905336" cy="905336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円/楕円 112"/>
                <p:cNvSpPr/>
                <p:nvPr/>
              </p:nvSpPr>
              <p:spPr>
                <a:xfrm>
                  <a:off x="1684020" y="2916933"/>
                  <a:ext cx="243840" cy="24384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14" name="直線コネクタ 113"/>
                <p:cNvCxnSpPr>
                  <a:stCxn id="132" idx="4"/>
                </p:cNvCxnSpPr>
                <p:nvPr/>
              </p:nvCxnSpPr>
              <p:spPr>
                <a:xfrm flipH="1">
                  <a:off x="-23204" y="2424009"/>
                  <a:ext cx="764792" cy="52460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テキスト ボックス 114"/>
                <p:cNvSpPr txBox="1"/>
                <p:nvPr/>
              </p:nvSpPr>
              <p:spPr>
                <a:xfrm>
                  <a:off x="177890" y="2964045"/>
                  <a:ext cx="1232905" cy="469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8000" dirty="0" smtClean="0"/>
                    <a:t>inside</a:t>
                  </a:r>
                  <a:endParaRPr kumimoji="1" lang="ja-JP" altLang="en-US" sz="8000" dirty="0"/>
                </a:p>
              </p:txBody>
            </p:sp>
            <p:sp>
              <p:nvSpPr>
                <p:cNvPr id="116" name="テキスト ボックス 115"/>
                <p:cNvSpPr txBox="1"/>
                <p:nvPr/>
              </p:nvSpPr>
              <p:spPr>
                <a:xfrm>
                  <a:off x="-73118" y="1434527"/>
                  <a:ext cx="1405521" cy="469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8000" dirty="0" smtClean="0"/>
                    <a:t>outside</a:t>
                  </a:r>
                  <a:endParaRPr kumimoji="1" lang="ja-JP" altLang="en-US" sz="8000" dirty="0"/>
                </a:p>
              </p:txBody>
            </p:sp>
            <p:grpSp>
              <p:nvGrpSpPr>
                <p:cNvPr id="117" name="グループ化 116"/>
                <p:cNvGrpSpPr/>
                <p:nvPr/>
              </p:nvGrpSpPr>
              <p:grpSpPr>
                <a:xfrm>
                  <a:off x="782327" y="2004415"/>
                  <a:ext cx="2944615" cy="930471"/>
                  <a:chOff x="782327" y="2004415"/>
                  <a:chExt cx="2944615" cy="930471"/>
                </a:xfrm>
              </p:grpSpPr>
              <p:cxnSp>
                <p:nvCxnSpPr>
                  <p:cNvPr id="118" name="直線コネクタ 117"/>
                  <p:cNvCxnSpPr>
                    <a:stCxn id="132" idx="7"/>
                    <a:endCxn id="131" idx="7"/>
                  </p:cNvCxnSpPr>
                  <p:nvPr/>
                </p:nvCxnSpPr>
                <p:spPr>
                  <a:xfrm flipV="1">
                    <a:off x="782327" y="2181324"/>
                    <a:ext cx="326178" cy="20803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直線コネクタ 118"/>
                  <p:cNvCxnSpPr/>
                  <p:nvPr/>
                </p:nvCxnSpPr>
                <p:spPr>
                  <a:xfrm flipV="1">
                    <a:off x="1086056" y="2004415"/>
                    <a:ext cx="326178" cy="20803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直線コネクタ 119"/>
                  <p:cNvCxnSpPr/>
                  <p:nvPr/>
                </p:nvCxnSpPr>
                <p:spPr>
                  <a:xfrm>
                    <a:off x="1386840" y="2011680"/>
                    <a:ext cx="419100" cy="21336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直線コネクタ 120"/>
                  <p:cNvCxnSpPr>
                    <a:stCxn id="138" idx="7"/>
                    <a:endCxn id="136" idx="5"/>
                  </p:cNvCxnSpPr>
                  <p:nvPr/>
                </p:nvCxnSpPr>
                <p:spPr>
                  <a:xfrm flipV="1">
                    <a:off x="1833551" y="2073190"/>
                    <a:ext cx="322973" cy="14350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線コネクタ 121"/>
                  <p:cNvCxnSpPr>
                    <a:stCxn id="136" idx="4"/>
                    <a:endCxn id="137" idx="6"/>
                  </p:cNvCxnSpPr>
                  <p:nvPr/>
                </p:nvCxnSpPr>
                <p:spPr>
                  <a:xfrm>
                    <a:off x="2134484" y="2070944"/>
                    <a:ext cx="437886" cy="22211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直線コネクタ 122"/>
                  <p:cNvCxnSpPr>
                    <a:endCxn id="133" idx="2"/>
                  </p:cNvCxnSpPr>
                  <p:nvPr/>
                </p:nvCxnSpPr>
                <p:spPr>
                  <a:xfrm>
                    <a:off x="2553676" y="2285339"/>
                    <a:ext cx="371097" cy="19515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直線コネクタ 123"/>
                  <p:cNvCxnSpPr>
                    <a:endCxn id="134" idx="6"/>
                  </p:cNvCxnSpPr>
                  <p:nvPr/>
                </p:nvCxnSpPr>
                <p:spPr>
                  <a:xfrm>
                    <a:off x="2941212" y="2491162"/>
                    <a:ext cx="433198" cy="2506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直線コネクタ 124"/>
                  <p:cNvCxnSpPr>
                    <a:endCxn id="135" idx="2"/>
                  </p:cNvCxnSpPr>
                  <p:nvPr/>
                </p:nvCxnSpPr>
                <p:spPr>
                  <a:xfrm>
                    <a:off x="3360415" y="2728089"/>
                    <a:ext cx="366527" cy="20679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4" name="角丸四角形 103"/>
              <p:cNvSpPr/>
              <p:nvPr/>
            </p:nvSpPr>
            <p:spPr>
              <a:xfrm rot="12501011">
                <a:off x="9036499" y="11570636"/>
                <a:ext cx="7797478" cy="1146192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alpha val="55000"/>
                    </a:schemeClr>
                  </a:gs>
                  <a:gs pos="100000">
                    <a:srgbClr val="FFEBFA">
                      <a:lumMod val="0"/>
                      <a:lumOff val="100000"/>
                      <a:alpha val="0"/>
                    </a:srgb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角丸四角形 104"/>
              <p:cNvSpPr/>
              <p:nvPr/>
            </p:nvSpPr>
            <p:spPr>
              <a:xfrm rot="9314816">
                <a:off x="8192351" y="10049762"/>
                <a:ext cx="1797294" cy="641751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alpha val="55000"/>
                    </a:schemeClr>
                  </a:gs>
                  <a:gs pos="100000">
                    <a:srgbClr val="FFEBFA">
                      <a:lumMod val="0"/>
                      <a:lumOff val="100000"/>
                      <a:alpha val="0"/>
                    </a:srgb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角丸四角形 105"/>
              <p:cNvSpPr/>
              <p:nvPr/>
            </p:nvSpPr>
            <p:spPr>
              <a:xfrm rot="12439606">
                <a:off x="6156039" y="9959046"/>
                <a:ext cx="2062082" cy="641751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alpha val="55000"/>
                    </a:schemeClr>
                  </a:gs>
                  <a:gs pos="100000">
                    <a:srgbClr val="FFEBFA">
                      <a:lumMod val="0"/>
                      <a:lumOff val="100000"/>
                      <a:alpha val="0"/>
                    </a:srgb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角丸四角形 106"/>
              <p:cNvSpPr/>
              <p:nvPr/>
            </p:nvSpPr>
            <p:spPr>
              <a:xfrm rot="8842694">
                <a:off x="5260952" y="9845312"/>
                <a:ext cx="1725690" cy="934458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alpha val="55000"/>
                    </a:schemeClr>
                  </a:gs>
                  <a:gs pos="100000">
                    <a:srgbClr val="FFEBFA">
                      <a:lumMod val="0"/>
                      <a:lumOff val="100000"/>
                      <a:alpha val="0"/>
                    </a:srgb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角丸四角形 107"/>
              <p:cNvSpPr/>
              <p:nvPr/>
            </p:nvSpPr>
            <p:spPr>
              <a:xfrm rot="8842694">
                <a:off x="3797955" y="10688458"/>
                <a:ext cx="1725690" cy="965517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alpha val="55000"/>
                    </a:schemeClr>
                  </a:gs>
                  <a:gs pos="100000">
                    <a:srgbClr val="FFEBFA">
                      <a:lumMod val="0"/>
                      <a:lumOff val="100000"/>
                      <a:alpha val="0"/>
                    </a:srgb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角丸四角形 108"/>
              <p:cNvSpPr/>
              <p:nvPr/>
            </p:nvSpPr>
            <p:spPr>
              <a:xfrm rot="8751529">
                <a:off x="392756" y="12254091"/>
                <a:ext cx="3965781" cy="1029421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alpha val="55000"/>
                    </a:schemeClr>
                  </a:gs>
                  <a:gs pos="100000">
                    <a:srgbClr val="FFEBFA">
                      <a:lumMod val="0"/>
                      <a:lumOff val="100000"/>
                      <a:alpha val="0"/>
                    </a:srgb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0" name="円/楕円 99"/>
            <p:cNvSpPr/>
            <p:nvPr/>
          </p:nvSpPr>
          <p:spPr>
            <a:xfrm rot="14221337">
              <a:off x="7595599" y="11681047"/>
              <a:ext cx="3345322" cy="489105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 rot="16729411">
              <a:off x="12435645" y="10381419"/>
              <a:ext cx="3345322" cy="4891056"/>
            </a:xfrm>
            <a:prstGeom prst="ellipse">
              <a:avLst/>
            </a:prstGeom>
            <a:solidFill>
              <a:srgbClr val="CC0000">
                <a:alpha val="32157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 rot="17719560">
              <a:off x="17518557" y="11913357"/>
              <a:ext cx="3345322" cy="489105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2" name="円/楕円 141"/>
          <p:cNvSpPr/>
          <p:nvPr/>
        </p:nvSpPr>
        <p:spPr>
          <a:xfrm>
            <a:off x="22969348" y="28864059"/>
            <a:ext cx="1354636" cy="1354636"/>
          </a:xfrm>
          <a:prstGeom prst="ellipse">
            <a:avLst/>
          </a:prstGeom>
          <a:noFill/>
          <a:ln w="1682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smtClean="0"/>
              <a:t>1</a:t>
            </a:r>
            <a:endParaRPr kumimoji="1" lang="ja-JP" altLang="en-US" sz="6000" dirty="0"/>
          </a:p>
        </p:txBody>
      </p:sp>
      <p:sp>
        <p:nvSpPr>
          <p:cNvPr id="143" name="円/楕円 142"/>
          <p:cNvSpPr/>
          <p:nvPr/>
        </p:nvSpPr>
        <p:spPr>
          <a:xfrm>
            <a:off x="23791411" y="32099224"/>
            <a:ext cx="1273822" cy="1273823"/>
          </a:xfrm>
          <a:prstGeom prst="ellipse">
            <a:avLst/>
          </a:prstGeom>
          <a:noFill/>
          <a:ln w="1682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 smtClean="0"/>
              <a:t>2</a:t>
            </a:r>
            <a:endParaRPr kumimoji="1" lang="ja-JP" altLang="en-US" sz="6000" dirty="0"/>
          </a:p>
        </p:txBody>
      </p:sp>
      <p:cxnSp>
        <p:nvCxnSpPr>
          <p:cNvPr id="145" name="直線コネクタ 144"/>
          <p:cNvCxnSpPr/>
          <p:nvPr/>
        </p:nvCxnSpPr>
        <p:spPr>
          <a:xfrm flipH="1">
            <a:off x="20098966" y="29974641"/>
            <a:ext cx="2464137" cy="1208027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 flipH="1" flipV="1">
            <a:off x="19586451" y="32045497"/>
            <a:ext cx="3969664" cy="530742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右矢印 146"/>
          <p:cNvSpPr/>
          <p:nvPr/>
        </p:nvSpPr>
        <p:spPr>
          <a:xfrm>
            <a:off x="17707100" y="36915592"/>
            <a:ext cx="1399244" cy="2983859"/>
          </a:xfrm>
          <a:prstGeom prst="rightArrow">
            <a:avLst/>
          </a:prstGeom>
          <a:noFill/>
          <a:ln w="1206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>
            <a:off x="13168032" y="15213694"/>
            <a:ext cx="3775742" cy="2406436"/>
          </a:xfrm>
          <a:custGeom>
            <a:avLst/>
            <a:gdLst>
              <a:gd name="connsiteX0" fmla="*/ 4249271 w 4249271"/>
              <a:gd name="connsiteY0" fmla="*/ 0 h 2312894"/>
              <a:gd name="connsiteX1" fmla="*/ 2097742 w 4249271"/>
              <a:gd name="connsiteY1" fmla="*/ 430306 h 2312894"/>
              <a:gd name="connsiteX2" fmla="*/ 376518 w 4249271"/>
              <a:gd name="connsiteY2" fmla="*/ 1290918 h 2312894"/>
              <a:gd name="connsiteX3" fmla="*/ 0 w 4249271"/>
              <a:gd name="connsiteY3" fmla="*/ 2312894 h 2312894"/>
              <a:gd name="connsiteX0" fmla="*/ 4249271 w 4249271"/>
              <a:gd name="connsiteY0" fmla="*/ 0 h 2312894"/>
              <a:gd name="connsiteX1" fmla="*/ 2097742 w 4249271"/>
              <a:gd name="connsiteY1" fmla="*/ 430306 h 2312894"/>
              <a:gd name="connsiteX2" fmla="*/ 391033 w 4249271"/>
              <a:gd name="connsiteY2" fmla="*/ 1276404 h 2312894"/>
              <a:gd name="connsiteX3" fmla="*/ 0 w 4249271"/>
              <a:gd name="connsiteY3" fmla="*/ 2312894 h 2312894"/>
              <a:gd name="connsiteX0" fmla="*/ 4249271 w 4249271"/>
              <a:gd name="connsiteY0" fmla="*/ 0 h 2312894"/>
              <a:gd name="connsiteX1" fmla="*/ 2097742 w 4249271"/>
              <a:gd name="connsiteY1" fmla="*/ 430306 h 2312894"/>
              <a:gd name="connsiteX2" fmla="*/ 391033 w 4249271"/>
              <a:gd name="connsiteY2" fmla="*/ 1276404 h 2312894"/>
              <a:gd name="connsiteX3" fmla="*/ 0 w 4249271"/>
              <a:gd name="connsiteY3" fmla="*/ 2312894 h 2312894"/>
              <a:gd name="connsiteX0" fmla="*/ 4249271 w 4249271"/>
              <a:gd name="connsiteY0" fmla="*/ 0 h 2312894"/>
              <a:gd name="connsiteX1" fmla="*/ 2097742 w 4249271"/>
              <a:gd name="connsiteY1" fmla="*/ 430306 h 2312894"/>
              <a:gd name="connsiteX2" fmla="*/ 391033 w 4249271"/>
              <a:gd name="connsiteY2" fmla="*/ 1276404 h 2312894"/>
              <a:gd name="connsiteX3" fmla="*/ 0 w 4249271"/>
              <a:gd name="connsiteY3" fmla="*/ 2312894 h 2312894"/>
              <a:gd name="connsiteX0" fmla="*/ 4249271 w 4249271"/>
              <a:gd name="connsiteY0" fmla="*/ 0 h 2312894"/>
              <a:gd name="connsiteX1" fmla="*/ 2097742 w 4249271"/>
              <a:gd name="connsiteY1" fmla="*/ 430306 h 2312894"/>
              <a:gd name="connsiteX2" fmla="*/ 391033 w 4249271"/>
              <a:gd name="connsiteY2" fmla="*/ 1276404 h 2312894"/>
              <a:gd name="connsiteX3" fmla="*/ 0 w 4249271"/>
              <a:gd name="connsiteY3" fmla="*/ 2312894 h 2312894"/>
              <a:gd name="connsiteX0" fmla="*/ 4249271 w 4249271"/>
              <a:gd name="connsiteY0" fmla="*/ 0 h 2312894"/>
              <a:gd name="connsiteX1" fmla="*/ 2097742 w 4249271"/>
              <a:gd name="connsiteY1" fmla="*/ 430306 h 2312894"/>
              <a:gd name="connsiteX2" fmla="*/ 391033 w 4249271"/>
              <a:gd name="connsiteY2" fmla="*/ 1276404 h 2312894"/>
              <a:gd name="connsiteX3" fmla="*/ 0 w 4249271"/>
              <a:gd name="connsiteY3" fmla="*/ 2312894 h 2312894"/>
              <a:gd name="connsiteX0" fmla="*/ 4249271 w 4249271"/>
              <a:gd name="connsiteY0" fmla="*/ 266315 h 2579209"/>
              <a:gd name="connsiteX1" fmla="*/ 1836484 w 4249271"/>
              <a:gd name="connsiteY1" fmla="*/ 203135 h 2579209"/>
              <a:gd name="connsiteX2" fmla="*/ 391033 w 4249271"/>
              <a:gd name="connsiteY2" fmla="*/ 1542719 h 2579209"/>
              <a:gd name="connsiteX3" fmla="*/ 0 w 4249271"/>
              <a:gd name="connsiteY3" fmla="*/ 2579209 h 2579209"/>
              <a:gd name="connsiteX0" fmla="*/ 4249271 w 4249271"/>
              <a:gd name="connsiteY0" fmla="*/ 120856 h 2433750"/>
              <a:gd name="connsiteX1" fmla="*/ 1836484 w 4249271"/>
              <a:gd name="connsiteY1" fmla="*/ 57676 h 2433750"/>
              <a:gd name="connsiteX2" fmla="*/ 391033 w 4249271"/>
              <a:gd name="connsiteY2" fmla="*/ 1339203 h 2433750"/>
              <a:gd name="connsiteX3" fmla="*/ 0 w 4249271"/>
              <a:gd name="connsiteY3" fmla="*/ 2433750 h 2433750"/>
              <a:gd name="connsiteX0" fmla="*/ 4423442 w 4423442"/>
              <a:gd name="connsiteY0" fmla="*/ 157296 h 2426647"/>
              <a:gd name="connsiteX1" fmla="*/ 1836484 w 4423442"/>
              <a:gd name="connsiteY1" fmla="*/ 50573 h 2426647"/>
              <a:gd name="connsiteX2" fmla="*/ 391033 w 4423442"/>
              <a:gd name="connsiteY2" fmla="*/ 1332100 h 2426647"/>
              <a:gd name="connsiteX3" fmla="*/ 0 w 4423442"/>
              <a:gd name="connsiteY3" fmla="*/ 2426647 h 2426647"/>
              <a:gd name="connsiteX0" fmla="*/ 4423442 w 4423442"/>
              <a:gd name="connsiteY0" fmla="*/ 263835 h 2533186"/>
              <a:gd name="connsiteX1" fmla="*/ 1836484 w 4423442"/>
              <a:gd name="connsiteY1" fmla="*/ 157112 h 2533186"/>
              <a:gd name="connsiteX2" fmla="*/ 391033 w 4423442"/>
              <a:gd name="connsiteY2" fmla="*/ 1438639 h 2533186"/>
              <a:gd name="connsiteX3" fmla="*/ 0 w 4423442"/>
              <a:gd name="connsiteY3" fmla="*/ 2533186 h 2533186"/>
              <a:gd name="connsiteX0" fmla="*/ 3604292 w 3604292"/>
              <a:gd name="connsiteY0" fmla="*/ 217736 h 2601387"/>
              <a:gd name="connsiteX1" fmla="*/ 1836484 w 3604292"/>
              <a:gd name="connsiteY1" fmla="*/ 225313 h 2601387"/>
              <a:gd name="connsiteX2" fmla="*/ 391033 w 3604292"/>
              <a:gd name="connsiteY2" fmla="*/ 1506840 h 2601387"/>
              <a:gd name="connsiteX3" fmla="*/ 0 w 3604292"/>
              <a:gd name="connsiteY3" fmla="*/ 2601387 h 2601387"/>
              <a:gd name="connsiteX0" fmla="*/ 3604292 w 3604292"/>
              <a:gd name="connsiteY0" fmla="*/ 135413 h 2519064"/>
              <a:gd name="connsiteX1" fmla="*/ 1836484 w 3604292"/>
              <a:gd name="connsiteY1" fmla="*/ 142990 h 2519064"/>
              <a:gd name="connsiteX2" fmla="*/ 391033 w 3604292"/>
              <a:gd name="connsiteY2" fmla="*/ 1424517 h 2519064"/>
              <a:gd name="connsiteX3" fmla="*/ 0 w 3604292"/>
              <a:gd name="connsiteY3" fmla="*/ 2519064 h 2519064"/>
              <a:gd name="connsiteX0" fmla="*/ 3413792 w 3413792"/>
              <a:gd name="connsiteY0" fmla="*/ 135413 h 2557164"/>
              <a:gd name="connsiteX1" fmla="*/ 1645984 w 3413792"/>
              <a:gd name="connsiteY1" fmla="*/ 142990 h 2557164"/>
              <a:gd name="connsiteX2" fmla="*/ 200533 w 3413792"/>
              <a:gd name="connsiteY2" fmla="*/ 1424517 h 2557164"/>
              <a:gd name="connsiteX3" fmla="*/ 0 w 3413792"/>
              <a:gd name="connsiteY3" fmla="*/ 2557164 h 2557164"/>
              <a:gd name="connsiteX0" fmla="*/ 3632359 w 3632359"/>
              <a:gd name="connsiteY0" fmla="*/ 126713 h 2548464"/>
              <a:gd name="connsiteX1" fmla="*/ 1864551 w 3632359"/>
              <a:gd name="connsiteY1" fmla="*/ 134290 h 2548464"/>
              <a:gd name="connsiteX2" fmla="*/ 0 w 3632359"/>
              <a:gd name="connsiteY2" fmla="*/ 1282467 h 2548464"/>
              <a:gd name="connsiteX3" fmla="*/ 218567 w 3632359"/>
              <a:gd name="connsiteY3" fmla="*/ 2548464 h 2548464"/>
              <a:gd name="connsiteX0" fmla="*/ 3669198 w 3669198"/>
              <a:gd name="connsiteY0" fmla="*/ 126713 h 2548464"/>
              <a:gd name="connsiteX1" fmla="*/ 1901390 w 3669198"/>
              <a:gd name="connsiteY1" fmla="*/ 134290 h 2548464"/>
              <a:gd name="connsiteX2" fmla="*/ 36839 w 3669198"/>
              <a:gd name="connsiteY2" fmla="*/ 1282467 h 2548464"/>
              <a:gd name="connsiteX3" fmla="*/ 255406 w 3669198"/>
              <a:gd name="connsiteY3" fmla="*/ 2548464 h 2548464"/>
              <a:gd name="connsiteX0" fmla="*/ 3683832 w 3683832"/>
              <a:gd name="connsiteY0" fmla="*/ 126713 h 2548464"/>
              <a:gd name="connsiteX1" fmla="*/ 1916024 w 3683832"/>
              <a:gd name="connsiteY1" fmla="*/ 134290 h 2548464"/>
              <a:gd name="connsiteX2" fmla="*/ 51473 w 3683832"/>
              <a:gd name="connsiteY2" fmla="*/ 1282467 h 2548464"/>
              <a:gd name="connsiteX3" fmla="*/ 270040 w 3683832"/>
              <a:gd name="connsiteY3" fmla="*/ 2548464 h 2548464"/>
              <a:gd name="connsiteX0" fmla="*/ 3739772 w 3739772"/>
              <a:gd name="connsiteY0" fmla="*/ 126713 h 2548464"/>
              <a:gd name="connsiteX1" fmla="*/ 1971964 w 3739772"/>
              <a:gd name="connsiteY1" fmla="*/ 134290 h 2548464"/>
              <a:gd name="connsiteX2" fmla="*/ 107413 w 3739772"/>
              <a:gd name="connsiteY2" fmla="*/ 1282467 h 2548464"/>
              <a:gd name="connsiteX3" fmla="*/ 325980 w 3739772"/>
              <a:gd name="connsiteY3" fmla="*/ 2548464 h 2548464"/>
              <a:gd name="connsiteX0" fmla="*/ 3570060 w 3570060"/>
              <a:gd name="connsiteY0" fmla="*/ 108916 h 2530667"/>
              <a:gd name="connsiteX1" fmla="*/ 1802252 w 3570060"/>
              <a:gd name="connsiteY1" fmla="*/ 116493 h 2530667"/>
              <a:gd name="connsiteX2" fmla="*/ 356801 w 3570060"/>
              <a:gd name="connsiteY2" fmla="*/ 978920 h 2530667"/>
              <a:gd name="connsiteX3" fmla="*/ 156268 w 3570060"/>
              <a:gd name="connsiteY3" fmla="*/ 2530667 h 2530667"/>
              <a:gd name="connsiteX0" fmla="*/ 3607771 w 3607771"/>
              <a:gd name="connsiteY0" fmla="*/ 108916 h 2530667"/>
              <a:gd name="connsiteX1" fmla="*/ 1839963 w 3607771"/>
              <a:gd name="connsiteY1" fmla="*/ 116493 h 2530667"/>
              <a:gd name="connsiteX2" fmla="*/ 394512 w 3607771"/>
              <a:gd name="connsiteY2" fmla="*/ 978920 h 2530667"/>
              <a:gd name="connsiteX3" fmla="*/ 193979 w 3607771"/>
              <a:gd name="connsiteY3" fmla="*/ 2530667 h 2530667"/>
              <a:gd name="connsiteX0" fmla="*/ 3878685 w 3878685"/>
              <a:gd name="connsiteY0" fmla="*/ 108916 h 2511617"/>
              <a:gd name="connsiteX1" fmla="*/ 2110877 w 3878685"/>
              <a:gd name="connsiteY1" fmla="*/ 116493 h 2511617"/>
              <a:gd name="connsiteX2" fmla="*/ 665426 w 3878685"/>
              <a:gd name="connsiteY2" fmla="*/ 978920 h 2511617"/>
              <a:gd name="connsiteX3" fmla="*/ 121993 w 3878685"/>
              <a:gd name="connsiteY3" fmla="*/ 2511617 h 2511617"/>
              <a:gd name="connsiteX0" fmla="*/ 3756692 w 3756692"/>
              <a:gd name="connsiteY0" fmla="*/ 108916 h 2511617"/>
              <a:gd name="connsiteX1" fmla="*/ 1988884 w 3756692"/>
              <a:gd name="connsiteY1" fmla="*/ 116493 h 2511617"/>
              <a:gd name="connsiteX2" fmla="*/ 543433 w 3756692"/>
              <a:gd name="connsiteY2" fmla="*/ 978920 h 2511617"/>
              <a:gd name="connsiteX3" fmla="*/ 0 w 3756692"/>
              <a:gd name="connsiteY3" fmla="*/ 2511617 h 2511617"/>
              <a:gd name="connsiteX0" fmla="*/ 3757456 w 3757456"/>
              <a:gd name="connsiteY0" fmla="*/ 108916 h 2511617"/>
              <a:gd name="connsiteX1" fmla="*/ 1989648 w 3757456"/>
              <a:gd name="connsiteY1" fmla="*/ 116493 h 2511617"/>
              <a:gd name="connsiteX2" fmla="*/ 544197 w 3757456"/>
              <a:gd name="connsiteY2" fmla="*/ 978920 h 2511617"/>
              <a:gd name="connsiteX3" fmla="*/ 764 w 3757456"/>
              <a:gd name="connsiteY3" fmla="*/ 2511617 h 2511617"/>
              <a:gd name="connsiteX0" fmla="*/ 4138023 w 4138023"/>
              <a:gd name="connsiteY0" fmla="*/ 108916 h 2378267"/>
              <a:gd name="connsiteX1" fmla="*/ 2370215 w 4138023"/>
              <a:gd name="connsiteY1" fmla="*/ 116493 h 2378267"/>
              <a:gd name="connsiteX2" fmla="*/ 924764 w 4138023"/>
              <a:gd name="connsiteY2" fmla="*/ 978920 h 2378267"/>
              <a:gd name="connsiteX3" fmla="*/ 331 w 4138023"/>
              <a:gd name="connsiteY3" fmla="*/ 2378267 h 2378267"/>
              <a:gd name="connsiteX0" fmla="*/ 4061867 w 4061867"/>
              <a:gd name="connsiteY0" fmla="*/ 108916 h 2378267"/>
              <a:gd name="connsiteX1" fmla="*/ 2294059 w 4061867"/>
              <a:gd name="connsiteY1" fmla="*/ 116493 h 2378267"/>
              <a:gd name="connsiteX2" fmla="*/ 848608 w 4061867"/>
              <a:gd name="connsiteY2" fmla="*/ 978920 h 2378267"/>
              <a:gd name="connsiteX3" fmla="*/ 375 w 4061867"/>
              <a:gd name="connsiteY3" fmla="*/ 2378267 h 2378267"/>
              <a:gd name="connsiteX0" fmla="*/ 3776461 w 3776461"/>
              <a:gd name="connsiteY0" fmla="*/ 108916 h 2416367"/>
              <a:gd name="connsiteX1" fmla="*/ 2008653 w 3776461"/>
              <a:gd name="connsiteY1" fmla="*/ 116493 h 2416367"/>
              <a:gd name="connsiteX2" fmla="*/ 563202 w 3776461"/>
              <a:gd name="connsiteY2" fmla="*/ 978920 h 2416367"/>
              <a:gd name="connsiteX3" fmla="*/ 719 w 3776461"/>
              <a:gd name="connsiteY3" fmla="*/ 2416367 h 2416367"/>
              <a:gd name="connsiteX0" fmla="*/ 3775742 w 3775742"/>
              <a:gd name="connsiteY0" fmla="*/ 108916 h 2416367"/>
              <a:gd name="connsiteX1" fmla="*/ 2007934 w 3775742"/>
              <a:gd name="connsiteY1" fmla="*/ 116493 h 2416367"/>
              <a:gd name="connsiteX2" fmla="*/ 562483 w 3775742"/>
              <a:gd name="connsiteY2" fmla="*/ 978920 h 2416367"/>
              <a:gd name="connsiteX3" fmla="*/ 0 w 3775742"/>
              <a:gd name="connsiteY3" fmla="*/ 2416367 h 2416367"/>
              <a:gd name="connsiteX0" fmla="*/ 3775742 w 3775742"/>
              <a:gd name="connsiteY0" fmla="*/ 98985 h 2406436"/>
              <a:gd name="connsiteX1" fmla="*/ 2007934 w 3775742"/>
              <a:gd name="connsiteY1" fmla="*/ 106562 h 2406436"/>
              <a:gd name="connsiteX2" fmla="*/ 752983 w 3775742"/>
              <a:gd name="connsiteY2" fmla="*/ 797539 h 2406436"/>
              <a:gd name="connsiteX3" fmla="*/ 0 w 3775742"/>
              <a:gd name="connsiteY3" fmla="*/ 2406436 h 2406436"/>
              <a:gd name="connsiteX0" fmla="*/ 3775742 w 3775742"/>
              <a:gd name="connsiteY0" fmla="*/ 98985 h 2406436"/>
              <a:gd name="connsiteX1" fmla="*/ 2007934 w 3775742"/>
              <a:gd name="connsiteY1" fmla="*/ 106562 h 2406436"/>
              <a:gd name="connsiteX2" fmla="*/ 943483 w 3775742"/>
              <a:gd name="connsiteY2" fmla="*/ 797539 h 2406436"/>
              <a:gd name="connsiteX3" fmla="*/ 0 w 3775742"/>
              <a:gd name="connsiteY3" fmla="*/ 2406436 h 2406436"/>
              <a:gd name="connsiteX0" fmla="*/ 3775742 w 3775742"/>
              <a:gd name="connsiteY0" fmla="*/ 98985 h 2406436"/>
              <a:gd name="connsiteX1" fmla="*/ 2293684 w 3775742"/>
              <a:gd name="connsiteY1" fmla="*/ 106562 h 2406436"/>
              <a:gd name="connsiteX2" fmla="*/ 943483 w 3775742"/>
              <a:gd name="connsiteY2" fmla="*/ 797539 h 2406436"/>
              <a:gd name="connsiteX3" fmla="*/ 0 w 3775742"/>
              <a:gd name="connsiteY3" fmla="*/ 2406436 h 240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5742" h="2406436">
                <a:moveTo>
                  <a:pt x="3775742" y="98985"/>
                </a:moveTo>
                <a:cubicBezTo>
                  <a:pt x="2943359" y="-56030"/>
                  <a:pt x="2765727" y="-9864"/>
                  <a:pt x="2293684" y="106562"/>
                </a:cubicBezTo>
                <a:cubicBezTo>
                  <a:pt x="1821641" y="222988"/>
                  <a:pt x="1325764" y="414227"/>
                  <a:pt x="943483" y="797539"/>
                </a:cubicBezTo>
                <a:cubicBezTo>
                  <a:pt x="561202" y="1180851"/>
                  <a:pt x="98594" y="1431987"/>
                  <a:pt x="0" y="24064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2190715" y="14910530"/>
                <a:ext cx="3748526" cy="987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5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ja-JP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𝑠h𝑚</m:t>
                          </m:r>
                        </m:sub>
                      </m:sSub>
                    </m:oMath>
                  </m:oMathPara>
                </a14:m>
                <a:endParaRPr kumimoji="1" lang="ja-JP" altLang="en-US" sz="5400" dirty="0"/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15" y="14910530"/>
                <a:ext cx="3748526" cy="9875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/>
              <p:nvPr/>
            </p:nvSpPr>
            <p:spPr>
              <a:xfrm>
                <a:off x="2200809" y="13942199"/>
                <a:ext cx="4100994" cy="987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5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kumimoji="1" lang="el-GR" altLang="ja-JP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kumimoji="1" lang="el-GR" altLang="ja-JP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𝑠h𝑚</m:t>
                          </m:r>
                        </m:sub>
                      </m:sSub>
                    </m:oMath>
                  </m:oMathPara>
                </a14:m>
                <a:endParaRPr kumimoji="1" lang="ja-JP" altLang="en-US" sz="5400" dirty="0"/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09" y="13942199"/>
                <a:ext cx="4100994" cy="98751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 10"/>
          <p:cNvSpPr>
            <a:spLocks noGrp="1"/>
          </p:cNvSpPr>
          <p:nvPr>
            <p:ph idx="1"/>
          </p:nvPr>
        </p:nvSpPr>
        <p:spPr>
          <a:xfrm>
            <a:off x="679873" y="5068490"/>
            <a:ext cx="40505638" cy="46268817"/>
          </a:xfrm>
        </p:spPr>
        <p:txBody>
          <a:bodyPr>
            <a:normAutofit/>
          </a:bodyPr>
          <a:lstStyle/>
          <a:p>
            <a:endParaRPr lang="en-US" altLang="ja-JP" sz="7502" dirty="0"/>
          </a:p>
          <a:p>
            <a:endParaRPr lang="en-US" altLang="ja-JP" sz="7502" dirty="0"/>
          </a:p>
          <a:p>
            <a:endParaRPr lang="en-US" altLang="ja-JP" sz="7502" dirty="0"/>
          </a:p>
          <a:p>
            <a:pPr>
              <a:buNone/>
            </a:pPr>
            <a:endParaRPr lang="ja-JP" altLang="en-US" sz="7502" dirty="0"/>
          </a:p>
        </p:txBody>
      </p:sp>
      <p:sp>
        <p:nvSpPr>
          <p:cNvPr id="40" name="コンテンツ プレースホルダ 10"/>
          <p:cNvSpPr txBox="1">
            <a:spLocks/>
          </p:cNvSpPr>
          <p:nvPr/>
        </p:nvSpPr>
        <p:spPr>
          <a:xfrm>
            <a:off x="1692498" y="-1682359"/>
            <a:ext cx="40505638" cy="10801352"/>
          </a:xfrm>
          <a:prstGeom prst="rect">
            <a:avLst/>
          </a:prstGeom>
        </p:spPr>
        <p:txBody>
          <a:bodyPr vert="horz" lIns="600084" tIns="300043" rIns="600084" bIns="300043" rtlCol="0">
            <a:noAutofit/>
          </a:bodyPr>
          <a:lstStyle>
            <a:lvl1pPr marL="216000" indent="-216000" algn="l" defTabSz="128016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l"/>
              <a:defRPr kumimoji="1" sz="2800" kern="1200" spc="168" baseline="0">
                <a:solidFill>
                  <a:srgbClr val="003300"/>
                </a:solidFill>
                <a:latin typeface="小塚ゴシック Std B" pitchFamily="34" charset="-128"/>
                <a:ea typeface="小塚ゴシック Std B" pitchFamily="34" charset="-128"/>
                <a:cs typeface="+mn-cs"/>
              </a:defRPr>
            </a:lvl1pPr>
            <a:lvl2pPr marL="720000" indent="-400050" algn="l" defTabSz="128016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92D050"/>
              </a:buClr>
              <a:buFont typeface="Wingdings" pitchFamily="2" charset="2"/>
              <a:buChar char="l"/>
              <a:defRPr kumimoji="1" sz="2500" kern="1200" spc="168" baseline="0">
                <a:solidFill>
                  <a:schemeClr val="tx1"/>
                </a:solidFill>
                <a:latin typeface="小塚ゴシック Std R" pitchFamily="34" charset="-128"/>
                <a:ea typeface="小塚ゴシック Std R" pitchFamily="34" charset="-128"/>
                <a:cs typeface="+mn-cs"/>
              </a:defRPr>
            </a:lvl2pPr>
            <a:lvl3pPr marL="936000" indent="-320040" algn="l" defTabSz="128016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l"/>
              <a:defRPr kumimoji="1" sz="2200" kern="1200" spc="168" baseline="0">
                <a:solidFill>
                  <a:schemeClr val="tx1"/>
                </a:solidFill>
                <a:latin typeface="小塚ゴシック Std R" pitchFamily="34" charset="-128"/>
                <a:ea typeface="小塚ゴシック Std R" pitchFamily="34" charset="-128"/>
                <a:cs typeface="+mn-cs"/>
              </a:defRPr>
            </a:lvl3pPr>
            <a:lvl4pPr marL="1080000" indent="-320040" algn="l" defTabSz="128016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l"/>
              <a:defRPr kumimoji="1" sz="2000" kern="1200" spc="168" baseline="0">
                <a:solidFill>
                  <a:schemeClr val="tx1"/>
                </a:solidFill>
                <a:latin typeface="小塚ゴシック Std L" pitchFamily="34" charset="-128"/>
                <a:ea typeface="小塚ゴシック Std L" pitchFamily="34" charset="-128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l"/>
              <a:defRPr kumimoji="1" sz="2000" kern="1200" spc="168" baseline="0">
                <a:solidFill>
                  <a:schemeClr val="tx1"/>
                </a:solidFill>
                <a:latin typeface="小塚ゴシック Std L" pitchFamily="34" charset="-128"/>
                <a:ea typeface="小塚ゴシック Std L" pitchFamily="34" charset="-128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375" b="1" dirty="0"/>
              <a:t> 研究タイトル：方向つき粒子による柔軟物の力覚レンダリング</a:t>
            </a:r>
            <a:endParaRPr lang="en-US" altLang="ja-JP" sz="9375" b="1" dirty="0"/>
          </a:p>
          <a:p>
            <a:pPr marL="1607304" lvl="1" indent="-1607304">
              <a:buClr>
                <a:srgbClr val="FF3300"/>
              </a:buClr>
            </a:pPr>
            <a:r>
              <a:rPr lang="en-US" altLang="ja-JP" sz="9375" b="1" dirty="0">
                <a:solidFill>
                  <a:srgbClr val="003300"/>
                </a:solidFill>
                <a:latin typeface="小塚ゴシック Std B" pitchFamily="34" charset="-128"/>
                <a:ea typeface="小塚ゴシック Std B" pitchFamily="34" charset="-128"/>
              </a:rPr>
              <a:t>Research Title:</a:t>
            </a:r>
          </a:p>
          <a:p>
            <a:pPr marL="0" lvl="1" indent="0">
              <a:buClr>
                <a:srgbClr val="FF3300"/>
              </a:buClr>
              <a:buNone/>
            </a:pPr>
            <a:r>
              <a:rPr lang="en-US" altLang="ja-JP" sz="9375" b="1" dirty="0">
                <a:solidFill>
                  <a:srgbClr val="003300"/>
                </a:solidFill>
                <a:latin typeface="小塚ゴシック Std B" pitchFamily="34" charset="-128"/>
                <a:ea typeface="小塚ゴシック Std B" pitchFamily="34" charset="-128"/>
              </a:rPr>
              <a:t>Haptic Rendering for Deformable Objects based on Oriented Particle </a:t>
            </a:r>
          </a:p>
          <a:p>
            <a:pPr marL="0" lvl="1" indent="0">
              <a:buClr>
                <a:srgbClr val="FF3300"/>
              </a:buClr>
              <a:buNone/>
            </a:pPr>
            <a:endParaRPr lang="en-US" altLang="ja-JP" sz="7968" b="1" dirty="0"/>
          </a:p>
          <a:p>
            <a:pPr marL="0" lvl="1" indent="0">
              <a:buClr>
                <a:srgbClr val="FF3300"/>
              </a:buClr>
              <a:buNone/>
            </a:pPr>
            <a:endParaRPr lang="en-US" altLang="ja-JP" sz="9375" b="1" dirty="0"/>
          </a:p>
          <a:p>
            <a:pPr marL="0" indent="0">
              <a:buNone/>
            </a:pPr>
            <a:endParaRPr lang="en-US" altLang="ja-JP" sz="1125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017" y="-5456989"/>
            <a:ext cx="19540125" cy="335790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779018" y="46835421"/>
            <a:ext cx="12434104" cy="455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171452" tIns="171452" rIns="171452" bIns="171452" numCol="1" anchor="t" anchorCtr="0" compatLnSpc="1">
            <a:prstTxWarp prst="textNoShape">
              <a:avLst/>
            </a:prstTxWarp>
          </a:bodyPr>
          <a:lstStyle/>
          <a:p>
            <a:pPr algn="r" defTabSz="4286148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8436" dirty="0">
                <a:solidFill>
                  <a:srgbClr val="000000"/>
                </a:solidFill>
                <a:latin typeface="HGP教科書体" pitchFamily="18" charset="-128"/>
                <a:ea typeface="HGP教科書体" pitchFamily="18" charset="-128"/>
                <a:cs typeface="ＭＳ Ｐゴシック" pitchFamily="50" charset="-128"/>
              </a:rPr>
              <a:t>　長谷川晶一研究室 </a:t>
            </a:r>
          </a:p>
          <a:p>
            <a:pPr algn="r" defTabSz="428614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436" dirty="0">
                <a:solidFill>
                  <a:srgbClr val="000000"/>
                </a:solidFill>
                <a:latin typeface="HGP教科書体" pitchFamily="18" charset="-128"/>
                <a:ea typeface="HGP教科書体" pitchFamily="18" charset="-128"/>
                <a:cs typeface="ＭＳ Ｐゴシック" pitchFamily="50" charset="-128"/>
              </a:rPr>
              <a:t>発表者：</a:t>
            </a:r>
            <a:r>
              <a:rPr lang="en-US" altLang="ja-JP" sz="8436" dirty="0">
                <a:solidFill>
                  <a:srgbClr val="000000"/>
                </a:solidFill>
                <a:latin typeface="HGP教科書体" pitchFamily="18" charset="-128"/>
                <a:ea typeface="HGP教科書体" pitchFamily="18" charset="-128"/>
                <a:cs typeface="ＭＳ Ｐゴシック" pitchFamily="50" charset="-128"/>
              </a:rPr>
              <a:t>Ding Haiyang</a:t>
            </a:r>
          </a:p>
          <a:p>
            <a:pPr algn="r" defTabSz="4286148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436" dirty="0">
                <a:solidFill>
                  <a:srgbClr val="000000"/>
                </a:solidFill>
                <a:latin typeface="HGP教科書体" pitchFamily="18" charset="-128"/>
                <a:ea typeface="HGP教科書体" pitchFamily="18" charset="-128"/>
                <a:cs typeface="ＭＳ Ｐゴシック" pitchFamily="50" charset="-128"/>
              </a:rPr>
              <a:t>E-Mail: teikaiyo@haselab.net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743573" y="-6208389"/>
            <a:ext cx="15208067" cy="472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171452" tIns="171452" rIns="171452" bIns="171452" numCol="1" anchor="t" anchorCtr="0" compatLnSpc="1">
            <a:prstTxWarp prst="textNoShape">
              <a:avLst/>
            </a:prstTxWarp>
          </a:bodyPr>
          <a:lstStyle/>
          <a:p>
            <a:pPr defTabSz="4286148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9375" dirty="0">
                <a:solidFill>
                  <a:srgbClr val="000000"/>
                </a:solidFill>
                <a:latin typeface="HGS明朝B" pitchFamily="18" charset="-128"/>
                <a:ea typeface="HGS明朝B" pitchFamily="18" charset="-128"/>
                <a:cs typeface="ＭＳ Ｐゴシック" pitchFamily="50" charset="-128"/>
              </a:rPr>
              <a:t>東京工業大学</a:t>
            </a:r>
          </a:p>
          <a:p>
            <a:pPr defTabSz="4286148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9375" dirty="0">
                <a:solidFill>
                  <a:srgbClr val="000000"/>
                </a:solidFill>
                <a:latin typeface="HGS明朝B" pitchFamily="18" charset="-128"/>
                <a:ea typeface="HGS明朝B" pitchFamily="18" charset="-128"/>
                <a:cs typeface="ＭＳ Ｐゴシック" pitchFamily="50" charset="-128"/>
              </a:rPr>
              <a:t>総合理工研究科</a:t>
            </a:r>
          </a:p>
          <a:p>
            <a:pPr defTabSz="4286148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9375" dirty="0">
                <a:solidFill>
                  <a:srgbClr val="000000"/>
                </a:solidFill>
                <a:latin typeface="HGS明朝B" pitchFamily="18" charset="-128"/>
                <a:ea typeface="HGS明朝B" pitchFamily="18" charset="-128"/>
                <a:cs typeface="ＭＳ Ｐゴシック" pitchFamily="50" charset="-128"/>
              </a:rPr>
              <a:t>知能システム専攻</a:t>
            </a:r>
            <a:endParaRPr lang="ja-JP" altLang="ja-JP" sz="25313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10" name="Picture 5" descr="img_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9708" y="-5150093"/>
            <a:ext cx="3223111" cy="305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Picture 6" descr="名称未設定 2のコピ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33287" r="44452"/>
          <a:stretch>
            <a:fillRect/>
          </a:stretch>
        </p:blipFill>
        <p:spPr bwMode="auto">
          <a:xfrm>
            <a:off x="11933550" y="44258713"/>
            <a:ext cx="3159573" cy="372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" name="Picture 7" descr="基本ロゴマーク＋キャッチフレー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67" y="44597413"/>
            <a:ext cx="9160539" cy="338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研究室勉強\自分書いた色々と\Latex\修士学位\WHpics\demo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655" y="28999865"/>
            <a:ext cx="19701467" cy="1607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351079" y="29387320"/>
            <a:ext cx="22411814" cy="15690032"/>
            <a:chOff x="3830073" y="7225334"/>
            <a:chExt cx="5586988" cy="3830616"/>
          </a:xfrm>
        </p:grpSpPr>
        <p:pic>
          <p:nvPicPr>
            <p:cNvPr id="1028" name="Picture 4" descr="E:\研究室勉強\自分書いた色々と\Latex\修士学位\WHpics\exp6-3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579" y="7225334"/>
              <a:ext cx="2785482" cy="1911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E:\研究室勉強\自分書いた色々と\Latex\修士学位\WHpics\exp6-4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269" y="9137104"/>
              <a:ext cx="2795791" cy="191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E:\研究室勉強\自分書いた色々と\Latex\修士学位\WHpics\exp6-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073" y="7225334"/>
              <a:ext cx="2814145" cy="1911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E:\研究室勉強\自分書いた色々と\Latex\修士学位\WHpics\exp6-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073" y="9137104"/>
              <a:ext cx="2793676" cy="191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図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753" y="14428632"/>
            <a:ext cx="16764764" cy="1013496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751" y="5705336"/>
            <a:ext cx="17214658" cy="872329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599926" y="45334450"/>
            <a:ext cx="12394035" cy="1425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436" dirty="0"/>
              <a:t>従来と提案の安定性評価</a:t>
            </a: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23101436" y="45104156"/>
            <a:ext cx="21270163" cy="1425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8436" dirty="0"/>
              <a:t>変形物との頑丈、安定なインタラクション</a:t>
            </a:r>
          </a:p>
        </p:txBody>
      </p:sp>
      <p:pic>
        <p:nvPicPr>
          <p:cNvPr id="155" name="図 15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671" b="92519" l="20571" r="68571">
                        <a14:foregroundMark x1="33429" y1="76808" x2="34429" y2="64838"/>
                        <a14:foregroundMark x1="40571" y1="63840" x2="46286" y2="58105"/>
                        <a14:foregroundMark x1="39571" y1="48130" x2="40143" y2="44638"/>
                        <a14:foregroundMark x1="50571" y1="49875" x2="53143" y2="47631"/>
                        <a14:foregroundMark x1="60571" y1="54364" x2="63000" y2="5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32606" r="31690" b="-2416"/>
          <a:stretch/>
        </p:blipFill>
        <p:spPr>
          <a:xfrm>
            <a:off x="2607314" y="9468932"/>
            <a:ext cx="9440458" cy="7375990"/>
          </a:xfrm>
          <a:prstGeom prst="rect">
            <a:avLst/>
          </a:prstGeom>
        </p:spPr>
      </p:pic>
      <p:sp>
        <p:nvSpPr>
          <p:cNvPr id="156" name="角丸四角形 155"/>
          <p:cNvSpPr/>
          <p:nvPr/>
        </p:nvSpPr>
        <p:spPr>
          <a:xfrm>
            <a:off x="2607313" y="7965990"/>
            <a:ext cx="10173238" cy="906959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717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1692503" y="17227074"/>
            <a:ext cx="11680063" cy="37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502" b="1" dirty="0"/>
              <a:t>柔軟体との力覚インタラクションシステム</a:t>
            </a:r>
            <a:endParaRPr lang="en-US" altLang="ja-JP" sz="7502" b="1" dirty="0"/>
          </a:p>
          <a:p>
            <a:pPr algn="ctr"/>
            <a:r>
              <a:rPr lang="ja-JP" altLang="en-US" sz="8436" dirty="0"/>
              <a:t>例：手術訓練システム</a:t>
            </a:r>
          </a:p>
        </p:txBody>
      </p:sp>
      <p:sp>
        <p:nvSpPr>
          <p:cNvPr id="160" name="右矢印 159"/>
          <p:cNvSpPr/>
          <p:nvPr/>
        </p:nvSpPr>
        <p:spPr>
          <a:xfrm>
            <a:off x="13165349" y="11729976"/>
            <a:ext cx="2134356" cy="2162079"/>
          </a:xfrm>
          <a:prstGeom prst="righ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1717"/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13513332" y="18134050"/>
            <a:ext cx="10051723" cy="4829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502" dirty="0"/>
              <a:t>計算量を減らすため、</a:t>
            </a:r>
            <a:endParaRPr lang="en-US" altLang="ja-JP" sz="7502" dirty="0"/>
          </a:p>
          <a:p>
            <a:r>
              <a:rPr lang="ja-JP" altLang="en-US" sz="7502" dirty="0">
                <a:solidFill>
                  <a:srgbClr val="FF0000"/>
                </a:solidFill>
              </a:rPr>
              <a:t>高速な変形手法の</a:t>
            </a:r>
            <a:endParaRPr lang="en-US" altLang="ja-JP" sz="7502" dirty="0">
              <a:solidFill>
                <a:srgbClr val="FF0000"/>
              </a:solidFill>
            </a:endParaRPr>
          </a:p>
          <a:p>
            <a:r>
              <a:rPr lang="ja-JP" altLang="en-US" sz="7502" dirty="0">
                <a:solidFill>
                  <a:srgbClr val="FF0000"/>
                </a:solidFill>
              </a:rPr>
              <a:t>力覚レンダリング手法</a:t>
            </a:r>
            <a:endParaRPr lang="en-US" altLang="ja-JP" sz="7502" dirty="0">
              <a:solidFill>
                <a:srgbClr val="FF0000"/>
              </a:solidFill>
            </a:endParaRPr>
          </a:p>
          <a:p>
            <a:r>
              <a:rPr lang="ja-JP" altLang="en-US" sz="7502" dirty="0"/>
              <a:t>を提案する</a:t>
            </a:r>
          </a:p>
        </p:txBody>
      </p:sp>
      <p:sp>
        <p:nvSpPr>
          <p:cNvPr id="162" name="右矢印 161"/>
          <p:cNvSpPr/>
          <p:nvPr/>
        </p:nvSpPr>
        <p:spPr>
          <a:xfrm rot="5400000">
            <a:off x="17504490" y="14682841"/>
            <a:ext cx="2134356" cy="2162079"/>
          </a:xfrm>
          <a:prstGeom prst="righ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1717"/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15436964" y="11440426"/>
            <a:ext cx="6106776" cy="2462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502" dirty="0"/>
              <a:t>リアルライム</a:t>
            </a:r>
            <a:endParaRPr lang="en-US" altLang="ja-JP" sz="7502" dirty="0"/>
          </a:p>
          <a:p>
            <a:r>
              <a:rPr lang="ja-JP" altLang="en-US" sz="7502" dirty="0"/>
              <a:t>計算が大変</a:t>
            </a: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24418159" y="24455288"/>
            <a:ext cx="17832866" cy="2756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436" dirty="0"/>
              <a:t>Position based dynamics</a:t>
            </a:r>
            <a:r>
              <a:rPr lang="ja-JP" altLang="en-US" sz="8436" dirty="0"/>
              <a:t>ベースの</a:t>
            </a:r>
            <a:endParaRPr lang="en-US" altLang="ja-JP" sz="8436" dirty="0"/>
          </a:p>
          <a:p>
            <a:pPr algn="ctr"/>
            <a:r>
              <a:rPr lang="ja-JP" altLang="en-US" sz="8436" dirty="0"/>
              <a:t>安定な力覚レンダリング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9161746" y="36011395"/>
            <a:ext cx="0" cy="23627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/>
          <p:cNvCxnSpPr/>
          <p:nvPr/>
        </p:nvCxnSpPr>
        <p:spPr>
          <a:xfrm>
            <a:off x="19920346" y="36036444"/>
            <a:ext cx="0" cy="23627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テキスト ボックス 165"/>
          <p:cNvSpPr txBox="1"/>
          <p:nvPr/>
        </p:nvSpPr>
        <p:spPr>
          <a:xfrm>
            <a:off x="10973330" y="36036443"/>
            <a:ext cx="7093013" cy="1278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502" dirty="0"/>
              <a:t>発振が収まった</a:t>
            </a: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36845595" y="37656243"/>
            <a:ext cx="6106776" cy="1278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502" dirty="0"/>
              <a:t>大変形に対応</a:t>
            </a:r>
          </a:p>
        </p:txBody>
      </p:sp>
      <p:grpSp>
        <p:nvGrpSpPr>
          <p:cNvPr id="32" name="グループ化 31"/>
          <p:cNvGrpSpPr/>
          <p:nvPr/>
        </p:nvGrpSpPr>
        <p:grpSpPr>
          <a:xfrm>
            <a:off x="-385641" y="24313674"/>
            <a:ext cx="9007850" cy="4482945"/>
            <a:chOff x="34381146" y="9079562"/>
            <a:chExt cx="15047761" cy="7488833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3" t="15056" r="29829" b="11278"/>
            <a:stretch/>
          </p:blipFill>
          <p:spPr>
            <a:xfrm>
              <a:off x="43222409" y="9079562"/>
              <a:ext cx="6206498" cy="7488833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55" t="32656" r="18238" b="39724"/>
            <a:stretch/>
          </p:blipFill>
          <p:spPr>
            <a:xfrm>
              <a:off x="34381146" y="9148692"/>
              <a:ext cx="7488832" cy="2769842"/>
            </a:xfrm>
            <a:prstGeom prst="rect">
              <a:avLst/>
            </a:prstGeom>
          </p:spPr>
        </p:pic>
        <p:sp>
          <p:nvSpPr>
            <p:cNvPr id="35" name="右矢印 34"/>
            <p:cNvSpPr/>
            <p:nvPr/>
          </p:nvSpPr>
          <p:spPr>
            <a:xfrm>
              <a:off x="41869978" y="10533613"/>
              <a:ext cx="1399244" cy="2983859"/>
            </a:xfrm>
            <a:prstGeom prst="rightArrow">
              <a:avLst/>
            </a:prstGeom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1931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F85C-CA89-4DD9-8F34-0CEC0BCAD652}" type="slidenum">
              <a:rPr kumimoji="1" lang="ja-JP" altLang="en-US" sz="6000" smtClean="0"/>
              <a:pPr/>
              <a:t>4</a:t>
            </a:fld>
            <a:endParaRPr kumimoji="1" lang="ja-JP" altLang="en-US" sz="6000"/>
          </a:p>
        </p:txBody>
      </p:sp>
      <p:grpSp>
        <p:nvGrpSpPr>
          <p:cNvPr id="5" name="グループ化 4"/>
          <p:cNvGrpSpPr/>
          <p:nvPr/>
        </p:nvGrpSpPr>
        <p:grpSpPr>
          <a:xfrm>
            <a:off x="5781386" y="15659069"/>
            <a:ext cx="22788950" cy="13177795"/>
            <a:chOff x="1245705" y="6210383"/>
            <a:chExt cx="7661536" cy="4430311"/>
          </a:xfrm>
        </p:grpSpPr>
        <p:sp>
          <p:nvSpPr>
            <p:cNvPr id="6" name="円/楕円 5"/>
            <p:cNvSpPr/>
            <p:nvPr/>
          </p:nvSpPr>
          <p:spPr>
            <a:xfrm rot="1738041">
              <a:off x="4148400" y="8611326"/>
              <a:ext cx="1664482" cy="1179760"/>
            </a:xfrm>
            <a:prstGeom prst="ellipse">
              <a:avLst/>
            </a:prstGeom>
            <a:no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7" name="円/楕円 6"/>
            <p:cNvSpPr/>
            <p:nvPr/>
          </p:nvSpPr>
          <p:spPr>
            <a:xfrm rot="174509">
              <a:off x="1246139" y="7814449"/>
              <a:ext cx="1611622" cy="1179760"/>
            </a:xfrm>
            <a:prstGeom prst="ellipse">
              <a:avLst/>
            </a:prstGeom>
            <a:no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8" name="円/楕円 7"/>
            <p:cNvSpPr/>
            <p:nvPr/>
          </p:nvSpPr>
          <p:spPr>
            <a:xfrm rot="1213491">
              <a:off x="2751177" y="7734562"/>
              <a:ext cx="1607374" cy="1179760"/>
            </a:xfrm>
            <a:prstGeom prst="ellipse">
              <a:avLst/>
            </a:prstGeom>
            <a:noFill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9" name="平行四辺形 8"/>
            <p:cNvSpPr/>
            <p:nvPr/>
          </p:nvSpPr>
          <p:spPr>
            <a:xfrm rot="1699092">
              <a:off x="2708313" y="7973055"/>
              <a:ext cx="847243" cy="401990"/>
            </a:xfrm>
            <a:prstGeom prst="parallelogram">
              <a:avLst>
                <a:gd name="adj" fmla="val 62469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10" name="平行四辺形 9"/>
            <p:cNvSpPr/>
            <p:nvPr/>
          </p:nvSpPr>
          <p:spPr>
            <a:xfrm rot="1699092">
              <a:off x="3237717" y="8262912"/>
              <a:ext cx="847243" cy="401990"/>
            </a:xfrm>
            <a:prstGeom prst="parallelogram">
              <a:avLst>
                <a:gd name="adj" fmla="val 62469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11" name="円/楕円 10"/>
            <p:cNvSpPr/>
            <p:nvPr/>
          </p:nvSpPr>
          <p:spPr>
            <a:xfrm rot="1699092">
              <a:off x="3050618" y="7864449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12" name="円/楕円 11"/>
            <p:cNvSpPr/>
            <p:nvPr/>
          </p:nvSpPr>
          <p:spPr>
            <a:xfrm rot="1699092">
              <a:off x="3568194" y="8168068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13" name="円/楕円 12"/>
            <p:cNvSpPr/>
            <p:nvPr/>
          </p:nvSpPr>
          <p:spPr>
            <a:xfrm rot="1699092">
              <a:off x="3167398" y="8404149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14" name="平行四辺形 13"/>
            <p:cNvSpPr/>
            <p:nvPr/>
          </p:nvSpPr>
          <p:spPr>
            <a:xfrm rot="1626834">
              <a:off x="1743715" y="7917989"/>
              <a:ext cx="847242" cy="401990"/>
            </a:xfrm>
            <a:prstGeom prst="parallelogram">
              <a:avLst>
                <a:gd name="adj" fmla="val 62469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15" name="平行四辺形 14"/>
            <p:cNvSpPr/>
            <p:nvPr/>
          </p:nvSpPr>
          <p:spPr>
            <a:xfrm rot="1626834">
              <a:off x="2285043" y="8195166"/>
              <a:ext cx="847242" cy="401990"/>
            </a:xfrm>
            <a:prstGeom prst="parallelogram">
              <a:avLst>
                <a:gd name="adj" fmla="val 62469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16" name="平行四辺形 15"/>
            <p:cNvSpPr/>
            <p:nvPr/>
          </p:nvSpPr>
          <p:spPr>
            <a:xfrm rot="1626834">
              <a:off x="1332567" y="8159089"/>
              <a:ext cx="847242" cy="401990"/>
            </a:xfrm>
            <a:prstGeom prst="parallelogram">
              <a:avLst>
                <a:gd name="adj" fmla="val 62469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17" name="円/楕円 16"/>
            <p:cNvSpPr/>
            <p:nvPr/>
          </p:nvSpPr>
          <p:spPr>
            <a:xfrm rot="1626834">
              <a:off x="2064949" y="7822410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18" name="円/楕円 17"/>
            <p:cNvSpPr/>
            <p:nvPr/>
          </p:nvSpPr>
          <p:spPr>
            <a:xfrm rot="1626834">
              <a:off x="2606343" y="8098293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19" name="円/楕円 18"/>
            <p:cNvSpPr/>
            <p:nvPr/>
          </p:nvSpPr>
          <p:spPr>
            <a:xfrm rot="1626834">
              <a:off x="1669164" y="8051463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20" name="円/楕円 19"/>
            <p:cNvSpPr/>
            <p:nvPr/>
          </p:nvSpPr>
          <p:spPr>
            <a:xfrm rot="1626834">
              <a:off x="2193007" y="8344137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21" name="円/楕円 20"/>
            <p:cNvSpPr/>
            <p:nvPr/>
          </p:nvSpPr>
          <p:spPr>
            <a:xfrm rot="1626834">
              <a:off x="1797262" y="8588589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22" name="円/楕円 21"/>
            <p:cNvSpPr/>
            <p:nvPr/>
          </p:nvSpPr>
          <p:spPr>
            <a:xfrm rot="1626834">
              <a:off x="2734243" y="8623790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23" name="平行四辺形 22"/>
            <p:cNvSpPr/>
            <p:nvPr/>
          </p:nvSpPr>
          <p:spPr>
            <a:xfrm rot="1578351">
              <a:off x="3764338" y="8546994"/>
              <a:ext cx="847242" cy="401989"/>
            </a:xfrm>
            <a:prstGeom prst="parallelogram">
              <a:avLst>
                <a:gd name="adj" fmla="val 62469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24" name="平行四辺形 23"/>
            <p:cNvSpPr/>
            <p:nvPr/>
          </p:nvSpPr>
          <p:spPr>
            <a:xfrm rot="1581781">
              <a:off x="4293403" y="8824113"/>
              <a:ext cx="847242" cy="401989"/>
            </a:xfrm>
            <a:prstGeom prst="parallelogram">
              <a:avLst>
                <a:gd name="adj" fmla="val 62469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25" name="平行四辺形 24"/>
            <p:cNvSpPr/>
            <p:nvPr/>
          </p:nvSpPr>
          <p:spPr>
            <a:xfrm rot="1493798">
              <a:off x="4831265" y="9087823"/>
              <a:ext cx="847242" cy="401989"/>
            </a:xfrm>
            <a:prstGeom prst="parallelogram">
              <a:avLst>
                <a:gd name="adj" fmla="val 62469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26" name="円/楕円 25"/>
            <p:cNvSpPr/>
            <p:nvPr/>
          </p:nvSpPr>
          <p:spPr>
            <a:xfrm rot="1801990">
              <a:off x="4092031" y="8463916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27" name="円/楕円 26"/>
            <p:cNvSpPr/>
            <p:nvPr/>
          </p:nvSpPr>
          <p:spPr>
            <a:xfrm rot="1801990">
              <a:off x="4619205" y="8719911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28" name="円/楕円 27"/>
            <p:cNvSpPr/>
            <p:nvPr/>
          </p:nvSpPr>
          <p:spPr>
            <a:xfrm rot="1801990">
              <a:off x="3685592" y="8699811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29" name="円/楕円 28"/>
            <p:cNvSpPr/>
            <p:nvPr/>
          </p:nvSpPr>
          <p:spPr>
            <a:xfrm rot="1801990">
              <a:off x="4210627" y="8964265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30" name="円/楕円 29"/>
            <p:cNvSpPr/>
            <p:nvPr/>
          </p:nvSpPr>
          <p:spPr>
            <a:xfrm rot="1801990">
              <a:off x="5146786" y="9009972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31" name="円/楕円 30"/>
            <p:cNvSpPr/>
            <p:nvPr/>
          </p:nvSpPr>
          <p:spPr>
            <a:xfrm rot="1801990">
              <a:off x="5300812" y="9488269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32" name="円/楕円 31"/>
            <p:cNvSpPr/>
            <p:nvPr/>
          </p:nvSpPr>
          <p:spPr>
            <a:xfrm rot="1801990">
              <a:off x="4748438" y="9242792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33" name="円/楕円 32"/>
            <p:cNvSpPr/>
            <p:nvPr/>
          </p:nvSpPr>
          <p:spPr>
            <a:xfrm rot="1626834">
              <a:off x="1245705" y="8321537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34" name="円/楕円 33"/>
            <p:cNvSpPr/>
            <p:nvPr/>
          </p:nvSpPr>
          <p:spPr>
            <a:xfrm rot="1801990">
              <a:off x="5686176" y="9242792"/>
              <a:ext cx="75158" cy="75158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2663663" y="9995980"/>
              <a:ext cx="243840" cy="2438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cxnSp>
          <p:nvCxnSpPr>
            <p:cNvPr id="36" name="直線矢印コネクタ 35"/>
            <p:cNvCxnSpPr>
              <a:endCxn id="35" idx="7"/>
            </p:cNvCxnSpPr>
            <p:nvPr/>
          </p:nvCxnSpPr>
          <p:spPr>
            <a:xfrm flipH="1">
              <a:off x="2871793" y="7034362"/>
              <a:ext cx="2348398" cy="29973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爆発 2 36"/>
            <p:cNvSpPr/>
            <p:nvPr/>
          </p:nvSpPr>
          <p:spPr>
            <a:xfrm>
              <a:off x="4129610" y="8118984"/>
              <a:ext cx="284598" cy="240132"/>
            </a:xfrm>
            <a:prstGeom prst="irregularSeal2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38" name="爆発 2 37"/>
            <p:cNvSpPr/>
            <p:nvPr/>
          </p:nvSpPr>
          <p:spPr>
            <a:xfrm>
              <a:off x="3956713" y="8381835"/>
              <a:ext cx="284598" cy="240132"/>
            </a:xfrm>
            <a:prstGeom prst="irregularSeal2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4812865" y="6500983"/>
              <a:ext cx="859548" cy="8595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600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234200" y="6354963"/>
              <a:ext cx="2673041" cy="341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6000" dirty="0" smtClean="0"/>
                <a:t>Proxy particle</a:t>
              </a:r>
              <a:endParaRPr kumimoji="1" lang="ja-JP" altLang="en-US" sz="6000" dirty="0"/>
            </a:p>
          </p:txBody>
        </p:sp>
        <p:grpSp>
          <p:nvGrpSpPr>
            <p:cNvPr id="41" name="グループ化 40"/>
            <p:cNvGrpSpPr/>
            <p:nvPr/>
          </p:nvGrpSpPr>
          <p:grpSpPr>
            <a:xfrm>
              <a:off x="2372048" y="6210383"/>
              <a:ext cx="2914999" cy="2322643"/>
              <a:chOff x="1778000" y="1954803"/>
              <a:chExt cx="2914999" cy="2322643"/>
            </a:xfrm>
          </p:grpSpPr>
          <p:sp>
            <p:nvSpPr>
              <p:cNvPr id="57" name="テキスト ボックス 56"/>
              <p:cNvSpPr txBox="1"/>
              <p:nvPr/>
            </p:nvSpPr>
            <p:spPr>
              <a:xfrm>
                <a:off x="2091577" y="1954803"/>
                <a:ext cx="2601422" cy="341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6000" dirty="0" smtClean="0"/>
                  <a:t>particles</a:t>
                </a:r>
                <a:endParaRPr kumimoji="1" lang="ja-JP" altLang="en-US" sz="6000" dirty="0"/>
              </a:p>
            </p:txBody>
          </p:sp>
          <p:cxnSp>
            <p:nvCxnSpPr>
              <p:cNvPr id="58" name="直線コネクタ 57"/>
              <p:cNvCxnSpPr/>
              <p:nvPr/>
            </p:nvCxnSpPr>
            <p:spPr>
              <a:xfrm flipV="1">
                <a:off x="1778000" y="2468881"/>
                <a:ext cx="883838" cy="109074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H="1" flipV="1">
                <a:off x="2967892" y="2427993"/>
                <a:ext cx="157194" cy="94512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H="1" flipV="1">
                <a:off x="3340479" y="2449828"/>
                <a:ext cx="1198496" cy="182761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直線コネクタ 41"/>
            <p:cNvCxnSpPr/>
            <p:nvPr/>
          </p:nvCxnSpPr>
          <p:spPr>
            <a:xfrm>
              <a:off x="5814530" y="9331713"/>
              <a:ext cx="741721" cy="11889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4" name="グループ化 43"/>
            <p:cNvGrpSpPr/>
            <p:nvPr/>
          </p:nvGrpSpPr>
          <p:grpSpPr>
            <a:xfrm>
              <a:off x="4414208" y="7615994"/>
              <a:ext cx="2901315" cy="576864"/>
              <a:chOff x="4528281" y="2850089"/>
              <a:chExt cx="2901315" cy="576864"/>
            </a:xfrm>
          </p:grpSpPr>
          <p:sp>
            <p:nvSpPr>
              <p:cNvPr id="55" name="テキスト ボックス 54"/>
              <p:cNvSpPr txBox="1"/>
              <p:nvPr/>
            </p:nvSpPr>
            <p:spPr>
              <a:xfrm>
                <a:off x="5356712" y="2850089"/>
                <a:ext cx="2072884" cy="341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6000" dirty="0" smtClean="0"/>
                  <a:t>Particle collision</a:t>
                </a:r>
                <a:endParaRPr kumimoji="1" lang="ja-JP" altLang="en-US" sz="6000" dirty="0"/>
              </a:p>
            </p:txBody>
          </p:sp>
          <p:cxnSp>
            <p:nvCxnSpPr>
              <p:cNvPr id="56" name="直線コネクタ 55"/>
              <p:cNvCxnSpPr>
                <a:stCxn id="55" idx="1"/>
                <a:endCxn id="37" idx="3"/>
              </p:cNvCxnSpPr>
              <p:nvPr/>
            </p:nvCxnSpPr>
            <p:spPr>
              <a:xfrm flipH="1">
                <a:off x="4528281" y="3020820"/>
                <a:ext cx="828431" cy="406133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グループ化 44"/>
            <p:cNvGrpSpPr/>
            <p:nvPr/>
          </p:nvGrpSpPr>
          <p:grpSpPr>
            <a:xfrm>
              <a:off x="4241903" y="8441447"/>
              <a:ext cx="3549814" cy="651880"/>
              <a:chOff x="4355976" y="3675542"/>
              <a:chExt cx="3549814" cy="651880"/>
            </a:xfrm>
          </p:grpSpPr>
          <p:cxnSp>
            <p:nvCxnSpPr>
              <p:cNvPr id="53" name="直線コネクタ 52"/>
              <p:cNvCxnSpPr/>
              <p:nvPr/>
            </p:nvCxnSpPr>
            <p:spPr>
              <a:xfrm flipH="1" flipV="1">
                <a:off x="4355976" y="3717032"/>
                <a:ext cx="1334582" cy="178433"/>
              </a:xfrm>
              <a:prstGeom prst="line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テキスト ボックス 53"/>
              <p:cNvSpPr txBox="1"/>
              <p:nvPr/>
            </p:nvSpPr>
            <p:spPr>
              <a:xfrm>
                <a:off x="5753879" y="3675542"/>
                <a:ext cx="2151911" cy="651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6000" dirty="0" smtClean="0"/>
                  <a:t>Local Mesh </a:t>
                </a:r>
              </a:p>
              <a:p>
                <a:r>
                  <a:rPr kumimoji="1" lang="en-US" altLang="ja-JP" sz="6000" dirty="0" smtClean="0"/>
                  <a:t>collision</a:t>
                </a:r>
                <a:endParaRPr kumimoji="1" lang="ja-JP" altLang="en-US" sz="6000" dirty="0"/>
              </a:p>
            </p:txBody>
          </p:sp>
        </p:grpSp>
        <p:cxnSp>
          <p:nvCxnSpPr>
            <p:cNvPr id="46" name="直線コネクタ 45"/>
            <p:cNvCxnSpPr>
              <a:stCxn id="40" idx="1"/>
            </p:cNvCxnSpPr>
            <p:nvPr/>
          </p:nvCxnSpPr>
          <p:spPr>
            <a:xfrm flipH="1">
              <a:off x="5775100" y="6525694"/>
              <a:ext cx="459100" cy="40506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円/楕円 46"/>
            <p:cNvSpPr/>
            <p:nvPr/>
          </p:nvSpPr>
          <p:spPr>
            <a:xfrm>
              <a:off x="6773357" y="7796155"/>
              <a:ext cx="455422" cy="455422"/>
            </a:xfrm>
            <a:prstGeom prst="ellipse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0" dirty="0" smtClean="0"/>
                <a:t>1</a:t>
              </a:r>
              <a:endParaRPr kumimoji="1" lang="ja-JP" altLang="en-US" sz="6000" dirty="0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7640912" y="8610792"/>
              <a:ext cx="428253" cy="428253"/>
            </a:xfrm>
            <a:prstGeom prst="ellipse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6000" dirty="0" smtClean="0"/>
                <a:t>2</a:t>
              </a:r>
              <a:endParaRPr kumimoji="1" lang="ja-JP" altLang="en-US" sz="60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1834840" y="10299233"/>
              <a:ext cx="2977706" cy="341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0" dirty="0" smtClean="0"/>
                <a:t>Haptic pointer</a:t>
              </a:r>
              <a:endParaRPr kumimoji="1" lang="ja-JP" altLang="en-US" sz="6000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185389" y="9466733"/>
              <a:ext cx="2493958" cy="341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0" dirty="0" smtClean="0"/>
                <a:t>Surface mesh</a:t>
              </a:r>
              <a:endParaRPr kumimoji="1" lang="ja-JP" alt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8625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F85C-CA89-4DD9-8F34-0CEC0BCAD65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grpSp>
        <p:nvGrpSpPr>
          <p:cNvPr id="97" name="グループ化 96"/>
          <p:cNvGrpSpPr/>
          <p:nvPr/>
        </p:nvGrpSpPr>
        <p:grpSpPr>
          <a:xfrm>
            <a:off x="6175848" y="7616008"/>
            <a:ext cx="16570796" cy="10932585"/>
            <a:chOff x="6175848" y="7616008"/>
            <a:chExt cx="16570796" cy="10932585"/>
          </a:xfrm>
        </p:grpSpPr>
        <p:grpSp>
          <p:nvGrpSpPr>
            <p:cNvPr id="89" name="グループ化 88"/>
            <p:cNvGrpSpPr/>
            <p:nvPr/>
          </p:nvGrpSpPr>
          <p:grpSpPr>
            <a:xfrm>
              <a:off x="6175848" y="7616008"/>
              <a:ext cx="16570796" cy="10932585"/>
              <a:chOff x="265648" y="4665725"/>
              <a:chExt cx="16570796" cy="10932585"/>
            </a:xfrm>
          </p:grpSpPr>
          <p:grpSp>
            <p:nvGrpSpPr>
              <p:cNvPr id="21" name="グループ化 20"/>
              <p:cNvGrpSpPr/>
              <p:nvPr/>
            </p:nvGrpSpPr>
            <p:grpSpPr>
              <a:xfrm>
                <a:off x="265648" y="4665725"/>
                <a:ext cx="16570796" cy="10932585"/>
                <a:chOff x="-23204" y="906875"/>
                <a:chExt cx="3804574" cy="2510068"/>
              </a:xfrm>
            </p:grpSpPr>
            <p:grpSp>
              <p:nvGrpSpPr>
                <p:cNvPr id="40" name="グループ化 39"/>
                <p:cNvGrpSpPr/>
                <p:nvPr/>
              </p:nvGrpSpPr>
              <p:grpSpPr>
                <a:xfrm>
                  <a:off x="725834" y="1984836"/>
                  <a:ext cx="3055536" cy="992727"/>
                  <a:chOff x="1201064" y="3337596"/>
                  <a:chExt cx="3966839" cy="1288804"/>
                </a:xfrm>
              </p:grpSpPr>
              <p:grpSp>
                <p:nvGrpSpPr>
                  <p:cNvPr id="56" name="グループ化 55"/>
                  <p:cNvGrpSpPr/>
                  <p:nvPr/>
                </p:nvGrpSpPr>
                <p:grpSpPr>
                  <a:xfrm>
                    <a:off x="2565812" y="3378725"/>
                    <a:ext cx="1560846" cy="665077"/>
                    <a:chOff x="2720416" y="3098544"/>
                    <a:chExt cx="1560846" cy="665077"/>
                  </a:xfrm>
                </p:grpSpPr>
                <p:sp>
                  <p:nvSpPr>
                    <p:cNvPr id="66" name="円/楕円 65"/>
                    <p:cNvSpPr/>
                    <p:nvPr/>
                  </p:nvSpPr>
                  <p:spPr>
                    <a:xfrm rot="1699092">
                      <a:off x="3164691" y="3098544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7" name="円/楕円 66"/>
                    <p:cNvSpPr/>
                    <p:nvPr/>
                  </p:nvSpPr>
                  <p:spPr>
                    <a:xfrm rot="1699092">
                      <a:off x="3682267" y="3402163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8" name="円/楕円 67"/>
                    <p:cNvSpPr/>
                    <p:nvPr/>
                  </p:nvSpPr>
                  <p:spPr>
                    <a:xfrm rot="1626834">
                      <a:off x="2720416" y="3332388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9" name="円/楕円 68"/>
                    <p:cNvSpPr/>
                    <p:nvPr/>
                  </p:nvSpPr>
                  <p:spPr>
                    <a:xfrm rot="1699092">
                      <a:off x="4206104" y="3688463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7" name="グループ化 56"/>
                  <p:cNvGrpSpPr/>
                  <p:nvPr/>
                </p:nvGrpSpPr>
                <p:grpSpPr>
                  <a:xfrm>
                    <a:off x="4051332" y="3961323"/>
                    <a:ext cx="1116571" cy="665077"/>
                    <a:chOff x="3164691" y="3098544"/>
                    <a:chExt cx="1116571" cy="665077"/>
                  </a:xfrm>
                </p:grpSpPr>
                <p:sp>
                  <p:nvSpPr>
                    <p:cNvPr id="63" name="円/楕円 62"/>
                    <p:cNvSpPr/>
                    <p:nvPr/>
                  </p:nvSpPr>
                  <p:spPr>
                    <a:xfrm rot="1699092">
                      <a:off x="3164691" y="3098544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4" name="円/楕円 63"/>
                    <p:cNvSpPr/>
                    <p:nvPr/>
                  </p:nvSpPr>
                  <p:spPr>
                    <a:xfrm rot="1699092">
                      <a:off x="3682267" y="3402163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5" name="円/楕円 64"/>
                    <p:cNvSpPr/>
                    <p:nvPr/>
                  </p:nvSpPr>
                  <p:spPr>
                    <a:xfrm rot="1699092">
                      <a:off x="4206104" y="3688463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8" name="グループ化 57"/>
                  <p:cNvGrpSpPr/>
                  <p:nvPr/>
                </p:nvGrpSpPr>
                <p:grpSpPr>
                  <a:xfrm>
                    <a:off x="1201064" y="3337596"/>
                    <a:ext cx="1435796" cy="574285"/>
                    <a:chOff x="1201064" y="3337596"/>
                    <a:chExt cx="1435796" cy="574285"/>
                  </a:xfrm>
                </p:grpSpPr>
                <p:sp>
                  <p:nvSpPr>
                    <p:cNvPr id="59" name="円/楕円 58"/>
                    <p:cNvSpPr/>
                    <p:nvPr/>
                  </p:nvSpPr>
                  <p:spPr>
                    <a:xfrm rot="1626834">
                      <a:off x="2020308" y="3337596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0" name="円/楕円 59"/>
                    <p:cNvSpPr/>
                    <p:nvPr/>
                  </p:nvSpPr>
                  <p:spPr>
                    <a:xfrm rot="1626834">
                      <a:off x="2561702" y="3613479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1" name="円/楕円 60"/>
                    <p:cNvSpPr/>
                    <p:nvPr/>
                  </p:nvSpPr>
                  <p:spPr>
                    <a:xfrm rot="1626834">
                      <a:off x="1624523" y="3566649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2" name="円/楕円 61"/>
                    <p:cNvSpPr/>
                    <p:nvPr/>
                  </p:nvSpPr>
                  <p:spPr>
                    <a:xfrm rot="1626834">
                      <a:off x="1201064" y="3836723"/>
                      <a:ext cx="75158" cy="75158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dk1"/>
                    </a:lnRef>
                    <a:fillRef idx="3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cxnSp>
              <p:nvCxnSpPr>
                <p:cNvPr id="41" name="直線矢印コネクタ 40"/>
                <p:cNvCxnSpPr/>
                <p:nvPr/>
              </p:nvCxnSpPr>
              <p:spPr>
                <a:xfrm flipH="1">
                  <a:off x="1805940" y="1325811"/>
                  <a:ext cx="57523" cy="158359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円/楕円 41"/>
                <p:cNvSpPr/>
                <p:nvPr/>
              </p:nvSpPr>
              <p:spPr>
                <a:xfrm>
                  <a:off x="1410795" y="906875"/>
                  <a:ext cx="905336" cy="905336"/>
                </a:xfrm>
                <a:prstGeom prst="ellipse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円/楕円 42"/>
                <p:cNvSpPr/>
                <p:nvPr/>
              </p:nvSpPr>
              <p:spPr>
                <a:xfrm>
                  <a:off x="1684020" y="2916933"/>
                  <a:ext cx="243840" cy="24384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4" name="直線コネクタ 43"/>
                <p:cNvCxnSpPr>
                  <a:stCxn id="62" idx="4"/>
                </p:cNvCxnSpPr>
                <p:nvPr/>
              </p:nvCxnSpPr>
              <p:spPr>
                <a:xfrm flipH="1">
                  <a:off x="-23204" y="2424009"/>
                  <a:ext cx="764792" cy="52460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191871" y="3113088"/>
                  <a:ext cx="859394" cy="303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8000" dirty="0" smtClean="0"/>
                    <a:t>inside</a:t>
                  </a:r>
                  <a:endParaRPr kumimoji="1" lang="ja-JP" altLang="en-US" sz="8000" dirty="0"/>
                </a:p>
              </p:txBody>
            </p:sp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132328" y="1760076"/>
                  <a:ext cx="1031546" cy="303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8000" dirty="0" smtClean="0"/>
                    <a:t>outside</a:t>
                  </a:r>
                  <a:endParaRPr kumimoji="1" lang="ja-JP" altLang="en-US" sz="8000" dirty="0"/>
                </a:p>
              </p:txBody>
            </p:sp>
            <p:grpSp>
              <p:nvGrpSpPr>
                <p:cNvPr id="47" name="グループ化 46"/>
                <p:cNvGrpSpPr/>
                <p:nvPr/>
              </p:nvGrpSpPr>
              <p:grpSpPr>
                <a:xfrm>
                  <a:off x="782327" y="2004415"/>
                  <a:ext cx="2944615" cy="930471"/>
                  <a:chOff x="782327" y="2004415"/>
                  <a:chExt cx="2944615" cy="930471"/>
                </a:xfrm>
              </p:grpSpPr>
              <p:cxnSp>
                <p:nvCxnSpPr>
                  <p:cNvPr id="48" name="直線コネクタ 47"/>
                  <p:cNvCxnSpPr>
                    <a:stCxn id="62" idx="7"/>
                    <a:endCxn id="61" idx="7"/>
                  </p:cNvCxnSpPr>
                  <p:nvPr/>
                </p:nvCxnSpPr>
                <p:spPr>
                  <a:xfrm flipV="1">
                    <a:off x="782327" y="2181324"/>
                    <a:ext cx="326178" cy="20803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線コネクタ 48"/>
                  <p:cNvCxnSpPr/>
                  <p:nvPr/>
                </p:nvCxnSpPr>
                <p:spPr>
                  <a:xfrm flipV="1">
                    <a:off x="1086056" y="2004415"/>
                    <a:ext cx="326178" cy="20803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線コネクタ 49"/>
                  <p:cNvCxnSpPr/>
                  <p:nvPr/>
                </p:nvCxnSpPr>
                <p:spPr>
                  <a:xfrm>
                    <a:off x="1386840" y="2011680"/>
                    <a:ext cx="419100" cy="21336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線コネクタ 50"/>
                  <p:cNvCxnSpPr>
                    <a:stCxn id="68" idx="7"/>
                    <a:endCxn id="66" idx="5"/>
                  </p:cNvCxnSpPr>
                  <p:nvPr/>
                </p:nvCxnSpPr>
                <p:spPr>
                  <a:xfrm flipV="1">
                    <a:off x="1833551" y="2073190"/>
                    <a:ext cx="322973" cy="14350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線コネクタ 51"/>
                  <p:cNvCxnSpPr>
                    <a:stCxn id="66" idx="4"/>
                    <a:endCxn id="67" idx="6"/>
                  </p:cNvCxnSpPr>
                  <p:nvPr/>
                </p:nvCxnSpPr>
                <p:spPr>
                  <a:xfrm>
                    <a:off x="2134484" y="2070944"/>
                    <a:ext cx="437886" cy="22211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線コネクタ 52"/>
                  <p:cNvCxnSpPr>
                    <a:endCxn id="63" idx="2"/>
                  </p:cNvCxnSpPr>
                  <p:nvPr/>
                </p:nvCxnSpPr>
                <p:spPr>
                  <a:xfrm>
                    <a:off x="2553676" y="2285339"/>
                    <a:ext cx="371097" cy="19515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線コネクタ 53"/>
                  <p:cNvCxnSpPr>
                    <a:endCxn id="64" idx="6"/>
                  </p:cNvCxnSpPr>
                  <p:nvPr/>
                </p:nvCxnSpPr>
                <p:spPr>
                  <a:xfrm>
                    <a:off x="2941212" y="2491162"/>
                    <a:ext cx="433198" cy="2506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線コネクタ 54"/>
                  <p:cNvCxnSpPr>
                    <a:endCxn id="65" idx="2"/>
                  </p:cNvCxnSpPr>
                  <p:nvPr/>
                </p:nvCxnSpPr>
                <p:spPr>
                  <a:xfrm>
                    <a:off x="3360415" y="2728089"/>
                    <a:ext cx="366527" cy="20679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2" name="角丸四角形 81"/>
              <p:cNvSpPr/>
              <p:nvPr/>
            </p:nvSpPr>
            <p:spPr>
              <a:xfrm rot="12501011">
                <a:off x="9036499" y="11570636"/>
                <a:ext cx="7797478" cy="1146192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alpha val="55000"/>
                    </a:schemeClr>
                  </a:gs>
                  <a:gs pos="100000">
                    <a:srgbClr val="FFEBFA">
                      <a:lumMod val="0"/>
                      <a:lumOff val="100000"/>
                      <a:alpha val="0"/>
                    </a:srgb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角丸四角形 82"/>
              <p:cNvSpPr/>
              <p:nvPr/>
            </p:nvSpPr>
            <p:spPr>
              <a:xfrm rot="9314816">
                <a:off x="8192351" y="10049762"/>
                <a:ext cx="1797294" cy="641751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alpha val="55000"/>
                    </a:schemeClr>
                  </a:gs>
                  <a:gs pos="100000">
                    <a:srgbClr val="FFEBFA">
                      <a:lumMod val="0"/>
                      <a:lumOff val="100000"/>
                      <a:alpha val="0"/>
                    </a:srgb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角丸四角形 83"/>
              <p:cNvSpPr/>
              <p:nvPr/>
            </p:nvSpPr>
            <p:spPr>
              <a:xfrm rot="12439606">
                <a:off x="6156039" y="9959046"/>
                <a:ext cx="2062082" cy="641751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alpha val="55000"/>
                    </a:schemeClr>
                  </a:gs>
                  <a:gs pos="100000">
                    <a:srgbClr val="FFEBFA">
                      <a:lumMod val="0"/>
                      <a:lumOff val="100000"/>
                      <a:alpha val="0"/>
                    </a:srgb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角丸四角形 84"/>
              <p:cNvSpPr/>
              <p:nvPr/>
            </p:nvSpPr>
            <p:spPr>
              <a:xfrm rot="8842694">
                <a:off x="5260952" y="9845312"/>
                <a:ext cx="1725690" cy="934458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alpha val="55000"/>
                    </a:schemeClr>
                  </a:gs>
                  <a:gs pos="100000">
                    <a:srgbClr val="FFEBFA">
                      <a:lumMod val="0"/>
                      <a:lumOff val="100000"/>
                      <a:alpha val="0"/>
                    </a:srgb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角丸四角形 85"/>
              <p:cNvSpPr/>
              <p:nvPr/>
            </p:nvSpPr>
            <p:spPr>
              <a:xfrm rot="8842694">
                <a:off x="3797955" y="10688458"/>
                <a:ext cx="1725690" cy="965517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alpha val="55000"/>
                    </a:schemeClr>
                  </a:gs>
                  <a:gs pos="100000">
                    <a:srgbClr val="FFEBFA">
                      <a:lumMod val="0"/>
                      <a:lumOff val="100000"/>
                      <a:alpha val="0"/>
                    </a:srgb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角丸四角形 86"/>
              <p:cNvSpPr/>
              <p:nvPr/>
            </p:nvSpPr>
            <p:spPr>
              <a:xfrm rot="8751529">
                <a:off x="392756" y="12254091"/>
                <a:ext cx="3965781" cy="1029421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alpha val="55000"/>
                    </a:schemeClr>
                  </a:gs>
                  <a:gs pos="100000">
                    <a:srgbClr val="FFEBFA">
                      <a:lumMod val="0"/>
                      <a:lumOff val="100000"/>
                      <a:alpha val="0"/>
                    </a:srgb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1" name="円/楕円 90"/>
            <p:cNvSpPr/>
            <p:nvPr/>
          </p:nvSpPr>
          <p:spPr>
            <a:xfrm rot="14221337">
              <a:off x="7595599" y="11681047"/>
              <a:ext cx="3345322" cy="489105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/>
          </p:nvSpPr>
          <p:spPr>
            <a:xfrm rot="16729411">
              <a:off x="12435645" y="10381419"/>
              <a:ext cx="3345322" cy="489105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/>
          </p:nvSpPr>
          <p:spPr>
            <a:xfrm rot="17719560">
              <a:off x="17518557" y="11913357"/>
              <a:ext cx="3345322" cy="489105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28639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781" y="-5141501"/>
            <a:ext cx="40505638" cy="5068761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ja-JP" b="1" smtClean="0"/>
          </a:p>
          <a:p>
            <a:pPr algn="ctr" eaLnBrk="1" hangingPunct="1">
              <a:buFontTx/>
              <a:buNone/>
            </a:pPr>
            <a:r>
              <a:rPr lang="ja-JP" altLang="en-US" b="1" smtClean="0"/>
              <a:t>私は以下の時間帯には</a:t>
            </a:r>
          </a:p>
          <a:p>
            <a:pPr algn="ctr" eaLnBrk="1" hangingPunct="1">
              <a:buFontTx/>
              <a:buNone/>
            </a:pPr>
            <a:r>
              <a:rPr lang="ja-JP" altLang="en-US" b="1" smtClean="0"/>
              <a:t>必ずこのボードの前におります．</a:t>
            </a:r>
          </a:p>
          <a:p>
            <a:pPr algn="ctr" eaLnBrk="1" hangingPunct="1">
              <a:buFontTx/>
              <a:buNone/>
            </a:pPr>
            <a:r>
              <a:rPr lang="ja-JP" altLang="en-US" b="1" smtClean="0"/>
              <a:t> </a:t>
            </a:r>
            <a:br>
              <a:rPr lang="ja-JP" altLang="en-US" b="1" smtClean="0"/>
            </a:br>
            <a:r>
              <a:rPr lang="ja-JP" altLang="en-US" b="1" smtClean="0"/>
              <a:t>不在の場合は改めて来て頂ければ，</a:t>
            </a:r>
          </a:p>
          <a:p>
            <a:pPr algn="ctr" eaLnBrk="1" hangingPunct="1">
              <a:buFontTx/>
              <a:buNone/>
            </a:pPr>
            <a:r>
              <a:rPr lang="ja-JP" altLang="en-US" b="1" smtClean="0"/>
              <a:t>ポスター発表を行わせて頂きます．</a:t>
            </a:r>
          </a:p>
          <a:p>
            <a:pPr algn="ctr" eaLnBrk="1" hangingPunct="1">
              <a:buFontTx/>
              <a:buNone/>
            </a:pPr>
            <a:r>
              <a:rPr lang="en-US" altLang="ja-JP" smtClean="0"/>
              <a:t>I will be here during</a:t>
            </a:r>
            <a:r>
              <a:rPr lang="ja-JP" altLang="en-US" smtClean="0"/>
              <a:t> </a:t>
            </a:r>
          </a:p>
          <a:p>
            <a:pPr algn="ctr" eaLnBrk="1" hangingPunct="1">
              <a:buFontTx/>
              <a:buNone/>
            </a:pPr>
            <a:r>
              <a:rPr lang="ja-JP" altLang="en-US" sz="26248" b="1"/>
              <a:t>１３：００　～　１４：００　まで</a:t>
            </a:r>
          </a:p>
        </p:txBody>
      </p:sp>
    </p:spTree>
    <p:extLst>
      <p:ext uri="{BB962C8B-B14F-4D97-AF65-F5344CB8AC3E}">
        <p14:creationId xmlns:p14="http://schemas.microsoft.com/office/powerpoint/2010/main" val="3013166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92781" y="-5141501"/>
            <a:ext cx="40505638" cy="5068761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ja-JP" b="1" smtClean="0"/>
          </a:p>
          <a:p>
            <a:pPr algn="ctr" eaLnBrk="1" hangingPunct="1">
              <a:buFontTx/>
              <a:buNone/>
            </a:pPr>
            <a:r>
              <a:rPr lang="ja-JP" altLang="en-US" b="1" smtClean="0"/>
              <a:t>私は以下の時間帯には</a:t>
            </a:r>
          </a:p>
          <a:p>
            <a:pPr algn="ctr" eaLnBrk="1" hangingPunct="1">
              <a:buFontTx/>
              <a:buNone/>
            </a:pPr>
            <a:r>
              <a:rPr lang="ja-JP" altLang="en-US" b="1" smtClean="0"/>
              <a:t>必ずこのボードの前におります．</a:t>
            </a:r>
          </a:p>
          <a:p>
            <a:pPr algn="ctr" eaLnBrk="1" hangingPunct="1">
              <a:buFontTx/>
              <a:buNone/>
            </a:pPr>
            <a:r>
              <a:rPr lang="ja-JP" altLang="en-US" b="1" smtClean="0"/>
              <a:t> </a:t>
            </a:r>
            <a:br>
              <a:rPr lang="ja-JP" altLang="en-US" b="1" smtClean="0"/>
            </a:br>
            <a:r>
              <a:rPr lang="ja-JP" altLang="en-US" b="1" smtClean="0"/>
              <a:t>不在の場合は改めて来て頂ければ，</a:t>
            </a:r>
          </a:p>
          <a:p>
            <a:pPr algn="ctr" eaLnBrk="1" hangingPunct="1">
              <a:buFontTx/>
              <a:buNone/>
            </a:pPr>
            <a:r>
              <a:rPr lang="ja-JP" altLang="en-US" b="1" smtClean="0"/>
              <a:t>ポスター発表を行わせて頂きます．</a:t>
            </a:r>
          </a:p>
          <a:p>
            <a:pPr algn="ctr" eaLnBrk="1" hangingPunct="1">
              <a:buFontTx/>
              <a:buNone/>
            </a:pPr>
            <a:r>
              <a:rPr lang="en-US" altLang="ja-JP" smtClean="0"/>
              <a:t>I will be here during</a:t>
            </a:r>
            <a:r>
              <a:rPr lang="ja-JP" altLang="en-US" smtClean="0"/>
              <a:t> </a:t>
            </a:r>
          </a:p>
          <a:p>
            <a:pPr algn="ctr" eaLnBrk="1" hangingPunct="1">
              <a:buFontTx/>
              <a:buNone/>
            </a:pPr>
            <a:r>
              <a:rPr lang="ja-JP" altLang="en-US" sz="26248" b="1"/>
              <a:t>１４：００　～　１５：００　まで</a:t>
            </a:r>
          </a:p>
        </p:txBody>
      </p:sp>
    </p:spTree>
    <p:extLst>
      <p:ext uri="{BB962C8B-B14F-4D97-AF65-F5344CB8AC3E}">
        <p14:creationId xmlns:p14="http://schemas.microsoft.com/office/powerpoint/2010/main" val="1908023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92781" y="-5141501"/>
            <a:ext cx="40505638" cy="5068761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ja-JP" b="1" smtClean="0"/>
          </a:p>
          <a:p>
            <a:pPr algn="ctr" eaLnBrk="1" hangingPunct="1">
              <a:buFontTx/>
              <a:buNone/>
            </a:pPr>
            <a:r>
              <a:rPr lang="ja-JP" altLang="en-US" b="1" smtClean="0"/>
              <a:t>私は以下の時間帯には</a:t>
            </a:r>
          </a:p>
          <a:p>
            <a:pPr algn="ctr" eaLnBrk="1" hangingPunct="1">
              <a:buFontTx/>
              <a:buNone/>
            </a:pPr>
            <a:r>
              <a:rPr lang="ja-JP" altLang="en-US" b="1" smtClean="0"/>
              <a:t>必ずこのボードの前におります．</a:t>
            </a:r>
          </a:p>
          <a:p>
            <a:pPr algn="ctr" eaLnBrk="1" hangingPunct="1">
              <a:buFontTx/>
              <a:buNone/>
            </a:pPr>
            <a:r>
              <a:rPr lang="ja-JP" altLang="en-US" b="1" smtClean="0"/>
              <a:t> </a:t>
            </a:r>
            <a:br>
              <a:rPr lang="ja-JP" altLang="en-US" b="1" smtClean="0"/>
            </a:br>
            <a:r>
              <a:rPr lang="ja-JP" altLang="en-US" b="1" smtClean="0"/>
              <a:t>不在の場合は改めて来て頂ければ，</a:t>
            </a:r>
          </a:p>
          <a:p>
            <a:pPr algn="ctr" eaLnBrk="1" hangingPunct="1">
              <a:buFontTx/>
              <a:buNone/>
            </a:pPr>
            <a:r>
              <a:rPr lang="ja-JP" altLang="en-US" b="1" smtClean="0"/>
              <a:t>ポスター発表を行わせて頂きます．</a:t>
            </a:r>
          </a:p>
          <a:p>
            <a:pPr algn="ctr" eaLnBrk="1" hangingPunct="1">
              <a:buFontTx/>
              <a:buNone/>
            </a:pPr>
            <a:r>
              <a:rPr lang="ja-JP" altLang="en-US" smtClean="0"/>
              <a:t> </a:t>
            </a:r>
            <a:r>
              <a:rPr lang="en-US" altLang="ja-JP" smtClean="0"/>
              <a:t>I will be here during</a:t>
            </a:r>
            <a:endParaRPr lang="ja-JP" altLang="en-US" smtClean="0"/>
          </a:p>
          <a:p>
            <a:pPr algn="ctr" eaLnBrk="1" hangingPunct="1">
              <a:buFontTx/>
              <a:buNone/>
            </a:pPr>
            <a:r>
              <a:rPr lang="ja-JP" altLang="en-US" sz="26248" b="1"/>
              <a:t>１５：００　～　１６：００　まで</a:t>
            </a:r>
          </a:p>
        </p:txBody>
      </p:sp>
    </p:spTree>
    <p:extLst>
      <p:ext uri="{BB962C8B-B14F-4D97-AF65-F5344CB8AC3E}">
        <p14:creationId xmlns:p14="http://schemas.microsoft.com/office/powerpoint/2010/main" val="3636371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Haselab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take">
      <a:majorFont>
        <a:latin typeface="小塚ゴシック Std B"/>
        <a:ea typeface="小塚ゴシック Std B"/>
        <a:cs typeface=""/>
      </a:majorFont>
      <a:minorFont>
        <a:latin typeface="小塚ゴシック Std B"/>
        <a:ea typeface="小塚ゴシック Std 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PopHaselab3</Template>
  <TotalTime>5309</TotalTime>
  <Words>448</Words>
  <Application>Microsoft Office PowerPoint</Application>
  <PresentationFormat>ユーザー設定</PresentationFormat>
  <Paragraphs>181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4" baseType="lpstr">
      <vt:lpstr>HGP教科書体</vt:lpstr>
      <vt:lpstr>HGS明朝B</vt:lpstr>
      <vt:lpstr>ＭＳ Ｐゴシック</vt:lpstr>
      <vt:lpstr>小塚ゴシック Pro B</vt:lpstr>
      <vt:lpstr>小塚ゴシック Std B</vt:lpstr>
      <vt:lpstr>小塚ゴシック Std H</vt:lpstr>
      <vt:lpstr>小塚ゴシック Std L</vt:lpstr>
      <vt:lpstr>小塚ゴシック Std M</vt:lpstr>
      <vt:lpstr>小塚ゴシック Std R</vt:lpstr>
      <vt:lpstr>Arial</vt:lpstr>
      <vt:lpstr>Berlin Sans FB</vt:lpstr>
      <vt:lpstr>Berlin Sans FB Demi</vt:lpstr>
      <vt:lpstr>Calibri</vt:lpstr>
      <vt:lpstr>Cambria Math</vt:lpstr>
      <vt:lpstr>Wingdings</vt:lpstr>
      <vt:lpstr>PopHaselab3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haselab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haselab</dc:creator>
  <cp:lastModifiedBy>Haiyang Ding</cp:lastModifiedBy>
  <cp:revision>369</cp:revision>
  <dcterms:created xsi:type="dcterms:W3CDTF">2010-05-14T15:28:18Z</dcterms:created>
  <dcterms:modified xsi:type="dcterms:W3CDTF">2015-06-19T09:05:43Z</dcterms:modified>
</cp:coreProperties>
</file>