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72" r:id="rId4"/>
    <p:sldId id="266" r:id="rId5"/>
    <p:sldId id="262" r:id="rId6"/>
    <p:sldId id="267" r:id="rId7"/>
    <p:sldId id="269" r:id="rId8"/>
    <p:sldId id="268" r:id="rId9"/>
    <p:sldId id="275" r:id="rId10"/>
    <p:sldId id="263" r:id="rId11"/>
    <p:sldId id="264" r:id="rId12"/>
    <p:sldId id="265" r:id="rId13"/>
    <p:sldId id="273" r:id="rId14"/>
    <p:sldId id="276" r:id="rId15"/>
    <p:sldId id="277" r:id="rId16"/>
    <p:sldId id="278" r:id="rId17"/>
    <p:sldId id="279" r:id="rId18"/>
    <p:sldId id="270" r:id="rId19"/>
    <p:sldId id="274" r:id="rId20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187" autoAdjust="0"/>
  </p:normalViewPr>
  <p:slideViewPr>
    <p:cSldViewPr>
      <p:cViewPr>
        <p:scale>
          <a:sx n="100" d="100"/>
          <a:sy n="100" d="100"/>
        </p:scale>
        <p:origin x="-90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autoTitleDeleted val="1"/>
    <c:plotArea>
      <c:layout>
        <c:manualLayout>
          <c:layoutTarget val="inner"/>
          <c:xMode val="edge"/>
          <c:yMode val="edge"/>
          <c:x val="0.19598765432098791"/>
          <c:y val="2.8341387737977966E-2"/>
          <c:w val="0.78703703703703709"/>
          <c:h val="0.64931942497103889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侵入量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</c:v>
                </c:pt>
                <c:pt idx="1">
                  <c:v>2</c:v>
                </c:pt>
              </c:numCache>
            </c:numRef>
          </c:val>
        </c:ser>
        <c:marker val="1"/>
        <c:axId val="198473984"/>
        <c:axId val="198553984"/>
      </c:lineChart>
      <c:catAx>
        <c:axId val="1984739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ja-JP"/>
          </a:p>
        </c:txPr>
        <c:crossAx val="198553984"/>
        <c:crosses val="autoZero"/>
        <c:auto val="1"/>
        <c:lblAlgn val="ctr"/>
        <c:lblOffset val="100"/>
      </c:catAx>
      <c:valAx>
        <c:axId val="198553984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9847398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ja-JP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29C5EC0-2671-4C30-A3FE-D3E7CC560C5B}" type="datetimeFigureOut">
              <a:rPr kumimoji="1" lang="ja-JP" altLang="en-US" smtClean="0"/>
              <a:pPr/>
              <a:t>2009/12/4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10FF695-7D63-4A36-B785-2A7BEDC5BF2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FF695-7D63-4A36-B785-2A7BEDC5BF26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今回の実験環境はこのようになっています</a:t>
            </a:r>
            <a:endParaRPr kumimoji="1" lang="en-US" altLang="ja-JP" dirty="0" smtClean="0"/>
          </a:p>
          <a:p>
            <a:r>
              <a:rPr kumimoji="1" lang="en-US" altLang="ja-JP" dirty="0" smtClean="0"/>
              <a:t>OS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err="1" smtClean="0"/>
              <a:t>WindowsXP</a:t>
            </a:r>
            <a:r>
              <a:rPr kumimoji="1" lang="ja-JP" altLang="en-US" baseline="0" dirty="0" smtClean="0"/>
              <a:t>の</a:t>
            </a:r>
            <a:r>
              <a:rPr kumimoji="1" lang="en-US" altLang="ja-JP" baseline="0" dirty="0" smtClean="0"/>
              <a:t>PC</a:t>
            </a:r>
            <a:r>
              <a:rPr kumimoji="1" lang="ja-JP" altLang="en-US" baseline="0" dirty="0" err="1" smtClean="0"/>
              <a:t>、</a:t>
            </a:r>
            <a:r>
              <a:rPr kumimoji="1" lang="ja-JP" altLang="en-US" baseline="0" dirty="0" smtClean="0"/>
              <a:t>～の</a:t>
            </a:r>
            <a:r>
              <a:rPr kumimoji="1" lang="en-US" altLang="ja-JP" baseline="0" dirty="0" smtClean="0"/>
              <a:t>CPU</a:t>
            </a:r>
            <a:r>
              <a:rPr kumimoji="1" lang="ja-JP" altLang="en-US" baseline="0" dirty="0" err="1" smtClean="0"/>
              <a:t>、</a:t>
            </a:r>
            <a:r>
              <a:rPr kumimoji="1" lang="ja-JP" altLang="en-US" baseline="0" dirty="0" smtClean="0"/>
              <a:t>力覚インタフェース</a:t>
            </a:r>
            <a:r>
              <a:rPr kumimoji="1" lang="en-US" altLang="ja-JP" baseline="0" dirty="0" smtClean="0"/>
              <a:t>SPIDAR</a:t>
            </a:r>
            <a:r>
              <a:rPr kumimoji="1" lang="ja-JP" altLang="en-US" baseline="0" dirty="0" err="1" smtClean="0"/>
              <a:t>にて</a:t>
            </a:r>
            <a:r>
              <a:rPr kumimoji="1" lang="ja-JP" altLang="en-US" baseline="0" dirty="0" smtClean="0"/>
              <a:t>提示を行い、</a:t>
            </a:r>
            <a:r>
              <a:rPr kumimoji="1" lang="en-US" altLang="ja-JP" baseline="0" dirty="0" smtClean="0"/>
              <a:t>PC</a:t>
            </a:r>
            <a:r>
              <a:rPr kumimoji="1" lang="ja-JP" altLang="en-US" baseline="0" dirty="0" smtClean="0"/>
              <a:t>と</a:t>
            </a:r>
            <a:r>
              <a:rPr kumimoji="1" lang="en-US" altLang="ja-JP" baseline="0" dirty="0" smtClean="0"/>
              <a:t>USB2.0port</a:t>
            </a:r>
            <a:r>
              <a:rPr kumimoji="1" lang="ja-JP" altLang="en-US" baseline="0" dirty="0" err="1" smtClean="0"/>
              <a:t>にて</a:t>
            </a:r>
            <a:r>
              <a:rPr kumimoji="1" lang="ja-JP" altLang="en-US" baseline="0" dirty="0" smtClean="0"/>
              <a:t>接続を行う</a:t>
            </a:r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FF695-7D63-4A36-B785-2A7BEDC5BF26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実験は被験者にバーチャル床を叩いてもらう。振動のある床を叩き、振動のない床のバネ係数を同じだと思う硬さに調節してもらう</a:t>
            </a:r>
            <a:endParaRPr kumimoji="1" lang="en-US" altLang="ja-JP" dirty="0" smtClean="0"/>
          </a:p>
          <a:p>
            <a:r>
              <a:rPr kumimoji="1" lang="ja-JP" altLang="en-US" dirty="0" smtClean="0"/>
              <a:t>被験者は７人で、すべて男性、年齢は２２から２６歳である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FF695-7D63-4A36-B785-2A7BEDC5BF26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しっかり説明（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分）</a:t>
            </a:r>
            <a:endParaRPr kumimoji="1" lang="en-US" altLang="ja-JP" dirty="0" smtClean="0"/>
          </a:p>
          <a:p>
            <a:r>
              <a:rPr kumimoji="1" lang="ja-JP" altLang="en-US" dirty="0" smtClean="0"/>
              <a:t>軸、</a:t>
            </a:r>
            <a:r>
              <a:rPr kumimoji="1" lang="en-US" altLang="ja-JP" dirty="0" smtClean="0"/>
              <a:t>control</a:t>
            </a:r>
            <a:r>
              <a:rPr kumimoji="1" lang="ja-JP" altLang="en-US" dirty="0" smtClean="0"/>
              <a:t>（水色）、被験者７人、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バネ係数による右肩あがり、振動負荷による硬さ知覚、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個人差、ばらつき</a:t>
            </a:r>
            <a:endParaRPr kumimoji="1" lang="en-US" altLang="ja-JP" dirty="0" smtClean="0"/>
          </a:p>
          <a:p>
            <a:r>
              <a:rPr kumimoji="1" lang="en-US" altLang="ja-JP" dirty="0" smtClean="0"/>
              <a:t>dominant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FF695-7D63-4A36-B785-2A7BEDC5BF26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FF695-7D63-4A36-B785-2A7BEDC5BF26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FF695-7D63-4A36-B785-2A7BEDC5BF26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err="1" smtClean="0"/>
              <a:t>しかっり</a:t>
            </a:r>
            <a:r>
              <a:rPr kumimoji="1" lang="ja-JP" altLang="en-US" dirty="0" smtClean="0"/>
              <a:t>説明、状況</a:t>
            </a:r>
            <a:endParaRPr kumimoji="1" lang="en-US" altLang="ja-JP" dirty="0" smtClean="0"/>
          </a:p>
          <a:p>
            <a:r>
              <a:rPr kumimoji="1" lang="ja-JP" altLang="en-US" dirty="0" smtClean="0"/>
              <a:t>タッピング</a:t>
            </a:r>
            <a:endParaRPr kumimoji="1" lang="en-US" altLang="ja-JP" dirty="0" smtClean="0"/>
          </a:p>
          <a:p>
            <a:r>
              <a:rPr kumimoji="1" lang="ja-JP" altLang="en-US" dirty="0" smtClean="0"/>
              <a:t>振動</a:t>
            </a:r>
            <a:r>
              <a:rPr kumimoji="1" lang="en-US" altLang="ja-JP" dirty="0" smtClean="0"/>
              <a:t>A</a:t>
            </a:r>
          </a:p>
          <a:p>
            <a:r>
              <a:rPr kumimoji="1" lang="ja-JP" altLang="en-US" dirty="0" smtClean="0"/>
              <a:t>回数　１０－２００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FF695-7D63-4A36-B785-2A7BEDC5BF26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FF695-7D63-4A36-B785-2A7BEDC5BF26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FF695-7D63-4A36-B785-2A7BEDC5BF26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侵入量増　⇒　バネメイン</a:t>
            </a:r>
            <a:endParaRPr kumimoji="1" lang="en-US" altLang="ja-JP" dirty="0" smtClean="0"/>
          </a:p>
          <a:p>
            <a:r>
              <a:rPr kumimoji="1" lang="ja-JP" altLang="en-US" dirty="0" smtClean="0"/>
              <a:t>減</a:t>
            </a:r>
            <a:r>
              <a:rPr kumimoji="1" lang="en-US" altLang="ja-JP" dirty="0" smtClean="0"/>
              <a:t>	</a:t>
            </a:r>
            <a:r>
              <a:rPr kumimoji="1" lang="ja-JP" altLang="en-US" dirty="0" smtClean="0"/>
              <a:t>⇒　振動メイン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FF695-7D63-4A36-B785-2A7BEDC5BF26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FF695-7D63-4A36-B785-2A7BEDC5BF26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FF695-7D63-4A36-B785-2A7BEDC5BF26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err="1" smtClean="0"/>
              <a:t>いべん</a:t>
            </a:r>
            <a:r>
              <a:rPr kumimoji="1" lang="ja-JP" altLang="en-US" dirty="0" smtClean="0"/>
              <a:t>と・・・提案されている、⇒説明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FF695-7D63-4A36-B785-2A7BEDC5BF26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人が材質を判別できる　←　周波数、エンベロープ（外形）　実物体に合わせて提示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FF695-7D63-4A36-B785-2A7BEDC5BF26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握り方でリアリズム向上</a:t>
            </a:r>
            <a:endParaRPr kumimoji="1" lang="en-US" altLang="ja-JP" dirty="0" smtClean="0"/>
          </a:p>
          <a:p>
            <a:r>
              <a:rPr kumimoji="1" lang="ja-JP" altLang="en-US" dirty="0" smtClean="0"/>
              <a:t>振動の波形で説明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FF695-7D63-4A36-B785-2A7BEDC5BF26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片持ち梁の端（腹）を叩くと大きく振動する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手に近い部分（節）だと細かな振動が多く発生する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この振動のパターンによって人は接触点の違いを判別することができる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FF695-7D63-4A36-B785-2A7BEDC5BF26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振動の提示によってリアリズムのある提示が可能になる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またイベント・・・は材質そのものを提示するのではなく、やわらかいものに置かれた実物体に近い提示になる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これは</a:t>
            </a:r>
            <a:r>
              <a:rPr kumimoji="1" lang="en-US" altLang="ja-JP" dirty="0" smtClean="0"/>
              <a:t>haptic </a:t>
            </a:r>
            <a:r>
              <a:rPr kumimoji="1" lang="ja-JP" altLang="en-US" dirty="0" smtClean="0"/>
              <a:t>を経験していくことでより知覚するようになる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FF695-7D63-4A36-B785-2A7BEDC5BF26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硬さ尺度でこたえさせるが少ない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スタンフォード　イベントベース　サーベイ</a:t>
            </a:r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FF695-7D63-4A36-B785-2A7BEDC5BF26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硬さ知覚の評価</a:t>
            </a:r>
            <a:endParaRPr kumimoji="1" lang="en-US" altLang="ja-JP" dirty="0" smtClean="0"/>
          </a:p>
          <a:p>
            <a:r>
              <a:rPr kumimoji="1" lang="ja-JP" altLang="en-US" dirty="0" smtClean="0"/>
              <a:t>（個人差やバラツキがあることがわかる）</a:t>
            </a:r>
            <a:endParaRPr kumimoji="1" lang="en-US" altLang="ja-JP" dirty="0" smtClean="0"/>
          </a:p>
          <a:p>
            <a:r>
              <a:rPr kumimoji="1" lang="ja-JP" altLang="en-US" dirty="0" smtClean="0"/>
              <a:t>↓</a:t>
            </a:r>
            <a:endParaRPr kumimoji="1" lang="en-US" altLang="ja-JP" dirty="0" smtClean="0"/>
          </a:p>
          <a:p>
            <a:r>
              <a:rPr kumimoji="1" lang="ja-JP" altLang="en-US" dirty="0" smtClean="0"/>
              <a:t>侵入量・・・</a:t>
            </a:r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FF695-7D63-4A36-B785-2A7BEDC5BF26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50825" y="3573463"/>
            <a:ext cx="8642350" cy="71437"/>
          </a:xfrm>
          <a:prstGeom prst="rect">
            <a:avLst/>
          </a:prstGeom>
          <a:solidFill>
            <a:srgbClr val="6DCB6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68313" y="3429000"/>
            <a:ext cx="1366837" cy="144463"/>
          </a:xfrm>
          <a:prstGeom prst="rect">
            <a:avLst/>
          </a:prstGeom>
          <a:solidFill>
            <a:srgbClr val="99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280400" y="6453188"/>
            <a:ext cx="863600" cy="71437"/>
          </a:xfrm>
          <a:prstGeom prst="rect">
            <a:avLst/>
          </a:prstGeom>
          <a:solidFill>
            <a:srgbClr val="CCFF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D4A34D4-FAEE-4530-88D9-4A7F47305721}" type="datetime1">
              <a:rPr kumimoji="1" lang="ja-JP" altLang="en-US" smtClean="0"/>
              <a:pPr/>
              <a:t>2009/12/4</a:t>
            </a:fld>
            <a:endParaRPr kumimoji="1" lang="ja-JP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400"/>
            </a:lvl1pPr>
          </a:lstStyle>
          <a:p>
            <a:endParaRPr lang="ja-JP" altLang="en-US" dirty="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A301819-65E6-4AE1-B9D8-402D3263FEB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8893175" y="115888"/>
            <a:ext cx="142875" cy="144462"/>
          </a:xfrm>
          <a:prstGeom prst="rect">
            <a:avLst/>
          </a:prstGeom>
          <a:solidFill>
            <a:srgbClr val="CCFF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8726488" y="115888"/>
            <a:ext cx="142875" cy="144462"/>
          </a:xfrm>
          <a:prstGeom prst="rect">
            <a:avLst/>
          </a:prstGeom>
          <a:solidFill>
            <a:srgbClr val="CCFF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8893175" y="280988"/>
            <a:ext cx="142875" cy="144462"/>
          </a:xfrm>
          <a:prstGeom prst="rect">
            <a:avLst/>
          </a:prstGeom>
          <a:solidFill>
            <a:srgbClr val="CCFF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 rot="-10800000">
            <a:off x="85725" y="6465888"/>
            <a:ext cx="309563" cy="309562"/>
            <a:chOff x="113" y="4020"/>
            <a:chExt cx="195" cy="195"/>
          </a:xfrm>
        </p:grpSpPr>
        <p:sp>
          <p:nvSpPr>
            <p:cNvPr id="3086" name="Rectangle 14"/>
            <p:cNvSpPr>
              <a:spLocks noChangeArrowheads="1"/>
            </p:cNvSpPr>
            <p:nvPr userDrawn="1"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CCFF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CCFF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CCFF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9D6CB5-1A6A-4945-A3DF-AB04A113C33E}" type="datetime1">
              <a:rPr kumimoji="1" lang="ja-JP" altLang="en-US" smtClean="0"/>
              <a:pPr/>
              <a:t>2009/12/4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01819-65E6-4AE1-B9D8-402D3263FEB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22B1ED-559A-4BFF-A83F-DF85F8B81ACE}" type="datetime1">
              <a:rPr kumimoji="1" lang="ja-JP" altLang="en-US" smtClean="0"/>
              <a:pPr/>
              <a:t>2009/12/4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01819-65E6-4AE1-B9D8-402D3263FEB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5000"/>
              <a:defRPr/>
            </a:lvl1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188A71-4032-4259-B082-63CD2CFED2E8}" type="datetime1">
              <a:rPr kumimoji="1" lang="ja-JP" altLang="en-US" smtClean="0"/>
              <a:pPr/>
              <a:t>2009/12/4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ea typeface="ＭＳ Ｐゴシック" charset="-128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01819-65E6-4AE1-B9D8-402D3263FEB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フッター プレースホルダ 4"/>
          <p:cNvSpPr txBox="1">
            <a:spLocks/>
          </p:cNvSpPr>
          <p:nvPr userDrawn="1"/>
        </p:nvSpPr>
        <p:spPr bwMode="auto">
          <a:xfrm>
            <a:off x="0" y="0"/>
            <a:ext cx="8715404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Joint Virtual Reality Conference 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EGVE - ICAT - EURO VR</a:t>
            </a:r>
            <a:endParaRPr kumimoji="1" lang="fr-FR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A25814-3E26-4D38-AEC3-1DD1A2E9CA0C}" type="datetime1">
              <a:rPr kumimoji="1" lang="ja-JP" altLang="en-US" smtClean="0"/>
              <a:pPr/>
              <a:t>2009/12/4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01819-65E6-4AE1-B9D8-402D3263FEB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F62FBF-E0C5-4EE1-AF75-55A4E0704110}" type="datetime1">
              <a:rPr kumimoji="1" lang="ja-JP" altLang="en-US" smtClean="0"/>
              <a:pPr/>
              <a:t>2009/12/4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01819-65E6-4AE1-B9D8-402D3263FEB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1E5D23-06FB-4E3B-A8D6-1AD7FFAC4E7A}" type="datetime1">
              <a:rPr kumimoji="1" lang="ja-JP" altLang="en-US" smtClean="0"/>
              <a:pPr/>
              <a:t>2009/12/4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01819-65E6-4AE1-B9D8-402D3263FEB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09E6C-AEE7-4B40-A86C-598E4A3FAF57}" type="datetime1">
              <a:rPr kumimoji="1" lang="ja-JP" altLang="en-US" smtClean="0"/>
              <a:pPr/>
              <a:t>2009/12/4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01819-65E6-4AE1-B9D8-402D3263FEB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6AD128-7CD6-4FDB-B4CD-BDBC1603CCAD}" type="datetime1">
              <a:rPr kumimoji="1" lang="ja-JP" altLang="en-US" smtClean="0"/>
              <a:pPr/>
              <a:t>2009/12/4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01819-65E6-4AE1-B9D8-402D3263FEB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9A18A1-23DA-4B9C-ACDC-FDB6FA246770}" type="datetime1">
              <a:rPr kumimoji="1" lang="ja-JP" altLang="en-US" smtClean="0"/>
              <a:pPr/>
              <a:t>2009/12/4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01819-65E6-4AE1-B9D8-402D3263FEB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CAB50A-1315-48FE-BCB5-384F79FC107F}" type="datetime1">
              <a:rPr kumimoji="1" lang="ja-JP" altLang="en-US" smtClean="0"/>
              <a:pPr/>
              <a:t>2009/12/4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01819-65E6-4AE1-B9D8-402D3263FEB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円/楕円 17"/>
          <p:cNvSpPr/>
          <p:nvPr/>
        </p:nvSpPr>
        <p:spPr>
          <a:xfrm>
            <a:off x="8572528" y="6397312"/>
            <a:ext cx="428628" cy="428628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1341438"/>
            <a:ext cx="8642350" cy="71437"/>
          </a:xfrm>
          <a:prstGeom prst="rect">
            <a:avLst/>
          </a:prstGeom>
          <a:solidFill>
            <a:srgbClr val="6DCB6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68313" y="1196975"/>
            <a:ext cx="1366837" cy="144463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57166"/>
            <a:ext cx="8229600" cy="106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00174"/>
            <a:ext cx="822960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94507"/>
            <a:ext cx="2133600" cy="29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EB3500A-807D-4886-8FBD-1C19A159C91A}" type="datetime1">
              <a:rPr kumimoji="1" lang="ja-JP" altLang="en-US" smtClean="0"/>
              <a:pPr/>
              <a:t>2009/12/4</a:t>
            </a:fld>
            <a:endParaRPr kumimoji="1"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0"/>
            <a:ext cx="8715404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ja-JP" altLang="en-US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893175" y="115888"/>
            <a:ext cx="142875" cy="14446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8726488" y="115888"/>
            <a:ext cx="142875" cy="14446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8893175" y="280988"/>
            <a:ext cx="142875" cy="14446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8643966" y="6468750"/>
            <a:ext cx="142876" cy="1428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 rot="-10800000">
            <a:off x="85725" y="6465888"/>
            <a:ext cx="309563" cy="309562"/>
            <a:chOff x="113" y="4020"/>
            <a:chExt cx="195" cy="195"/>
          </a:xfrm>
        </p:grpSpPr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40" name="Rectangle 16"/>
            <p:cNvSpPr>
              <a:spLocks noChangeArrowheads="1"/>
            </p:cNvSpPr>
            <p:nvPr userDrawn="1"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1090" y="6468750"/>
            <a:ext cx="50006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A301819-65E6-4AE1-B9D8-402D3263FEB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0" name="フッター プレースホルダ 4"/>
          <p:cNvSpPr txBox="1">
            <a:spLocks/>
          </p:cNvSpPr>
          <p:nvPr/>
        </p:nvSpPr>
        <p:spPr bwMode="auto">
          <a:xfrm>
            <a:off x="-32" y="-24"/>
            <a:ext cx="8715404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Joint Virtual Reality Conference 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EGVE - ICAT - EURO VR</a:t>
            </a:r>
            <a:endParaRPr kumimoji="1" lang="fr-FR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-31" y="6545308"/>
            <a:ext cx="3286148" cy="3127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da-DK" sz="1400" dirty="0">
                <a:solidFill>
                  <a:schemeClr val="tx1"/>
                </a:solidFill>
                <a:latin typeface="Arial" charset="0"/>
              </a:rPr>
              <a:t>Lyon </a:t>
            </a:r>
            <a:r>
              <a:rPr lang="da-DK" sz="1400" dirty="0" smtClean="0">
                <a:solidFill>
                  <a:schemeClr val="tx1"/>
                </a:solidFill>
                <a:latin typeface="Arial" charset="0"/>
              </a:rPr>
              <a:t>– </a:t>
            </a:r>
            <a:r>
              <a:rPr lang="da-DK" sz="1400" dirty="0">
                <a:solidFill>
                  <a:schemeClr val="tx1"/>
                </a:solidFill>
                <a:latin typeface="Arial" charset="0"/>
              </a:rPr>
              <a:t>France </a:t>
            </a:r>
            <a:r>
              <a:rPr lang="ja-JP" altLang="en-US" sz="1400" dirty="0" smtClean="0">
                <a:solidFill>
                  <a:schemeClr val="tx1"/>
                </a:solidFill>
                <a:latin typeface="Arial" charset="0"/>
              </a:rPr>
              <a:t>　</a:t>
            </a:r>
            <a:r>
              <a:rPr lang="da-DK" sz="1400" dirty="0" smtClean="0">
                <a:solidFill>
                  <a:schemeClr val="tx1"/>
                </a:solidFill>
                <a:latin typeface="Arial" charset="0"/>
              </a:rPr>
              <a:t>December </a:t>
            </a:r>
            <a:r>
              <a:rPr lang="da-DK" sz="1400" dirty="0">
                <a:solidFill>
                  <a:schemeClr val="tx1"/>
                </a:solidFill>
                <a:latin typeface="Arial" charset="0"/>
              </a:rPr>
              <a:t>7 - 9, 2009</a:t>
            </a:r>
            <a:endParaRPr lang="fr-FR" altLang="ja-JP" sz="1400" dirty="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ABF47"/>
        </a:buClr>
        <a:buSzPct val="90000"/>
        <a:buFont typeface="Wingdings" pitchFamily="2" charset="2"/>
        <a:buChar char="p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4ABF47"/>
        </a:buClr>
        <a:buSzPct val="8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4ABF47"/>
        </a:buClr>
        <a:buSzPct val="70000"/>
        <a:buFont typeface="Wingdings" pitchFamily="2" charset="2"/>
        <a:buChar char="p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4ABF47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4ABF47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4ABF47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4ABF47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4ABF47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4ABF47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285860"/>
            <a:ext cx="7772400" cy="1470025"/>
          </a:xfrm>
        </p:spPr>
        <p:txBody>
          <a:bodyPr/>
          <a:lstStyle/>
          <a:p>
            <a:pPr algn="l"/>
            <a:r>
              <a:rPr lang="en-US" altLang="ja-JP" sz="3600" b="1" dirty="0" smtClean="0"/>
              <a:t>Short Paper: </a:t>
            </a:r>
            <a:br>
              <a:rPr lang="en-US" altLang="ja-JP" sz="3600" b="1" dirty="0" smtClean="0"/>
            </a:br>
            <a:r>
              <a:rPr lang="en-US" altLang="ja-JP" sz="3600" b="1" dirty="0" smtClean="0"/>
              <a:t>Characteristics of Perception of Stiffness by Varied </a:t>
            </a:r>
            <a:br>
              <a:rPr lang="en-US" altLang="ja-JP" sz="3600" b="1" dirty="0" smtClean="0"/>
            </a:br>
            <a:r>
              <a:rPr lang="en-US" altLang="ja-JP" sz="3600" b="1" dirty="0" smtClean="0"/>
              <a:t>Tapping</a:t>
            </a:r>
            <a:r>
              <a:rPr lang="ja-JP" altLang="en-US" sz="3600" b="1" dirty="0" smtClean="0"/>
              <a:t> </a:t>
            </a:r>
            <a:r>
              <a:rPr lang="en-US" altLang="ja-JP" sz="3600" b="1" dirty="0" smtClean="0"/>
              <a:t>Velocity and Penetration </a:t>
            </a:r>
            <a:br>
              <a:rPr lang="en-US" altLang="ja-JP" sz="3600" b="1" dirty="0" smtClean="0"/>
            </a:br>
            <a:r>
              <a:rPr lang="en-US" altLang="ja-JP" sz="3600" b="1" dirty="0" smtClean="0"/>
              <a:t>in Using Event-Based Haptic</a:t>
            </a:r>
            <a:endParaRPr kumimoji="1"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85720" y="3886200"/>
            <a:ext cx="8286808" cy="1752600"/>
          </a:xfrm>
        </p:spPr>
        <p:txBody>
          <a:bodyPr/>
          <a:lstStyle/>
          <a:p>
            <a:pPr algn="r"/>
            <a:r>
              <a:rPr lang="en-US" altLang="ja-JP" dirty="0" smtClean="0"/>
              <a:t>Yuto Ikeda, Shoichi Hasegawa</a:t>
            </a:r>
          </a:p>
          <a:p>
            <a:pPr algn="r"/>
            <a:r>
              <a:rPr lang="en-US" altLang="ja-JP" dirty="0" smtClean="0"/>
              <a:t>The University of Electro-Communications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Experimental </a:t>
            </a:r>
            <a:r>
              <a:rPr lang="en-US" altLang="ja-JP" dirty="0" smtClean="0"/>
              <a:t>Environment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PC, WindowsXP OS, </a:t>
            </a:r>
          </a:p>
          <a:p>
            <a:pPr>
              <a:buNone/>
            </a:pPr>
            <a:r>
              <a:rPr lang="en-US" altLang="ja-JP" dirty="0" smtClean="0"/>
              <a:t>	</a:t>
            </a:r>
            <a:r>
              <a:rPr kumimoji="1" lang="en-US" altLang="ja-JP" dirty="0" smtClean="0"/>
              <a:t>Intel Core Duo T2300 1.66GHz CPU,</a:t>
            </a:r>
          </a:p>
          <a:p>
            <a:r>
              <a:rPr lang="en-US" altLang="ja-JP" dirty="0" smtClean="0"/>
              <a:t>USB 2.0 port</a:t>
            </a:r>
          </a:p>
          <a:p>
            <a:r>
              <a:rPr kumimoji="1" lang="en-US" altLang="ja-JP" dirty="0" smtClean="0"/>
              <a:t>Haptic </a:t>
            </a:r>
            <a:r>
              <a:rPr lang="en-US" altLang="ja-JP" dirty="0" smtClean="0"/>
              <a:t>Interface “SPIDAR-G”</a:t>
            </a:r>
            <a:endParaRPr kumimoji="1" lang="ja-JP" altLang="en-US" dirty="0"/>
          </a:p>
        </p:txBody>
      </p:sp>
      <p:grpSp>
        <p:nvGrpSpPr>
          <p:cNvPr id="4" name="グループ化 5"/>
          <p:cNvGrpSpPr>
            <a:grpSpLocks/>
          </p:cNvGrpSpPr>
          <p:nvPr/>
        </p:nvGrpSpPr>
        <p:grpSpPr bwMode="auto">
          <a:xfrm>
            <a:off x="6357950" y="3714752"/>
            <a:ext cx="2214578" cy="2929217"/>
            <a:chOff x="785786" y="3714752"/>
            <a:chExt cx="2062371" cy="2727643"/>
          </a:xfrm>
        </p:grpSpPr>
        <p:pic>
          <p:nvPicPr>
            <p:cNvPr id="5" name="Picture 2" descr="F:\卒論\絵\元画像\DSCF443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5786" y="3714752"/>
              <a:ext cx="1976438" cy="2272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テキスト ボックス 4"/>
            <p:cNvSpPr txBox="1">
              <a:spLocks noChangeArrowheads="1"/>
            </p:cNvSpPr>
            <p:nvPr/>
          </p:nvSpPr>
          <p:spPr bwMode="auto">
            <a:xfrm>
              <a:off x="785786" y="6072207"/>
              <a:ext cx="2062371" cy="37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400" dirty="0" smtClean="0"/>
                <a:t>SPIDAR-G</a:t>
              </a:r>
              <a:endParaRPr lang="en-US" altLang="ja-JP" sz="1400" dirty="0"/>
            </a:p>
          </p:txBody>
        </p:sp>
      </p:grp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01819-65E6-4AE1-B9D8-402D3263FEBD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Experimental Protocol</a:t>
            </a:r>
            <a:br>
              <a:rPr kumimoji="1" lang="en-US" altLang="ja-JP" dirty="0" smtClean="0"/>
            </a:br>
            <a:r>
              <a:rPr lang="en-US" altLang="ja-JP" sz="2400" dirty="0" smtClean="0"/>
              <a:t>Perception of Stiffness with Vibration</a:t>
            </a:r>
            <a:endParaRPr kumimoji="1" lang="ja-JP" altLang="en-US" sz="24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00174"/>
            <a:ext cx="8186766" cy="4929222"/>
          </a:xfrm>
        </p:spPr>
        <p:txBody>
          <a:bodyPr/>
          <a:lstStyle/>
          <a:p>
            <a:r>
              <a:rPr lang="en-US" altLang="ja-JP" dirty="0" smtClean="0"/>
              <a:t>The subjects tapped on a virtual surface </a:t>
            </a:r>
          </a:p>
          <a:p>
            <a:pPr>
              <a:buNone/>
            </a:pPr>
            <a:r>
              <a:rPr lang="en-US" altLang="ja-JP" dirty="0" smtClean="0"/>
              <a:t>	Standard        : vibration</a:t>
            </a:r>
            <a:r>
              <a:rPr lang="ja-JP" altLang="en-US" dirty="0" smtClean="0"/>
              <a:t> </a:t>
            </a:r>
            <a:r>
              <a:rPr lang="en-US" altLang="ja-JP" sz="2400" dirty="0" smtClean="0"/>
              <a:t>(K=0.5, 1, 2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N/m)</a:t>
            </a:r>
            <a:endParaRPr lang="en-US" altLang="ja-JP" dirty="0" smtClean="0"/>
          </a:p>
          <a:p>
            <a:pPr>
              <a:buNone/>
            </a:pPr>
            <a:r>
              <a:rPr kumimoji="1" lang="en-US" altLang="ja-JP" dirty="0" smtClean="0"/>
              <a:t>	</a:t>
            </a:r>
            <a:r>
              <a:rPr lang="en-US" altLang="ja-JP" dirty="0" smtClean="0"/>
              <a:t>Comparison   : non-vibration</a:t>
            </a:r>
          </a:p>
          <a:p>
            <a:r>
              <a:rPr lang="en-US" altLang="ja-JP" dirty="0" smtClean="0"/>
              <a:t>3 spring coefficient ×</a:t>
            </a:r>
            <a:r>
              <a:rPr lang="ja-JP" altLang="en-US" dirty="0" smtClean="0"/>
              <a:t>２ </a:t>
            </a:r>
            <a:r>
              <a:rPr lang="en-US" altLang="ja-JP" dirty="0" smtClean="0"/>
              <a:t>vibration type</a:t>
            </a:r>
          </a:p>
          <a:p>
            <a:pPr>
              <a:buNone/>
            </a:pPr>
            <a:r>
              <a:rPr lang="en-US" altLang="ja-JP" dirty="0" smtClean="0"/>
              <a:t>				×</a:t>
            </a:r>
            <a:r>
              <a:rPr lang="ja-JP" altLang="en-US" dirty="0" smtClean="0"/>
              <a:t>５ </a:t>
            </a:r>
            <a:r>
              <a:rPr lang="en-US" altLang="ja-JP" dirty="0" smtClean="0"/>
              <a:t>times</a:t>
            </a:r>
            <a:r>
              <a:rPr lang="ja-JP" altLang="en-US" dirty="0" smtClean="0"/>
              <a:t>＝</a:t>
            </a:r>
            <a:r>
              <a:rPr lang="en-US" altLang="ja-JP" dirty="0" smtClean="0"/>
              <a:t>30</a:t>
            </a:r>
            <a:r>
              <a:rPr lang="ja-JP" altLang="en-US" dirty="0" smtClean="0"/>
              <a:t> </a:t>
            </a:r>
            <a:r>
              <a:rPr lang="en-US" altLang="ja-JP" dirty="0" smtClean="0"/>
              <a:t>trials/subject</a:t>
            </a:r>
          </a:p>
          <a:p>
            <a:r>
              <a:rPr lang="en-US" altLang="ja-JP" dirty="0" smtClean="0"/>
              <a:t>Subjects: 7 persons</a:t>
            </a:r>
          </a:p>
          <a:p>
            <a:pPr lvl="1"/>
            <a:r>
              <a:rPr lang="en-US" altLang="ja-JP" dirty="0" smtClean="0"/>
              <a:t>M</a:t>
            </a:r>
            <a:r>
              <a:rPr kumimoji="1" lang="en-US" altLang="ja-JP" dirty="0" smtClean="0"/>
              <a:t>ale</a:t>
            </a:r>
          </a:p>
          <a:p>
            <a:pPr lvl="1"/>
            <a:r>
              <a:rPr lang="en-US" altLang="ja-JP" dirty="0" smtClean="0"/>
              <a:t>Age	: 22 ~26</a:t>
            </a:r>
            <a:endParaRPr kumimoji="1" lang="ja-JP" altLang="en-US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/>
        </p:nvGraphicFramePr>
        <p:xfrm>
          <a:off x="4643438" y="4572008"/>
          <a:ext cx="3786215" cy="100892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07875"/>
                <a:gridCol w="836197"/>
                <a:gridCol w="975600"/>
                <a:gridCol w="766543"/>
              </a:tblGrid>
              <a:tr h="336308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2925" marR="82925" marT="41463" marB="41463"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2925" marR="82925" marT="41463" marB="41463"/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2925" marR="82925" marT="41463" marB="41463"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2925" marR="82925" marT="41463" marB="41463"/>
                </a:tc>
              </a:tr>
              <a:tr h="336308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Vibration A</a:t>
                      </a:r>
                      <a:endParaRPr kumimoji="1" lang="ja-JP" altLang="en-US" sz="1600" dirty="0"/>
                    </a:p>
                  </a:txBody>
                  <a:tcPr marL="82925" marR="82925" marT="41463" marB="41463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-1500</a:t>
                      </a:r>
                      <a:endParaRPr kumimoji="1" lang="ja-JP" altLang="en-US" sz="1600" dirty="0"/>
                    </a:p>
                  </a:txBody>
                  <a:tcPr marL="82925" marR="82925" marT="41463" marB="41463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90</a:t>
                      </a:r>
                      <a:endParaRPr kumimoji="1" lang="ja-JP" altLang="en-US" sz="1600" dirty="0"/>
                    </a:p>
                  </a:txBody>
                  <a:tcPr marL="82925" marR="82925" marT="41463" marB="41463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300</a:t>
                      </a:r>
                      <a:endParaRPr kumimoji="1" lang="ja-JP" altLang="en-US" sz="1600" dirty="0"/>
                    </a:p>
                  </a:txBody>
                  <a:tcPr marL="82925" marR="82925" marT="41463" marB="41463"/>
                </a:tc>
              </a:tr>
              <a:tr h="336308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Vibration B</a:t>
                      </a:r>
                      <a:endParaRPr kumimoji="1" lang="ja-JP" altLang="en-US" sz="1600" dirty="0"/>
                    </a:p>
                  </a:txBody>
                  <a:tcPr marL="82925" marR="82925" marT="41463" marB="41463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-750</a:t>
                      </a:r>
                      <a:endParaRPr kumimoji="1" lang="ja-JP" altLang="en-US" sz="1600" dirty="0"/>
                    </a:p>
                  </a:txBody>
                  <a:tcPr marL="82925" marR="82925" marT="41463" marB="41463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80</a:t>
                      </a:r>
                      <a:endParaRPr kumimoji="1" lang="ja-JP" altLang="en-US" sz="1600" dirty="0"/>
                    </a:p>
                  </a:txBody>
                  <a:tcPr marL="82925" marR="82925" marT="41463" marB="41463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100</a:t>
                      </a:r>
                      <a:endParaRPr kumimoji="1" lang="ja-JP" altLang="en-US" sz="1600" dirty="0"/>
                    </a:p>
                  </a:txBody>
                  <a:tcPr marL="82925" marR="82925" marT="41463" marB="41463"/>
                </a:tc>
              </a:tr>
            </a:tbl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/>
        </p:nvGraphicFramePr>
        <p:xfrm>
          <a:off x="7699736" y="4550954"/>
          <a:ext cx="729917" cy="355600"/>
        </p:xfrm>
        <a:graphic>
          <a:graphicData uri="http://schemas.openxmlformats.org/presentationml/2006/ole">
            <p:oleObj spid="_x0000_s18436" name="数式" r:id="rId4" imgW="495000" imgH="241200" progId="Equation.3">
              <p:embed/>
            </p:oleObj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5876239" y="4551425"/>
          <a:ext cx="729916" cy="374316"/>
        </p:xfrm>
        <a:graphic>
          <a:graphicData uri="http://schemas.openxmlformats.org/presentationml/2006/ole">
            <p:oleObj spid="_x0000_s18437" name="数式" r:id="rId5" imgW="495000" imgH="253800" progId="Equation.3">
              <p:embed/>
            </p:oleObj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6737260" y="4551424"/>
          <a:ext cx="879642" cy="374316"/>
        </p:xfrm>
        <a:graphic>
          <a:graphicData uri="http://schemas.openxmlformats.org/presentationml/2006/ole">
            <p:oleObj spid="_x0000_s18438" name="数式" r:id="rId6" imgW="596880" imgH="253800" progId="Equation.3">
              <p:embed/>
            </p:oleObj>
          </a:graphicData>
        </a:graphic>
      </p:graphicFrame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01819-65E6-4AE1-B9D8-402D3263FEBD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</a:t>
            </a:r>
            <a:endParaRPr kumimoji="1" lang="ja-JP" altLang="en-US" dirty="0"/>
          </a:p>
        </p:txBody>
      </p:sp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2022493" y="5988073"/>
            <a:ext cx="5192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b="1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Standard’s Spring coefficient</a:t>
            </a:r>
            <a:r>
              <a:rPr lang="ja-JP" altLang="en-US" b="1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　</a:t>
            </a:r>
            <a:r>
              <a:rPr lang="en-US" altLang="ja-JP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[N/mm]</a:t>
            </a:r>
            <a:endParaRPr lang="ja-JP" altLang="en-US" dirty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</p:txBody>
      </p:sp>
      <p:sp>
        <p:nvSpPr>
          <p:cNvPr id="15" name="テキスト ボックス 9"/>
          <p:cNvSpPr txBox="1">
            <a:spLocks noChangeArrowheads="1"/>
          </p:cNvSpPr>
          <p:nvPr/>
        </p:nvSpPr>
        <p:spPr bwMode="auto">
          <a:xfrm rot="16200000">
            <a:off x="-2066132" y="3725093"/>
            <a:ext cx="4962526" cy="36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b="1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Altered Spring coefficient</a:t>
            </a:r>
            <a:r>
              <a:rPr lang="ja-JP" altLang="en-US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　</a:t>
            </a:r>
            <a:r>
              <a:rPr lang="en-US" altLang="ja-JP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[N/mm]</a:t>
            </a:r>
            <a:endParaRPr lang="ja-JP" altLang="en-US" dirty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</p:txBody>
      </p:sp>
      <p:sp>
        <p:nvSpPr>
          <p:cNvPr id="16" name="テキスト ボックス 7"/>
          <p:cNvSpPr txBox="1">
            <a:spLocks noChangeArrowheads="1"/>
          </p:cNvSpPr>
          <p:nvPr/>
        </p:nvSpPr>
        <p:spPr bwMode="auto">
          <a:xfrm>
            <a:off x="699011" y="1428775"/>
            <a:ext cx="3594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b="1" dirty="0" smtClean="0">
                <a:latin typeface="Times New Roman" pitchFamily="18" charset="0"/>
                <a:cs typeface="Times New Roman" pitchFamily="18" charset="0"/>
              </a:rPr>
              <a:t>Vibration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300Hz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）</a:t>
            </a:r>
          </a:p>
        </p:txBody>
      </p:sp>
      <p:sp>
        <p:nvSpPr>
          <p:cNvPr id="17" name="テキスト ボックス 8"/>
          <p:cNvSpPr txBox="1">
            <a:spLocks noChangeArrowheads="1"/>
          </p:cNvSpPr>
          <p:nvPr/>
        </p:nvSpPr>
        <p:spPr bwMode="auto">
          <a:xfrm>
            <a:off x="4793226" y="1428775"/>
            <a:ext cx="3594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b="1" dirty="0" smtClean="0">
                <a:latin typeface="Times New Roman" pitchFamily="18" charset="0"/>
                <a:cs typeface="Times New Roman" pitchFamily="18" charset="0"/>
              </a:rPr>
              <a:t>Vibration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ω 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100Hz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）</a:t>
            </a:r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01819-65E6-4AE1-B9D8-402D3263FEBD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pic>
        <p:nvPicPr>
          <p:cNvPr id="10" name="図 9" descr="standard-alter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714488"/>
            <a:ext cx="8100915" cy="4980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Result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00174"/>
            <a:ext cx="6043626" cy="4929222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en-US" altLang="ja-JP" dirty="0" smtClean="0"/>
              <a:t>Spring coefficient of the control</a:t>
            </a:r>
          </a:p>
          <a:p>
            <a:pPr lvl="1">
              <a:buFont typeface="Wingdings" pitchFamily="2" charset="2"/>
              <a:buChar char="u"/>
            </a:pPr>
            <a:r>
              <a:rPr lang="en-US" altLang="ja-JP" dirty="0" smtClean="0"/>
              <a:t> higher </a:t>
            </a:r>
            <a:r>
              <a:rPr lang="ja-JP" altLang="en-US" dirty="0" smtClean="0"/>
              <a:t>⇒</a:t>
            </a:r>
            <a:r>
              <a:rPr lang="en-US" altLang="ja-JP" dirty="0" smtClean="0"/>
              <a:t> stiffer </a:t>
            </a:r>
          </a:p>
          <a:p>
            <a:pPr>
              <a:buFont typeface="Wingdings" pitchFamily="2" charset="2"/>
              <a:buChar char="u"/>
            </a:pPr>
            <a:r>
              <a:rPr lang="en-US" altLang="ja-JP" dirty="0" smtClean="0"/>
              <a:t>Present  vibration </a:t>
            </a:r>
            <a:r>
              <a:rPr lang="ja-JP" altLang="en-US" dirty="0" smtClean="0"/>
              <a:t>⇒ </a:t>
            </a:r>
            <a:r>
              <a:rPr lang="en-US" altLang="ja-JP" dirty="0" smtClean="0"/>
              <a:t>stiffer</a:t>
            </a:r>
          </a:p>
          <a:p>
            <a:endParaRPr lang="en-US" altLang="ja-JP" dirty="0" smtClean="0"/>
          </a:p>
          <a:p>
            <a:pPr marL="514350" indent="-514350">
              <a:buFont typeface="Wingdings" pitchFamily="2" charset="2"/>
              <a:buChar char="u"/>
            </a:pPr>
            <a:r>
              <a:rPr lang="en-US" altLang="ja-JP" dirty="0" smtClean="0"/>
              <a:t>Data dispersion </a:t>
            </a:r>
            <a:r>
              <a:rPr lang="ja-JP" altLang="en-US" dirty="0" smtClean="0"/>
              <a:t>＆ </a:t>
            </a:r>
            <a:r>
              <a:rPr lang="en-US" altLang="ja-JP" dirty="0" smtClean="0"/>
              <a:t>individual dispersion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>
                <a:solidFill>
                  <a:srgbClr val="0070C0"/>
                </a:solidFill>
              </a:rPr>
              <a:t>Subject “B” </a:t>
            </a:r>
            <a:r>
              <a:rPr lang="en-US" altLang="ja-JP" dirty="0" smtClean="0">
                <a:solidFill>
                  <a:srgbClr val="0070C0"/>
                </a:solidFill>
              </a:rPr>
              <a:t>: slightly stiffer</a:t>
            </a:r>
            <a:endParaRPr kumimoji="1" lang="en-US" altLang="ja-JP" dirty="0" smtClean="0">
              <a:solidFill>
                <a:srgbClr val="0070C0"/>
              </a:solidFill>
            </a:endParaRP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Subject “D” : very stiff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6429388" y="6429396"/>
            <a:ext cx="28599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200" b="1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Standard’s</a:t>
            </a:r>
            <a:r>
              <a:rPr lang="en-US" altLang="ja-JP" sz="1200" b="1" dirty="0" smtClean="0">
                <a:latin typeface="Times New Roman" pitchFamily="18" charset="0"/>
                <a:cs typeface="Times New Roman" pitchFamily="18" charset="0"/>
              </a:rPr>
              <a:t> Spring coefficient 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ja-JP" sz="1200" dirty="0">
                <a:latin typeface="Times New Roman" pitchFamily="18" charset="0"/>
                <a:cs typeface="Times New Roman" pitchFamily="18" charset="0"/>
              </a:rPr>
              <a:t>N/mm]</a:t>
            </a:r>
            <a:endParaRPr lang="ja-JP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 rot="16200000">
            <a:off x="4166815" y="3842938"/>
            <a:ext cx="49625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200" b="1" dirty="0" smtClean="0">
                <a:latin typeface="Times New Roman" pitchFamily="18" charset="0"/>
                <a:cs typeface="Times New Roman" pitchFamily="18" charset="0"/>
              </a:rPr>
              <a:t>Altered</a:t>
            </a:r>
            <a:r>
              <a:rPr lang="en-US" altLang="ja-JP" sz="1200" b="1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Spring coefficient</a:t>
            </a:r>
            <a:r>
              <a:rPr lang="ja-JP" altLang="en-US" sz="120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　</a:t>
            </a:r>
            <a:r>
              <a:rPr lang="en-US" altLang="ja-JP" sz="120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[N/mm]</a:t>
            </a:r>
            <a:endParaRPr lang="ja-JP" altLang="en-US" sz="1200" dirty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</p:txBody>
      </p:sp>
      <p:sp>
        <p:nvSpPr>
          <p:cNvPr id="11" name="テキスト ボックス 7"/>
          <p:cNvSpPr txBox="1">
            <a:spLocks noChangeArrowheads="1"/>
          </p:cNvSpPr>
          <p:nvPr/>
        </p:nvSpPr>
        <p:spPr bwMode="auto">
          <a:xfrm>
            <a:off x="6771241" y="1437489"/>
            <a:ext cx="20870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200" b="1" dirty="0" smtClean="0">
                <a:latin typeface="Times New Roman" pitchFamily="18" charset="0"/>
                <a:cs typeface="Times New Roman" pitchFamily="18" charset="0"/>
              </a:rPr>
              <a:t>Vibration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ja-JP" altLang="en-US" sz="1200" dirty="0"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ja-JP" altLang="en-US" sz="1200" dirty="0" smtClean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ja-JP" altLang="en-US" sz="1200" dirty="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ja-JP" sz="1200" dirty="0">
                <a:latin typeface="Times New Roman" pitchFamily="18" charset="0"/>
                <a:cs typeface="Times New Roman" pitchFamily="18" charset="0"/>
              </a:rPr>
              <a:t>300Hz</a:t>
            </a:r>
            <a:r>
              <a:rPr lang="ja-JP" altLang="en-US" sz="1200" dirty="0">
                <a:latin typeface="Times New Roman" pitchFamily="18" charset="0"/>
                <a:cs typeface="Times New Roman" pitchFamily="18" charset="0"/>
              </a:rPr>
              <a:t>）</a:t>
            </a:r>
          </a:p>
        </p:txBody>
      </p:sp>
      <p:sp>
        <p:nvSpPr>
          <p:cNvPr id="12" name="テキスト ボックス 8"/>
          <p:cNvSpPr txBox="1">
            <a:spLocks noChangeArrowheads="1"/>
          </p:cNvSpPr>
          <p:nvPr/>
        </p:nvSpPr>
        <p:spPr bwMode="auto">
          <a:xfrm>
            <a:off x="6884185" y="3937819"/>
            <a:ext cx="1887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200" b="1" dirty="0" smtClean="0">
                <a:latin typeface="Times New Roman" pitchFamily="18" charset="0"/>
                <a:cs typeface="Times New Roman" pitchFamily="18" charset="0"/>
              </a:rPr>
              <a:t>Vibration 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ja-JP" altLang="en-US" sz="1200" dirty="0"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ja-JP" altLang="en-US" sz="1200" dirty="0" smtClean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ω </a:t>
            </a:r>
            <a:r>
              <a:rPr lang="ja-JP" altLang="en-US" sz="1200" dirty="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ja-JP" sz="1200" dirty="0">
                <a:latin typeface="Times New Roman" pitchFamily="18" charset="0"/>
                <a:cs typeface="Times New Roman" pitchFamily="18" charset="0"/>
              </a:rPr>
              <a:t>100Hz</a:t>
            </a:r>
            <a:r>
              <a:rPr lang="ja-JP" altLang="en-US" sz="1200" dirty="0">
                <a:latin typeface="Times New Roman" pitchFamily="18" charset="0"/>
                <a:cs typeface="Times New Roman" pitchFamily="18" charset="0"/>
              </a:rPr>
              <a:t>）</a:t>
            </a:r>
          </a:p>
        </p:txBody>
      </p:sp>
      <p:pic>
        <p:nvPicPr>
          <p:cNvPr id="13" name="図 12" descr="vib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1643050"/>
            <a:ext cx="2172051" cy="2632887"/>
          </a:xfrm>
          <a:prstGeom prst="rect">
            <a:avLst/>
          </a:prstGeom>
        </p:spPr>
      </p:pic>
      <p:pic>
        <p:nvPicPr>
          <p:cNvPr id="14" name="図 13" descr="vib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4143380"/>
            <a:ext cx="2172051" cy="2632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 txBox="1">
            <a:spLocks/>
          </p:cNvSpPr>
          <p:nvPr/>
        </p:nvSpPr>
        <p:spPr bwMode="auto">
          <a:xfrm>
            <a:off x="457200" y="357166"/>
            <a:ext cx="8229600" cy="106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Penetration-Spring Coefficient</a:t>
            </a:r>
            <a:r>
              <a:rPr kumimoji="1" lang="ja-JP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1" lang="en-US" altLang="ja-JP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ja-JP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Vibration A, K=0.5(N/mm)</a:t>
            </a: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テキスト ボックス 7"/>
          <p:cNvSpPr txBox="1">
            <a:spLocks noChangeArrowheads="1"/>
          </p:cNvSpPr>
          <p:nvPr/>
        </p:nvSpPr>
        <p:spPr bwMode="auto">
          <a:xfrm>
            <a:off x="142844" y="1500174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0070C0"/>
                </a:solidFill>
              </a:rPr>
              <a:t>Subject “B”</a:t>
            </a:r>
            <a:endParaRPr lang="ja-JP" altLang="en-US" dirty="0">
              <a:solidFill>
                <a:srgbClr val="0070C0"/>
              </a:solidFill>
            </a:endParaRPr>
          </a:p>
        </p:txBody>
      </p:sp>
      <p:sp>
        <p:nvSpPr>
          <p:cNvPr id="11" name="テキスト ボックス 8"/>
          <p:cNvSpPr txBox="1">
            <a:spLocks noChangeArrowheads="1"/>
          </p:cNvSpPr>
          <p:nvPr/>
        </p:nvSpPr>
        <p:spPr bwMode="auto">
          <a:xfrm>
            <a:off x="4429124" y="1500174"/>
            <a:ext cx="13572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Subject “D”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01819-65E6-4AE1-B9D8-402D3263FEBD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16" name="テキスト ボックス 8"/>
          <p:cNvSpPr txBox="1">
            <a:spLocks noChangeArrowheads="1"/>
          </p:cNvSpPr>
          <p:nvPr/>
        </p:nvSpPr>
        <p:spPr bwMode="auto">
          <a:xfrm>
            <a:off x="3000364" y="6215082"/>
            <a:ext cx="32210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Spring coefficient[N/mm]</a:t>
            </a:r>
            <a:endParaRPr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テキスト ボックス 16"/>
          <p:cNvSpPr txBox="1">
            <a:spLocks noChangeArrowheads="1"/>
          </p:cNvSpPr>
          <p:nvPr/>
        </p:nvSpPr>
        <p:spPr bwMode="auto">
          <a:xfrm rot="16200000">
            <a:off x="-728661" y="3871896"/>
            <a:ext cx="2714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Penetration depth[mm]</a:t>
            </a:r>
            <a:endParaRPr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図 8" descr="spri-pene 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928802"/>
            <a:ext cx="7674230" cy="4400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 descr="spri-pene 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143116"/>
            <a:ext cx="7729090" cy="4291230"/>
          </a:xfrm>
          <a:prstGeom prst="rect">
            <a:avLst/>
          </a:prstGeom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/>
          <a:lstStyle/>
          <a:p>
            <a:r>
              <a:rPr lang="en-US" altLang="ja-JP" dirty="0" smtClean="0"/>
              <a:t>Penetration-Spring</a:t>
            </a:r>
            <a:r>
              <a:rPr lang="ja-JP" altLang="en-US" dirty="0" smtClean="0"/>
              <a:t> </a:t>
            </a:r>
            <a:r>
              <a:rPr lang="en-US" altLang="ja-JP" dirty="0" smtClean="0"/>
              <a:t>Coefficient</a:t>
            </a:r>
            <a:r>
              <a:rPr lang="ja-JP" altLang="en-US" dirty="0" smtClean="0"/>
              <a:t>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400" dirty="0" smtClean="0"/>
              <a:t>Vibration A, K=0.5(N/mm)</a:t>
            </a:r>
            <a:endParaRPr kumimoji="1" lang="ja-JP" altLang="en-US" sz="2400" dirty="0"/>
          </a:p>
        </p:txBody>
      </p:sp>
      <p:sp>
        <p:nvSpPr>
          <p:cNvPr id="7" name="テキスト ボックス 8"/>
          <p:cNvSpPr txBox="1">
            <a:spLocks noChangeArrowheads="1"/>
          </p:cNvSpPr>
          <p:nvPr/>
        </p:nvSpPr>
        <p:spPr bwMode="auto">
          <a:xfrm>
            <a:off x="3000364" y="6215082"/>
            <a:ext cx="32210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Spring coefficient[N/mm]</a:t>
            </a:r>
            <a:endParaRPr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142844" y="1500174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0070C0"/>
                </a:solidFill>
              </a:rPr>
              <a:t>Subject “B”</a:t>
            </a:r>
            <a:endParaRPr lang="ja-JP" altLang="en-US" dirty="0">
              <a:solidFill>
                <a:srgbClr val="0070C0"/>
              </a:solidFill>
            </a:endParaRPr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4429124" y="1500174"/>
            <a:ext cx="13572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Subject “D”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 rot="16200000">
            <a:off x="-728661" y="3871896"/>
            <a:ext cx="2714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Penetration depth[mm]</a:t>
            </a:r>
            <a:endParaRPr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右大かっこ 11"/>
          <p:cNvSpPr/>
          <p:nvPr/>
        </p:nvSpPr>
        <p:spPr>
          <a:xfrm rot="16200000">
            <a:off x="3173340" y="1487755"/>
            <a:ext cx="335091" cy="1824050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大かっこ 12"/>
          <p:cNvSpPr/>
          <p:nvPr/>
        </p:nvSpPr>
        <p:spPr>
          <a:xfrm rot="16200000">
            <a:off x="3492601" y="1882873"/>
            <a:ext cx="268073" cy="1252544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大かっこ 13"/>
          <p:cNvSpPr/>
          <p:nvPr/>
        </p:nvSpPr>
        <p:spPr>
          <a:xfrm rot="16200000">
            <a:off x="2578366" y="2779428"/>
            <a:ext cx="201054" cy="214314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大かっこ 15"/>
          <p:cNvSpPr/>
          <p:nvPr/>
        </p:nvSpPr>
        <p:spPr>
          <a:xfrm rot="16200000">
            <a:off x="2786049" y="2089361"/>
            <a:ext cx="214316" cy="214314"/>
          </a:xfrm>
          <a:prstGeom prst="rightBracket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17" name="右大かっこ 16"/>
          <p:cNvSpPr/>
          <p:nvPr/>
        </p:nvSpPr>
        <p:spPr>
          <a:xfrm rot="16200000">
            <a:off x="3278286" y="1936629"/>
            <a:ext cx="268073" cy="1681174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右大かっこ 17"/>
          <p:cNvSpPr/>
          <p:nvPr/>
        </p:nvSpPr>
        <p:spPr>
          <a:xfrm rot="16200000">
            <a:off x="3526110" y="2403190"/>
            <a:ext cx="201056" cy="1252544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大かっこ 18"/>
          <p:cNvSpPr/>
          <p:nvPr/>
        </p:nvSpPr>
        <p:spPr>
          <a:xfrm rot="16200000">
            <a:off x="2652017" y="2437708"/>
            <a:ext cx="268070" cy="428629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大かっこ 19"/>
          <p:cNvSpPr/>
          <p:nvPr/>
        </p:nvSpPr>
        <p:spPr>
          <a:xfrm rot="16200000">
            <a:off x="5940372" y="3132198"/>
            <a:ext cx="335090" cy="500066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右大かっこ 20"/>
          <p:cNvSpPr/>
          <p:nvPr/>
        </p:nvSpPr>
        <p:spPr>
          <a:xfrm rot="16200000">
            <a:off x="5685918" y="2908681"/>
            <a:ext cx="201053" cy="142878"/>
          </a:xfrm>
          <a:prstGeom prst="rightBracket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22" name="右大かっこ 21"/>
          <p:cNvSpPr/>
          <p:nvPr/>
        </p:nvSpPr>
        <p:spPr>
          <a:xfrm rot="16200000">
            <a:off x="5965042" y="3750473"/>
            <a:ext cx="142876" cy="642940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右大かっこ 22"/>
          <p:cNvSpPr/>
          <p:nvPr/>
        </p:nvSpPr>
        <p:spPr>
          <a:xfrm rot="16200000">
            <a:off x="6723979" y="2205716"/>
            <a:ext cx="268073" cy="2000263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右大かっこ 23"/>
          <p:cNvSpPr/>
          <p:nvPr/>
        </p:nvSpPr>
        <p:spPr>
          <a:xfrm rot="16200000">
            <a:off x="5864515" y="3350931"/>
            <a:ext cx="201052" cy="214314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右大かっこ 24"/>
          <p:cNvSpPr/>
          <p:nvPr/>
        </p:nvSpPr>
        <p:spPr>
          <a:xfrm rot="16200000">
            <a:off x="6112336" y="3531738"/>
            <a:ext cx="205475" cy="285752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右大かっこ 25"/>
          <p:cNvSpPr/>
          <p:nvPr/>
        </p:nvSpPr>
        <p:spPr>
          <a:xfrm rot="16200000">
            <a:off x="6940505" y="2297041"/>
            <a:ext cx="335092" cy="1500198"/>
          </a:xfrm>
          <a:prstGeom prst="rightBracket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スライド番号プレースホルダ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01819-65E6-4AE1-B9D8-402D3263FEBD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/>
          <a:lstStyle/>
          <a:p>
            <a:r>
              <a:rPr lang="en-US" altLang="ja-JP" dirty="0" smtClean="0"/>
              <a:t>Velocity-Spring Coefficient </a:t>
            </a:r>
            <a:br>
              <a:rPr lang="en-US" altLang="ja-JP" dirty="0" smtClean="0"/>
            </a:br>
            <a:r>
              <a:rPr lang="en-US" altLang="ja-JP" sz="2400" dirty="0" smtClean="0"/>
              <a:t>Vibration A, K=0.5(N/mm)</a:t>
            </a:r>
            <a:endParaRPr kumimoji="1" lang="ja-JP" altLang="en-US" sz="2400" dirty="0"/>
          </a:p>
        </p:txBody>
      </p:sp>
      <p:sp>
        <p:nvSpPr>
          <p:cNvPr id="9" name="テキスト ボックス 7"/>
          <p:cNvSpPr txBox="1">
            <a:spLocks noChangeArrowheads="1"/>
          </p:cNvSpPr>
          <p:nvPr/>
        </p:nvSpPr>
        <p:spPr bwMode="auto">
          <a:xfrm>
            <a:off x="142844" y="1500174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0070C0"/>
                </a:solidFill>
              </a:rPr>
              <a:t>Subject “B”</a:t>
            </a:r>
            <a:endParaRPr lang="ja-JP" altLang="en-US" dirty="0">
              <a:solidFill>
                <a:srgbClr val="0070C0"/>
              </a:solidFill>
            </a:endParaRPr>
          </a:p>
        </p:txBody>
      </p:sp>
      <p:sp>
        <p:nvSpPr>
          <p:cNvPr id="10" name="テキスト ボックス 8"/>
          <p:cNvSpPr txBox="1">
            <a:spLocks noChangeArrowheads="1"/>
          </p:cNvSpPr>
          <p:nvPr/>
        </p:nvSpPr>
        <p:spPr bwMode="auto">
          <a:xfrm>
            <a:off x="4429124" y="1500174"/>
            <a:ext cx="13572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Subject “D”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01819-65E6-4AE1-B9D8-402D3263FEBD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15" name="テキスト ボックス 8"/>
          <p:cNvSpPr txBox="1">
            <a:spLocks noChangeArrowheads="1"/>
          </p:cNvSpPr>
          <p:nvPr/>
        </p:nvSpPr>
        <p:spPr bwMode="auto">
          <a:xfrm>
            <a:off x="3000364" y="6215082"/>
            <a:ext cx="32210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Spring coefficient[N/mm]</a:t>
            </a:r>
            <a:endParaRPr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テキスト ボックス 15"/>
          <p:cNvSpPr txBox="1">
            <a:spLocks noChangeArrowheads="1"/>
          </p:cNvSpPr>
          <p:nvPr/>
        </p:nvSpPr>
        <p:spPr bwMode="auto">
          <a:xfrm rot="16200000">
            <a:off x="-728661" y="3871896"/>
            <a:ext cx="2714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Velocity[mm/s]</a:t>
            </a:r>
            <a:endParaRPr lang="ja-JP" alt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図 12" descr="spri-vel 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2000240"/>
            <a:ext cx="7588893" cy="4352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 descr="spri-vel 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2000240"/>
            <a:ext cx="7729090" cy="4364375"/>
          </a:xfrm>
          <a:prstGeom prst="rect">
            <a:avLst/>
          </a:prstGeom>
        </p:spPr>
      </p:pic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/>
          <a:lstStyle/>
          <a:p>
            <a:r>
              <a:rPr lang="en-US" altLang="ja-JP" dirty="0" smtClean="0"/>
              <a:t>Velocity-Spring Coefficient </a:t>
            </a:r>
            <a:br>
              <a:rPr lang="en-US" altLang="ja-JP" dirty="0" smtClean="0"/>
            </a:br>
            <a:r>
              <a:rPr lang="en-US" altLang="ja-JP" sz="2400" dirty="0" smtClean="0"/>
              <a:t>Vibration A, K=0.5(N/mm)</a:t>
            </a:r>
            <a:endParaRPr kumimoji="1" lang="ja-JP" altLang="en-US" sz="2400" dirty="0"/>
          </a:p>
        </p:txBody>
      </p:sp>
      <p:sp>
        <p:nvSpPr>
          <p:cNvPr id="9" name="テキスト ボックス 7"/>
          <p:cNvSpPr txBox="1">
            <a:spLocks noChangeArrowheads="1"/>
          </p:cNvSpPr>
          <p:nvPr/>
        </p:nvSpPr>
        <p:spPr bwMode="auto">
          <a:xfrm>
            <a:off x="142844" y="1500174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0070C0"/>
                </a:solidFill>
              </a:rPr>
              <a:t>Subject “B”</a:t>
            </a:r>
            <a:endParaRPr lang="ja-JP" altLang="en-US" dirty="0">
              <a:solidFill>
                <a:srgbClr val="0070C0"/>
              </a:solidFill>
            </a:endParaRPr>
          </a:p>
        </p:txBody>
      </p:sp>
      <p:sp>
        <p:nvSpPr>
          <p:cNvPr id="10" name="テキスト ボックス 8"/>
          <p:cNvSpPr txBox="1">
            <a:spLocks noChangeArrowheads="1"/>
          </p:cNvSpPr>
          <p:nvPr/>
        </p:nvSpPr>
        <p:spPr bwMode="auto">
          <a:xfrm>
            <a:off x="4429124" y="1500174"/>
            <a:ext cx="13572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Subject “D”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右大かっこ 12"/>
          <p:cNvSpPr/>
          <p:nvPr/>
        </p:nvSpPr>
        <p:spPr>
          <a:xfrm rot="16200000">
            <a:off x="3581180" y="1996033"/>
            <a:ext cx="200794" cy="1923722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大かっこ 13"/>
          <p:cNvSpPr/>
          <p:nvPr/>
        </p:nvSpPr>
        <p:spPr>
          <a:xfrm rot="16200000">
            <a:off x="3614348" y="2457828"/>
            <a:ext cx="200794" cy="1857386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大かっこ 14"/>
          <p:cNvSpPr/>
          <p:nvPr/>
        </p:nvSpPr>
        <p:spPr>
          <a:xfrm rot="16200000">
            <a:off x="2786050" y="2928934"/>
            <a:ext cx="214313" cy="357190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大かっこ 15"/>
          <p:cNvSpPr/>
          <p:nvPr/>
        </p:nvSpPr>
        <p:spPr>
          <a:xfrm rot="16200000">
            <a:off x="2828530" y="3243646"/>
            <a:ext cx="200794" cy="285750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大かっこ 16"/>
          <p:cNvSpPr/>
          <p:nvPr/>
        </p:nvSpPr>
        <p:spPr>
          <a:xfrm rot="16200000">
            <a:off x="2971404" y="2957894"/>
            <a:ext cx="200795" cy="571504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右大かっこ 17"/>
          <p:cNvSpPr/>
          <p:nvPr/>
        </p:nvSpPr>
        <p:spPr>
          <a:xfrm rot="16200000">
            <a:off x="2899967" y="2529267"/>
            <a:ext cx="200795" cy="571502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大かっこ 18"/>
          <p:cNvSpPr/>
          <p:nvPr/>
        </p:nvSpPr>
        <p:spPr>
          <a:xfrm rot="16200000">
            <a:off x="7203605" y="1882485"/>
            <a:ext cx="200794" cy="1606352"/>
          </a:xfrm>
          <a:prstGeom prst="rightBracket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大かっこ 19"/>
          <p:cNvSpPr/>
          <p:nvPr/>
        </p:nvSpPr>
        <p:spPr>
          <a:xfrm rot="16200000">
            <a:off x="6221835" y="3350803"/>
            <a:ext cx="200796" cy="357190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右大かっこ 20"/>
          <p:cNvSpPr/>
          <p:nvPr/>
        </p:nvSpPr>
        <p:spPr>
          <a:xfrm rot="16200000">
            <a:off x="7043372" y="2386391"/>
            <a:ext cx="200796" cy="2000262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右大かっこ 21"/>
          <p:cNvSpPr/>
          <p:nvPr/>
        </p:nvSpPr>
        <p:spPr>
          <a:xfrm rot="16200000">
            <a:off x="6936216" y="2136356"/>
            <a:ext cx="200796" cy="2214579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右大かっこ 22"/>
          <p:cNvSpPr/>
          <p:nvPr/>
        </p:nvSpPr>
        <p:spPr>
          <a:xfrm rot="16200000">
            <a:off x="6864776" y="1922043"/>
            <a:ext cx="200795" cy="2357454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右大かっこ 23"/>
          <p:cNvSpPr/>
          <p:nvPr/>
        </p:nvSpPr>
        <p:spPr>
          <a:xfrm rot="16200000">
            <a:off x="6043239" y="2600704"/>
            <a:ext cx="200795" cy="714380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右大かっこ 24"/>
          <p:cNvSpPr/>
          <p:nvPr/>
        </p:nvSpPr>
        <p:spPr>
          <a:xfrm rot="16200000">
            <a:off x="6114677" y="2529266"/>
            <a:ext cx="200796" cy="571503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スライド番号プレースホルダ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01819-65E6-4AE1-B9D8-402D3263FEBD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28" name="テキスト ボックス 8"/>
          <p:cNvSpPr txBox="1">
            <a:spLocks noChangeArrowheads="1"/>
          </p:cNvSpPr>
          <p:nvPr/>
        </p:nvSpPr>
        <p:spPr bwMode="auto">
          <a:xfrm>
            <a:off x="3000364" y="6215082"/>
            <a:ext cx="32210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Spring coefficient[N/mm]</a:t>
            </a:r>
            <a:endParaRPr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テキスト ボックス 29"/>
          <p:cNvSpPr txBox="1">
            <a:spLocks noChangeArrowheads="1"/>
          </p:cNvSpPr>
          <p:nvPr/>
        </p:nvSpPr>
        <p:spPr bwMode="auto">
          <a:xfrm rot="16200000">
            <a:off x="-728661" y="3871896"/>
            <a:ext cx="2714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Velocity[mm/s]</a:t>
            </a:r>
            <a:endParaRPr lang="ja-JP" alt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Discussion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Penetration Depth</a:t>
            </a:r>
          </a:p>
          <a:p>
            <a:pPr lvl="1"/>
            <a:r>
              <a:rPr kumimoji="1" lang="en-US" altLang="ja-JP" dirty="0" smtClean="0"/>
              <a:t>Increase	</a:t>
            </a:r>
            <a:r>
              <a:rPr kumimoji="1" lang="ja-JP" altLang="en-US" dirty="0" smtClean="0"/>
              <a:t>⇒ </a:t>
            </a:r>
            <a:r>
              <a:rPr kumimoji="1" lang="en-US" altLang="ja-JP" dirty="0" smtClean="0"/>
              <a:t>spring is </a:t>
            </a:r>
            <a:r>
              <a:rPr lang="en-US" altLang="ja-JP" dirty="0" smtClean="0"/>
              <a:t>dominant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Decrease	</a:t>
            </a:r>
            <a:r>
              <a:rPr lang="ja-JP" altLang="en-US" dirty="0" smtClean="0"/>
              <a:t>⇒ </a:t>
            </a:r>
            <a:r>
              <a:rPr lang="en-US" altLang="ja-JP" dirty="0" smtClean="0"/>
              <a:t>vibration is dominant</a:t>
            </a:r>
          </a:p>
          <a:p>
            <a:pPr lvl="3"/>
            <a:endParaRPr lang="en-US" altLang="ja-JP" dirty="0" smtClean="0"/>
          </a:p>
          <a:p>
            <a:pPr>
              <a:buFont typeface="Wingdings" pitchFamily="2" charset="2"/>
              <a:buChar char="u"/>
            </a:pPr>
            <a:endParaRPr lang="en-US" altLang="ja-JP" dirty="0" smtClean="0"/>
          </a:p>
          <a:p>
            <a:pPr>
              <a:buFont typeface="Wingdings" pitchFamily="2" charset="2"/>
              <a:buChar char="u"/>
            </a:pPr>
            <a:endParaRPr lang="en-US" altLang="ja-JP" dirty="0" smtClean="0"/>
          </a:p>
          <a:p>
            <a:pPr lvl="3">
              <a:buFont typeface="Wingdings" pitchFamily="2" charset="2"/>
              <a:buChar char="u"/>
            </a:pPr>
            <a:endParaRPr lang="en-US" altLang="ja-JP" dirty="0" smtClean="0"/>
          </a:p>
          <a:p>
            <a:pPr lvl="1">
              <a:buFont typeface="Wingdings" pitchFamily="2" charset="2"/>
              <a:buChar char="u"/>
            </a:pPr>
            <a:endParaRPr lang="en-US" altLang="ja-JP" dirty="0" smtClean="0"/>
          </a:p>
          <a:p>
            <a:pPr>
              <a:buFont typeface="Wingdings" pitchFamily="2" charset="2"/>
              <a:buChar char="u"/>
            </a:pPr>
            <a:r>
              <a:rPr lang="en-US" altLang="ja-JP" sz="3000" dirty="0" err="1" smtClean="0"/>
              <a:t>Tukey</a:t>
            </a:r>
            <a:r>
              <a:rPr lang="ja-JP" altLang="en-US" sz="3000" dirty="0" smtClean="0"/>
              <a:t>　</a:t>
            </a:r>
            <a:r>
              <a:rPr lang="en-US" altLang="ja-JP" sz="3000" dirty="0" smtClean="0"/>
              <a:t>method test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dirty="0" smtClean="0"/>
              <a:t>5</a:t>
            </a:r>
            <a:r>
              <a:rPr lang="ja-JP" altLang="en-US" dirty="0" smtClean="0"/>
              <a:t>％ </a:t>
            </a:r>
            <a:r>
              <a:rPr lang="en-US" altLang="ja-JP" dirty="0" smtClean="0"/>
              <a:t>of significant difference</a:t>
            </a:r>
          </a:p>
          <a:p>
            <a:pPr>
              <a:buFont typeface="Wingdings" pitchFamily="2" charset="2"/>
              <a:buChar char="u"/>
            </a:pPr>
            <a:endParaRPr kumimoji="1" lang="en-US" altLang="ja-JP" dirty="0" smtClean="0"/>
          </a:p>
        </p:txBody>
      </p:sp>
      <p:graphicFrame>
        <p:nvGraphicFramePr>
          <p:cNvPr id="4" name="コンテンツ プレースホルダ 3"/>
          <p:cNvGraphicFramePr>
            <a:graphicFrameLocks/>
          </p:cNvGraphicFramePr>
          <p:nvPr/>
        </p:nvGraphicFramePr>
        <p:xfrm>
          <a:off x="2571736" y="3143248"/>
          <a:ext cx="4643470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071538" y="3214686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/>
              <a:t>Spring coefficient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: high</a:t>
            </a:r>
          </a:p>
          <a:p>
            <a:pPr algn="ctr"/>
            <a:r>
              <a:rPr lang="en-US" altLang="ja-JP" sz="1600" dirty="0" smtClean="0"/>
              <a:t>Vibration is dominant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71538" y="4357694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/>
              <a:t>Spring coefficient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: low</a:t>
            </a:r>
          </a:p>
          <a:p>
            <a:pPr algn="ctr"/>
            <a:r>
              <a:rPr lang="en-US" altLang="ja-JP" sz="1600" dirty="0" smtClean="0"/>
              <a:t>Spring is Dominant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57554" y="5004025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/>
              <a:t>Penetration depth low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14942" y="5000636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/>
              <a:t>Penetration depth high</a:t>
            </a:r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01819-65E6-4AE1-B9D8-402D3263FEBD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Conclusions and Future work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u"/>
            </a:pPr>
            <a:r>
              <a:rPr lang="en-US" altLang="ja-JP" sz="3000" dirty="0" smtClean="0"/>
              <a:t>Relation of spring, vibration and stiffness perception</a:t>
            </a:r>
          </a:p>
          <a:p>
            <a:pPr lvl="1">
              <a:buFont typeface="Wingdings" pitchFamily="2" charset="2"/>
              <a:buChar char="u"/>
            </a:pPr>
            <a:r>
              <a:rPr lang="en-US" altLang="ja-JP" sz="2000" dirty="0" smtClean="0"/>
              <a:t>2 types of stiffness perception</a:t>
            </a:r>
          </a:p>
          <a:p>
            <a:pPr lvl="1">
              <a:buFont typeface="Wingdings" pitchFamily="2" charset="2"/>
              <a:buChar char="u"/>
            </a:pPr>
            <a:endParaRPr lang="en-US" altLang="ja-JP" dirty="0" smtClean="0"/>
          </a:p>
          <a:p>
            <a:r>
              <a:rPr lang="en-US" altLang="ja-JP" sz="3000" dirty="0" smtClean="0"/>
              <a:t>Stiffness perception from vibration</a:t>
            </a:r>
            <a:endParaRPr kumimoji="1" lang="en-US" altLang="ja-JP" sz="3000" dirty="0" smtClean="0"/>
          </a:p>
          <a:p>
            <a:pPr lvl="1"/>
            <a:r>
              <a:rPr lang="en-US" altLang="ja-JP" sz="2000" dirty="0" smtClean="0"/>
              <a:t>Unification of tapping speed</a:t>
            </a:r>
            <a:r>
              <a:rPr kumimoji="1" lang="ja-JP" altLang="en-US" sz="2000" dirty="0" smtClean="0"/>
              <a:t>　⇒　</a:t>
            </a:r>
            <a:r>
              <a:rPr lang="en-US" altLang="ja-JP" sz="2000" dirty="0" smtClean="0"/>
              <a:t>penetration depth control</a:t>
            </a:r>
            <a:endParaRPr kumimoji="1" lang="en-US" altLang="ja-JP" sz="2000" dirty="0" smtClean="0"/>
          </a:p>
          <a:p>
            <a:r>
              <a:rPr kumimoji="1" lang="en-US" altLang="ja-JP" sz="3000" dirty="0" smtClean="0"/>
              <a:t>Relation of stiffnes</a:t>
            </a:r>
            <a:r>
              <a:rPr lang="en-US" altLang="ja-JP" sz="3000" dirty="0" smtClean="0"/>
              <a:t>s perception from spring coefficient, penetration depth and penetration time</a:t>
            </a:r>
            <a:endParaRPr kumimoji="1" lang="en-US" altLang="ja-JP" sz="3000" dirty="0" smtClean="0"/>
          </a:p>
          <a:p>
            <a:r>
              <a:rPr lang="en-US" altLang="ja-JP" sz="3000" dirty="0" smtClean="0"/>
              <a:t>Effective applications in </a:t>
            </a:r>
            <a:r>
              <a:rPr kumimoji="1" lang="en-US" altLang="ja-JP" sz="3000" dirty="0" smtClean="0"/>
              <a:t>Haptic Interaction</a:t>
            </a:r>
            <a:endParaRPr lang="en-US" altLang="ja-JP" sz="300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01819-65E6-4AE1-B9D8-402D3263FEBD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Background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Penalty based haptic rendering</a:t>
            </a:r>
          </a:p>
          <a:p>
            <a:pPr>
              <a:buNone/>
            </a:pPr>
            <a:r>
              <a:rPr lang="en-US" altLang="ja-JP" dirty="0" smtClean="0"/>
              <a:t>	</a:t>
            </a:r>
            <a:r>
              <a:rPr lang="ja-JP" altLang="en-US" dirty="0" smtClean="0"/>
              <a:t>⇒</a:t>
            </a:r>
            <a:r>
              <a:rPr lang="en-US" altLang="ja-JP" dirty="0" smtClean="0"/>
              <a:t>not stiff, not real</a:t>
            </a:r>
          </a:p>
          <a:p>
            <a:pPr lvl="1"/>
            <a:r>
              <a:rPr lang="en-US" altLang="ja-JP" dirty="0" smtClean="0"/>
              <a:t>Because of instability of control</a:t>
            </a:r>
          </a:p>
          <a:p>
            <a:pPr lvl="1"/>
            <a:r>
              <a:rPr lang="en-US" altLang="ja-JP" dirty="0" smtClean="0"/>
              <a:t>In conventional interfaces</a:t>
            </a:r>
          </a:p>
          <a:p>
            <a:pPr lvl="1">
              <a:buNone/>
            </a:pPr>
            <a:r>
              <a:rPr lang="ja-JP" altLang="en-US" dirty="0" smtClean="0"/>
              <a:t>⇒</a:t>
            </a:r>
            <a:r>
              <a:rPr lang="en-US" altLang="ja-JP" dirty="0" smtClean="0"/>
              <a:t>real-like stiff objects cannot be presented</a:t>
            </a:r>
            <a:endParaRPr kumimoji="1" lang="en-US" altLang="ja-JP" dirty="0" smtClean="0"/>
          </a:p>
          <a:p>
            <a:endParaRPr lang="en-US" altLang="ja-JP" dirty="0" smtClean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6572264" y="5286364"/>
            <a:ext cx="1785982" cy="1571636"/>
            <a:chOff x="6786546" y="1571612"/>
            <a:chExt cx="1785982" cy="1571636"/>
          </a:xfrm>
        </p:grpSpPr>
        <p:sp>
          <p:nvSpPr>
            <p:cNvPr id="5" name="正方形/長方形 4"/>
            <p:cNvSpPr/>
            <p:nvPr/>
          </p:nvSpPr>
          <p:spPr>
            <a:xfrm>
              <a:off x="6786546" y="1571612"/>
              <a:ext cx="1571636" cy="157163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/楕円 6"/>
            <p:cNvSpPr/>
            <p:nvPr/>
          </p:nvSpPr>
          <p:spPr bwMode="auto">
            <a:xfrm>
              <a:off x="7286612" y="2105862"/>
              <a:ext cx="500062" cy="500062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" name="右矢印 7"/>
            <p:cNvSpPr/>
            <p:nvPr/>
          </p:nvSpPr>
          <p:spPr>
            <a:xfrm>
              <a:off x="7786710" y="1857364"/>
              <a:ext cx="785818" cy="500066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右矢印 8"/>
            <p:cNvSpPr/>
            <p:nvPr/>
          </p:nvSpPr>
          <p:spPr>
            <a:xfrm rot="10800000">
              <a:off x="7786678" y="2285992"/>
              <a:ext cx="571504" cy="428628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62"/>
            <p:cNvSpPr txBox="1">
              <a:spLocks noChangeArrowheads="1"/>
            </p:cNvSpPr>
            <p:nvPr/>
          </p:nvSpPr>
          <p:spPr bwMode="auto">
            <a:xfrm>
              <a:off x="7858148" y="1571612"/>
              <a:ext cx="3571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b="1" dirty="0" smtClean="0">
                  <a:solidFill>
                    <a:srgbClr val="FFC000"/>
                  </a:solidFill>
                </a:rPr>
                <a:t>F</a:t>
              </a:r>
              <a:endParaRPr lang="ja-JP" altLang="en-US" b="1" dirty="0">
                <a:solidFill>
                  <a:srgbClr val="FFC000"/>
                </a:solidFill>
              </a:endParaRPr>
            </a:p>
          </p:txBody>
        </p:sp>
        <p:sp>
          <p:nvSpPr>
            <p:cNvPr id="12" name="テキスト ボックス 62"/>
            <p:cNvSpPr txBox="1">
              <a:spLocks noChangeArrowheads="1"/>
            </p:cNvSpPr>
            <p:nvPr/>
          </p:nvSpPr>
          <p:spPr bwMode="auto">
            <a:xfrm>
              <a:off x="7858148" y="2714620"/>
              <a:ext cx="3571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b="1" dirty="0" smtClean="0">
                  <a:solidFill>
                    <a:srgbClr val="00B050"/>
                  </a:solidFill>
                </a:rPr>
                <a:t>x</a:t>
              </a:r>
              <a:endParaRPr lang="ja-JP" altLang="en-US" b="1" dirty="0">
                <a:solidFill>
                  <a:srgbClr val="00B050"/>
                </a:solidFill>
              </a:endParaRPr>
            </a:p>
          </p:txBody>
        </p:sp>
      </p:grpSp>
      <p:graphicFrame>
        <p:nvGraphicFramePr>
          <p:cNvPr id="14" name="オブジェクト 13"/>
          <p:cNvGraphicFramePr>
            <a:graphicFrameLocks noChangeAspect="1"/>
          </p:cNvGraphicFramePr>
          <p:nvPr/>
        </p:nvGraphicFramePr>
        <p:xfrm>
          <a:off x="4286248" y="6000768"/>
          <a:ext cx="1643184" cy="534990"/>
        </p:xfrm>
        <a:graphic>
          <a:graphicData uri="http://schemas.openxmlformats.org/presentationml/2006/ole">
            <p:oleObj spid="_x0000_s2050" name="数式" r:id="rId4" imgW="545760" imgH="177480" progId="Equation.3">
              <p:embed/>
            </p:oleObj>
          </a:graphicData>
        </a:graphic>
      </p:graphicFrame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01819-65E6-4AE1-B9D8-402D3263FEBD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Background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Event-based Haptic</a:t>
            </a:r>
          </a:p>
          <a:p>
            <a:pPr lvl="1"/>
            <a:r>
              <a:rPr lang="en-US" altLang="ja-JP" dirty="0" smtClean="0"/>
              <a:t>Adding physically-based vibration to the spring-damper model</a:t>
            </a:r>
          </a:p>
          <a:p>
            <a:pPr lvl="1"/>
            <a:r>
              <a:rPr lang="en-US" altLang="ja-JP" dirty="0" smtClean="0"/>
              <a:t>Vibrations are calculated off-line and presented when an event occurs</a:t>
            </a:r>
          </a:p>
          <a:p>
            <a:pPr lvl="1">
              <a:buNone/>
            </a:pPr>
            <a:r>
              <a:rPr lang="ja-JP" altLang="en-US" dirty="0" smtClean="0"/>
              <a:t>⇒　</a:t>
            </a:r>
            <a:r>
              <a:rPr lang="en-US" altLang="ja-JP" dirty="0" smtClean="0"/>
              <a:t>Easily applied to conventional haptic interfaces </a:t>
            </a:r>
          </a:p>
        </p:txBody>
      </p:sp>
      <p:sp>
        <p:nvSpPr>
          <p:cNvPr id="4" name="正方形/長方形 3"/>
          <p:cNvSpPr/>
          <p:nvPr/>
        </p:nvSpPr>
        <p:spPr bwMode="auto">
          <a:xfrm>
            <a:off x="4929190" y="5786438"/>
            <a:ext cx="3286125" cy="10715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5" name="直線コネクタ 4"/>
          <p:cNvCxnSpPr/>
          <p:nvPr/>
        </p:nvCxnSpPr>
        <p:spPr bwMode="auto">
          <a:xfrm>
            <a:off x="4929190" y="5786438"/>
            <a:ext cx="328612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円/楕円 5"/>
          <p:cNvSpPr/>
          <p:nvPr/>
        </p:nvSpPr>
        <p:spPr bwMode="auto">
          <a:xfrm>
            <a:off x="6000753" y="4500563"/>
            <a:ext cx="500062" cy="500062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" name="上矢印 8"/>
          <p:cNvSpPr/>
          <p:nvPr/>
        </p:nvSpPr>
        <p:spPr>
          <a:xfrm>
            <a:off x="5786446" y="5357826"/>
            <a:ext cx="857256" cy="428628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/>
          <p:cNvSpPr/>
          <p:nvPr/>
        </p:nvSpPr>
        <p:spPr bwMode="auto">
          <a:xfrm>
            <a:off x="6234115" y="5370513"/>
            <a:ext cx="1409700" cy="785812"/>
          </a:xfrm>
          <a:custGeom>
            <a:avLst/>
            <a:gdLst>
              <a:gd name="connsiteX0" fmla="*/ 0 w 1276814"/>
              <a:gd name="connsiteY0" fmla="*/ 375424 h 711819"/>
              <a:gd name="connsiteX1" fmla="*/ 144966 w 1276814"/>
              <a:gd name="connsiteY1" fmla="*/ 52039 h 711819"/>
              <a:gd name="connsiteX2" fmla="*/ 278780 w 1276814"/>
              <a:gd name="connsiteY2" fmla="*/ 687658 h 711819"/>
              <a:gd name="connsiteX3" fmla="*/ 401444 w 1276814"/>
              <a:gd name="connsiteY3" fmla="*/ 197005 h 711819"/>
              <a:gd name="connsiteX4" fmla="*/ 524107 w 1276814"/>
              <a:gd name="connsiteY4" fmla="*/ 498087 h 711819"/>
              <a:gd name="connsiteX5" fmla="*/ 646770 w 1276814"/>
              <a:gd name="connsiteY5" fmla="*/ 297366 h 711819"/>
              <a:gd name="connsiteX6" fmla="*/ 724829 w 1276814"/>
              <a:gd name="connsiteY6" fmla="*/ 464634 h 711819"/>
              <a:gd name="connsiteX7" fmla="*/ 814039 w 1276814"/>
              <a:gd name="connsiteY7" fmla="*/ 330819 h 711819"/>
              <a:gd name="connsiteX8" fmla="*/ 892097 w 1276814"/>
              <a:gd name="connsiteY8" fmla="*/ 453483 h 711819"/>
              <a:gd name="connsiteX9" fmla="*/ 959005 w 1276814"/>
              <a:gd name="connsiteY9" fmla="*/ 353122 h 711819"/>
              <a:gd name="connsiteX10" fmla="*/ 1037063 w 1276814"/>
              <a:gd name="connsiteY10" fmla="*/ 386575 h 711819"/>
              <a:gd name="connsiteX11" fmla="*/ 1081668 w 1276814"/>
              <a:gd name="connsiteY11" fmla="*/ 364273 h 711819"/>
              <a:gd name="connsiteX12" fmla="*/ 1248936 w 1276814"/>
              <a:gd name="connsiteY12" fmla="*/ 375424 h 711819"/>
              <a:gd name="connsiteX13" fmla="*/ 1248936 w 1276814"/>
              <a:gd name="connsiteY13" fmla="*/ 364273 h 71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76814" h="711819">
                <a:moveTo>
                  <a:pt x="0" y="375424"/>
                </a:moveTo>
                <a:cubicBezTo>
                  <a:pt x="49251" y="187712"/>
                  <a:pt x="98503" y="0"/>
                  <a:pt x="144966" y="52039"/>
                </a:cubicBezTo>
                <a:cubicBezTo>
                  <a:pt x="191429" y="104078"/>
                  <a:pt x="236034" y="663497"/>
                  <a:pt x="278780" y="687658"/>
                </a:cubicBezTo>
                <a:cubicBezTo>
                  <a:pt x="321526" y="711819"/>
                  <a:pt x="360556" y="228600"/>
                  <a:pt x="401444" y="197005"/>
                </a:cubicBezTo>
                <a:cubicBezTo>
                  <a:pt x="442332" y="165410"/>
                  <a:pt x="483219" y="481360"/>
                  <a:pt x="524107" y="498087"/>
                </a:cubicBezTo>
                <a:cubicBezTo>
                  <a:pt x="564995" y="514814"/>
                  <a:pt x="613316" y="302941"/>
                  <a:pt x="646770" y="297366"/>
                </a:cubicBezTo>
                <a:cubicBezTo>
                  <a:pt x="680224" y="291791"/>
                  <a:pt x="696951" y="459059"/>
                  <a:pt x="724829" y="464634"/>
                </a:cubicBezTo>
                <a:cubicBezTo>
                  <a:pt x="752707" y="470209"/>
                  <a:pt x="786161" y="332678"/>
                  <a:pt x="814039" y="330819"/>
                </a:cubicBezTo>
                <a:cubicBezTo>
                  <a:pt x="841917" y="328960"/>
                  <a:pt x="867936" y="449766"/>
                  <a:pt x="892097" y="453483"/>
                </a:cubicBezTo>
                <a:cubicBezTo>
                  <a:pt x="916258" y="457200"/>
                  <a:pt x="934844" y="364273"/>
                  <a:pt x="959005" y="353122"/>
                </a:cubicBezTo>
                <a:cubicBezTo>
                  <a:pt x="983166" y="341971"/>
                  <a:pt x="1016619" y="384717"/>
                  <a:pt x="1037063" y="386575"/>
                </a:cubicBezTo>
                <a:cubicBezTo>
                  <a:pt x="1057507" y="388434"/>
                  <a:pt x="1046356" y="366131"/>
                  <a:pt x="1081668" y="364273"/>
                </a:cubicBezTo>
                <a:cubicBezTo>
                  <a:pt x="1116980" y="362415"/>
                  <a:pt x="1221058" y="375424"/>
                  <a:pt x="1248936" y="375424"/>
                </a:cubicBezTo>
                <a:cubicBezTo>
                  <a:pt x="1276814" y="375424"/>
                  <a:pt x="1262875" y="369848"/>
                  <a:pt x="1248936" y="36427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" name="テキスト ボックス 62"/>
          <p:cNvSpPr txBox="1">
            <a:spLocks noChangeArrowheads="1"/>
          </p:cNvSpPr>
          <p:nvPr/>
        </p:nvSpPr>
        <p:spPr bwMode="auto">
          <a:xfrm>
            <a:off x="6643690" y="5214938"/>
            <a:ext cx="12858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Vibration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62"/>
          <p:cNvSpPr txBox="1">
            <a:spLocks noChangeArrowheads="1"/>
          </p:cNvSpPr>
          <p:nvPr/>
        </p:nvSpPr>
        <p:spPr bwMode="auto">
          <a:xfrm>
            <a:off x="4929190" y="5143512"/>
            <a:ext cx="857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solidFill>
                  <a:srgbClr val="FFC000"/>
                </a:solidFill>
              </a:rPr>
              <a:t>Force</a:t>
            </a:r>
            <a:endParaRPr lang="ja-JP" altLang="en-US" b="1" dirty="0">
              <a:solidFill>
                <a:srgbClr val="FFC000"/>
              </a:solidFill>
            </a:endParaRPr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01819-65E6-4AE1-B9D8-402D3263FEBD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023 L 5.55556E-7 0.1117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7" grpId="0" animBg="1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2071670" y="5381639"/>
            <a:ext cx="1000132" cy="100013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410064" y="5381615"/>
            <a:ext cx="1000132" cy="100013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Related Work 1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3000" dirty="0" smtClean="0"/>
              <a:t>Distinguish m</a:t>
            </a:r>
            <a:r>
              <a:rPr kumimoji="1" lang="en-US" altLang="ja-JP" sz="3000" dirty="0" smtClean="0"/>
              <a:t>aterials from vibrations</a:t>
            </a:r>
          </a:p>
          <a:p>
            <a:pPr lvl="1">
              <a:buNone/>
            </a:pPr>
            <a:r>
              <a:rPr lang="en-US" altLang="ja-JP" sz="2000" dirty="0" smtClean="0"/>
              <a:t>“Reality-based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models for vibration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feedback in virtual environments.”  Okamura et al.</a:t>
            </a:r>
          </a:p>
          <a:p>
            <a:pPr lvl="1"/>
            <a:r>
              <a:rPr lang="en-US" altLang="ja-JP" sz="2600" dirty="0" smtClean="0"/>
              <a:t>Imitate frequencies and envelopes of vibrations on real objects</a:t>
            </a:r>
          </a:p>
          <a:p>
            <a:pPr lvl="1"/>
            <a:r>
              <a:rPr kumimoji="1" lang="en-US" altLang="ja-JP" sz="2600" dirty="0" smtClean="0"/>
              <a:t>Subjects distinguished the differences in  frequencies, envelopes as different materials</a:t>
            </a:r>
            <a:endParaRPr kumimoji="1" lang="ja-JP" altLang="en-US" sz="2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5177146"/>
            <a:ext cx="2078034" cy="168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フリーフォーム 5"/>
          <p:cNvSpPr/>
          <p:nvPr/>
        </p:nvSpPr>
        <p:spPr bwMode="auto">
          <a:xfrm>
            <a:off x="4695816" y="4857760"/>
            <a:ext cx="785818" cy="1000126"/>
          </a:xfrm>
          <a:custGeom>
            <a:avLst/>
            <a:gdLst>
              <a:gd name="connsiteX0" fmla="*/ 0 w 1276814"/>
              <a:gd name="connsiteY0" fmla="*/ 375424 h 711819"/>
              <a:gd name="connsiteX1" fmla="*/ 144966 w 1276814"/>
              <a:gd name="connsiteY1" fmla="*/ 52039 h 711819"/>
              <a:gd name="connsiteX2" fmla="*/ 278780 w 1276814"/>
              <a:gd name="connsiteY2" fmla="*/ 687658 h 711819"/>
              <a:gd name="connsiteX3" fmla="*/ 401444 w 1276814"/>
              <a:gd name="connsiteY3" fmla="*/ 197005 h 711819"/>
              <a:gd name="connsiteX4" fmla="*/ 524107 w 1276814"/>
              <a:gd name="connsiteY4" fmla="*/ 498087 h 711819"/>
              <a:gd name="connsiteX5" fmla="*/ 646770 w 1276814"/>
              <a:gd name="connsiteY5" fmla="*/ 297366 h 711819"/>
              <a:gd name="connsiteX6" fmla="*/ 724829 w 1276814"/>
              <a:gd name="connsiteY6" fmla="*/ 464634 h 711819"/>
              <a:gd name="connsiteX7" fmla="*/ 814039 w 1276814"/>
              <a:gd name="connsiteY7" fmla="*/ 330819 h 711819"/>
              <a:gd name="connsiteX8" fmla="*/ 892097 w 1276814"/>
              <a:gd name="connsiteY8" fmla="*/ 453483 h 711819"/>
              <a:gd name="connsiteX9" fmla="*/ 959005 w 1276814"/>
              <a:gd name="connsiteY9" fmla="*/ 353122 h 711819"/>
              <a:gd name="connsiteX10" fmla="*/ 1037063 w 1276814"/>
              <a:gd name="connsiteY10" fmla="*/ 386575 h 711819"/>
              <a:gd name="connsiteX11" fmla="*/ 1081668 w 1276814"/>
              <a:gd name="connsiteY11" fmla="*/ 364273 h 711819"/>
              <a:gd name="connsiteX12" fmla="*/ 1248936 w 1276814"/>
              <a:gd name="connsiteY12" fmla="*/ 375424 h 711819"/>
              <a:gd name="connsiteX13" fmla="*/ 1248936 w 1276814"/>
              <a:gd name="connsiteY13" fmla="*/ 364273 h 71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76814" h="711819">
                <a:moveTo>
                  <a:pt x="0" y="375424"/>
                </a:moveTo>
                <a:cubicBezTo>
                  <a:pt x="49251" y="187712"/>
                  <a:pt x="98503" y="0"/>
                  <a:pt x="144966" y="52039"/>
                </a:cubicBezTo>
                <a:cubicBezTo>
                  <a:pt x="191429" y="104078"/>
                  <a:pt x="236034" y="663497"/>
                  <a:pt x="278780" y="687658"/>
                </a:cubicBezTo>
                <a:cubicBezTo>
                  <a:pt x="321526" y="711819"/>
                  <a:pt x="360556" y="228600"/>
                  <a:pt x="401444" y="197005"/>
                </a:cubicBezTo>
                <a:cubicBezTo>
                  <a:pt x="442332" y="165410"/>
                  <a:pt x="483219" y="481360"/>
                  <a:pt x="524107" y="498087"/>
                </a:cubicBezTo>
                <a:cubicBezTo>
                  <a:pt x="564995" y="514814"/>
                  <a:pt x="613316" y="302941"/>
                  <a:pt x="646770" y="297366"/>
                </a:cubicBezTo>
                <a:cubicBezTo>
                  <a:pt x="680224" y="291791"/>
                  <a:pt x="696951" y="459059"/>
                  <a:pt x="724829" y="464634"/>
                </a:cubicBezTo>
                <a:cubicBezTo>
                  <a:pt x="752707" y="470209"/>
                  <a:pt x="786161" y="332678"/>
                  <a:pt x="814039" y="330819"/>
                </a:cubicBezTo>
                <a:cubicBezTo>
                  <a:pt x="841917" y="328960"/>
                  <a:pt x="867936" y="449766"/>
                  <a:pt x="892097" y="453483"/>
                </a:cubicBezTo>
                <a:cubicBezTo>
                  <a:pt x="916258" y="457200"/>
                  <a:pt x="934844" y="364273"/>
                  <a:pt x="959005" y="353122"/>
                </a:cubicBezTo>
                <a:cubicBezTo>
                  <a:pt x="983166" y="341971"/>
                  <a:pt x="1016619" y="384717"/>
                  <a:pt x="1037063" y="386575"/>
                </a:cubicBezTo>
                <a:cubicBezTo>
                  <a:pt x="1057507" y="388434"/>
                  <a:pt x="1046356" y="366131"/>
                  <a:pt x="1081668" y="364273"/>
                </a:cubicBezTo>
                <a:cubicBezTo>
                  <a:pt x="1116980" y="362415"/>
                  <a:pt x="1221058" y="375424"/>
                  <a:pt x="1248936" y="375424"/>
                </a:cubicBezTo>
                <a:cubicBezTo>
                  <a:pt x="1276814" y="375424"/>
                  <a:pt x="1262875" y="369848"/>
                  <a:pt x="1248936" y="36427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" name="フリーフォーム 6"/>
          <p:cNvSpPr/>
          <p:nvPr/>
        </p:nvSpPr>
        <p:spPr bwMode="auto">
          <a:xfrm>
            <a:off x="2357422" y="4986349"/>
            <a:ext cx="1409700" cy="785812"/>
          </a:xfrm>
          <a:custGeom>
            <a:avLst/>
            <a:gdLst>
              <a:gd name="connsiteX0" fmla="*/ 0 w 1276814"/>
              <a:gd name="connsiteY0" fmla="*/ 375424 h 711819"/>
              <a:gd name="connsiteX1" fmla="*/ 144966 w 1276814"/>
              <a:gd name="connsiteY1" fmla="*/ 52039 h 711819"/>
              <a:gd name="connsiteX2" fmla="*/ 278780 w 1276814"/>
              <a:gd name="connsiteY2" fmla="*/ 687658 h 711819"/>
              <a:gd name="connsiteX3" fmla="*/ 401444 w 1276814"/>
              <a:gd name="connsiteY3" fmla="*/ 197005 h 711819"/>
              <a:gd name="connsiteX4" fmla="*/ 524107 w 1276814"/>
              <a:gd name="connsiteY4" fmla="*/ 498087 h 711819"/>
              <a:gd name="connsiteX5" fmla="*/ 646770 w 1276814"/>
              <a:gd name="connsiteY5" fmla="*/ 297366 h 711819"/>
              <a:gd name="connsiteX6" fmla="*/ 724829 w 1276814"/>
              <a:gd name="connsiteY6" fmla="*/ 464634 h 711819"/>
              <a:gd name="connsiteX7" fmla="*/ 814039 w 1276814"/>
              <a:gd name="connsiteY7" fmla="*/ 330819 h 711819"/>
              <a:gd name="connsiteX8" fmla="*/ 892097 w 1276814"/>
              <a:gd name="connsiteY8" fmla="*/ 453483 h 711819"/>
              <a:gd name="connsiteX9" fmla="*/ 959005 w 1276814"/>
              <a:gd name="connsiteY9" fmla="*/ 353122 h 711819"/>
              <a:gd name="connsiteX10" fmla="*/ 1037063 w 1276814"/>
              <a:gd name="connsiteY10" fmla="*/ 386575 h 711819"/>
              <a:gd name="connsiteX11" fmla="*/ 1081668 w 1276814"/>
              <a:gd name="connsiteY11" fmla="*/ 364273 h 711819"/>
              <a:gd name="connsiteX12" fmla="*/ 1248936 w 1276814"/>
              <a:gd name="connsiteY12" fmla="*/ 375424 h 711819"/>
              <a:gd name="connsiteX13" fmla="*/ 1248936 w 1276814"/>
              <a:gd name="connsiteY13" fmla="*/ 364273 h 71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76814" h="711819">
                <a:moveTo>
                  <a:pt x="0" y="375424"/>
                </a:moveTo>
                <a:cubicBezTo>
                  <a:pt x="49251" y="187712"/>
                  <a:pt x="98503" y="0"/>
                  <a:pt x="144966" y="52039"/>
                </a:cubicBezTo>
                <a:cubicBezTo>
                  <a:pt x="191429" y="104078"/>
                  <a:pt x="236034" y="663497"/>
                  <a:pt x="278780" y="687658"/>
                </a:cubicBezTo>
                <a:cubicBezTo>
                  <a:pt x="321526" y="711819"/>
                  <a:pt x="360556" y="228600"/>
                  <a:pt x="401444" y="197005"/>
                </a:cubicBezTo>
                <a:cubicBezTo>
                  <a:pt x="442332" y="165410"/>
                  <a:pt x="483219" y="481360"/>
                  <a:pt x="524107" y="498087"/>
                </a:cubicBezTo>
                <a:cubicBezTo>
                  <a:pt x="564995" y="514814"/>
                  <a:pt x="613316" y="302941"/>
                  <a:pt x="646770" y="297366"/>
                </a:cubicBezTo>
                <a:cubicBezTo>
                  <a:pt x="680224" y="291791"/>
                  <a:pt x="696951" y="459059"/>
                  <a:pt x="724829" y="464634"/>
                </a:cubicBezTo>
                <a:cubicBezTo>
                  <a:pt x="752707" y="470209"/>
                  <a:pt x="786161" y="332678"/>
                  <a:pt x="814039" y="330819"/>
                </a:cubicBezTo>
                <a:cubicBezTo>
                  <a:pt x="841917" y="328960"/>
                  <a:pt x="867936" y="449766"/>
                  <a:pt x="892097" y="453483"/>
                </a:cubicBezTo>
                <a:cubicBezTo>
                  <a:pt x="916258" y="457200"/>
                  <a:pt x="934844" y="364273"/>
                  <a:pt x="959005" y="353122"/>
                </a:cubicBezTo>
                <a:cubicBezTo>
                  <a:pt x="983166" y="341971"/>
                  <a:pt x="1016619" y="384717"/>
                  <a:pt x="1037063" y="386575"/>
                </a:cubicBezTo>
                <a:cubicBezTo>
                  <a:pt x="1057507" y="388434"/>
                  <a:pt x="1046356" y="366131"/>
                  <a:pt x="1081668" y="364273"/>
                </a:cubicBezTo>
                <a:cubicBezTo>
                  <a:pt x="1116980" y="362415"/>
                  <a:pt x="1221058" y="375424"/>
                  <a:pt x="1248936" y="375424"/>
                </a:cubicBezTo>
                <a:cubicBezTo>
                  <a:pt x="1276814" y="375424"/>
                  <a:pt x="1262875" y="369848"/>
                  <a:pt x="1248936" y="36427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81208" y="5857892"/>
            <a:ext cx="785818" cy="369332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>
                <a:alpha val="25000"/>
              </a:schemeClr>
            </a:outerShdw>
            <a:softEdge rad="127000"/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Wood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38626" y="5881705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Aluminum</a:t>
            </a:r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01819-65E6-4AE1-B9D8-402D3263FEBD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Related Work 2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5108502"/>
            <a:ext cx="2990847" cy="174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3000" dirty="0" smtClean="0"/>
              <a:t>Presentation of vibrations to increase realism in considerations of user’s operation</a:t>
            </a:r>
          </a:p>
          <a:p>
            <a:pPr lvl="1">
              <a:buNone/>
            </a:pPr>
            <a:r>
              <a:rPr lang="en-US" altLang="ja-JP" sz="2000" dirty="0" smtClean="0"/>
              <a:t>“Shaping Event-Based Haptic Transients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Via an Improved Understanding of Real Contact Dynamics”   </a:t>
            </a:r>
          </a:p>
          <a:p>
            <a:pPr lvl="1">
              <a:buNone/>
            </a:pPr>
            <a:r>
              <a:rPr lang="en-US" altLang="ja-JP" sz="2000" dirty="0" smtClean="0"/>
              <a:t>Fiene and Kuchenbecker</a:t>
            </a:r>
          </a:p>
          <a:p>
            <a:pPr lvl="1"/>
            <a:r>
              <a:rPr lang="en-US" altLang="ja-JP" sz="2600" dirty="0" smtClean="0"/>
              <a:t>Realism improves by changing the vibration amplitude according to the haptic pointers acceleration and gripping force</a:t>
            </a:r>
          </a:p>
          <a:p>
            <a:pPr>
              <a:buNone/>
            </a:pPr>
            <a:endParaRPr kumimoji="1" lang="ja-JP" altLang="en-US" sz="2800" dirty="0"/>
          </a:p>
        </p:txBody>
      </p:sp>
      <p:sp>
        <p:nvSpPr>
          <p:cNvPr id="6" name="フリーフォーム 5"/>
          <p:cNvSpPr/>
          <p:nvPr/>
        </p:nvSpPr>
        <p:spPr bwMode="auto">
          <a:xfrm>
            <a:off x="3214678" y="5143494"/>
            <a:ext cx="1409700" cy="1428754"/>
          </a:xfrm>
          <a:custGeom>
            <a:avLst/>
            <a:gdLst>
              <a:gd name="connsiteX0" fmla="*/ 0 w 1276814"/>
              <a:gd name="connsiteY0" fmla="*/ 375424 h 711819"/>
              <a:gd name="connsiteX1" fmla="*/ 144966 w 1276814"/>
              <a:gd name="connsiteY1" fmla="*/ 52039 h 711819"/>
              <a:gd name="connsiteX2" fmla="*/ 278780 w 1276814"/>
              <a:gd name="connsiteY2" fmla="*/ 687658 h 711819"/>
              <a:gd name="connsiteX3" fmla="*/ 401444 w 1276814"/>
              <a:gd name="connsiteY3" fmla="*/ 197005 h 711819"/>
              <a:gd name="connsiteX4" fmla="*/ 524107 w 1276814"/>
              <a:gd name="connsiteY4" fmla="*/ 498087 h 711819"/>
              <a:gd name="connsiteX5" fmla="*/ 646770 w 1276814"/>
              <a:gd name="connsiteY5" fmla="*/ 297366 h 711819"/>
              <a:gd name="connsiteX6" fmla="*/ 724829 w 1276814"/>
              <a:gd name="connsiteY6" fmla="*/ 464634 h 711819"/>
              <a:gd name="connsiteX7" fmla="*/ 814039 w 1276814"/>
              <a:gd name="connsiteY7" fmla="*/ 330819 h 711819"/>
              <a:gd name="connsiteX8" fmla="*/ 892097 w 1276814"/>
              <a:gd name="connsiteY8" fmla="*/ 453483 h 711819"/>
              <a:gd name="connsiteX9" fmla="*/ 959005 w 1276814"/>
              <a:gd name="connsiteY9" fmla="*/ 353122 h 711819"/>
              <a:gd name="connsiteX10" fmla="*/ 1037063 w 1276814"/>
              <a:gd name="connsiteY10" fmla="*/ 386575 h 711819"/>
              <a:gd name="connsiteX11" fmla="*/ 1081668 w 1276814"/>
              <a:gd name="connsiteY11" fmla="*/ 364273 h 711819"/>
              <a:gd name="connsiteX12" fmla="*/ 1248936 w 1276814"/>
              <a:gd name="connsiteY12" fmla="*/ 375424 h 711819"/>
              <a:gd name="connsiteX13" fmla="*/ 1248936 w 1276814"/>
              <a:gd name="connsiteY13" fmla="*/ 364273 h 71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76814" h="711819">
                <a:moveTo>
                  <a:pt x="0" y="375424"/>
                </a:moveTo>
                <a:cubicBezTo>
                  <a:pt x="49251" y="187712"/>
                  <a:pt x="98503" y="0"/>
                  <a:pt x="144966" y="52039"/>
                </a:cubicBezTo>
                <a:cubicBezTo>
                  <a:pt x="191429" y="104078"/>
                  <a:pt x="236034" y="663497"/>
                  <a:pt x="278780" y="687658"/>
                </a:cubicBezTo>
                <a:cubicBezTo>
                  <a:pt x="321526" y="711819"/>
                  <a:pt x="360556" y="228600"/>
                  <a:pt x="401444" y="197005"/>
                </a:cubicBezTo>
                <a:cubicBezTo>
                  <a:pt x="442332" y="165410"/>
                  <a:pt x="483219" y="481360"/>
                  <a:pt x="524107" y="498087"/>
                </a:cubicBezTo>
                <a:cubicBezTo>
                  <a:pt x="564995" y="514814"/>
                  <a:pt x="613316" y="302941"/>
                  <a:pt x="646770" y="297366"/>
                </a:cubicBezTo>
                <a:cubicBezTo>
                  <a:pt x="680224" y="291791"/>
                  <a:pt x="696951" y="459059"/>
                  <a:pt x="724829" y="464634"/>
                </a:cubicBezTo>
                <a:cubicBezTo>
                  <a:pt x="752707" y="470209"/>
                  <a:pt x="786161" y="332678"/>
                  <a:pt x="814039" y="330819"/>
                </a:cubicBezTo>
                <a:cubicBezTo>
                  <a:pt x="841917" y="328960"/>
                  <a:pt x="867936" y="449766"/>
                  <a:pt x="892097" y="453483"/>
                </a:cubicBezTo>
                <a:cubicBezTo>
                  <a:pt x="916258" y="457200"/>
                  <a:pt x="934844" y="364273"/>
                  <a:pt x="959005" y="353122"/>
                </a:cubicBezTo>
                <a:cubicBezTo>
                  <a:pt x="983166" y="341971"/>
                  <a:pt x="1016619" y="384717"/>
                  <a:pt x="1037063" y="386575"/>
                </a:cubicBezTo>
                <a:cubicBezTo>
                  <a:pt x="1057507" y="388434"/>
                  <a:pt x="1046356" y="366131"/>
                  <a:pt x="1081668" y="364273"/>
                </a:cubicBezTo>
                <a:cubicBezTo>
                  <a:pt x="1116980" y="362415"/>
                  <a:pt x="1221058" y="375424"/>
                  <a:pt x="1248936" y="375424"/>
                </a:cubicBezTo>
                <a:cubicBezTo>
                  <a:pt x="1276814" y="375424"/>
                  <a:pt x="1262875" y="369848"/>
                  <a:pt x="1248936" y="36427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" name="フリーフォーム 6"/>
          <p:cNvSpPr/>
          <p:nvPr/>
        </p:nvSpPr>
        <p:spPr bwMode="auto">
          <a:xfrm>
            <a:off x="1071538" y="5572140"/>
            <a:ext cx="1409700" cy="642936"/>
          </a:xfrm>
          <a:custGeom>
            <a:avLst/>
            <a:gdLst>
              <a:gd name="connsiteX0" fmla="*/ 0 w 1276814"/>
              <a:gd name="connsiteY0" fmla="*/ 375424 h 711819"/>
              <a:gd name="connsiteX1" fmla="*/ 144966 w 1276814"/>
              <a:gd name="connsiteY1" fmla="*/ 52039 h 711819"/>
              <a:gd name="connsiteX2" fmla="*/ 278780 w 1276814"/>
              <a:gd name="connsiteY2" fmla="*/ 687658 h 711819"/>
              <a:gd name="connsiteX3" fmla="*/ 401444 w 1276814"/>
              <a:gd name="connsiteY3" fmla="*/ 197005 h 711819"/>
              <a:gd name="connsiteX4" fmla="*/ 524107 w 1276814"/>
              <a:gd name="connsiteY4" fmla="*/ 498087 h 711819"/>
              <a:gd name="connsiteX5" fmla="*/ 646770 w 1276814"/>
              <a:gd name="connsiteY5" fmla="*/ 297366 h 711819"/>
              <a:gd name="connsiteX6" fmla="*/ 724829 w 1276814"/>
              <a:gd name="connsiteY6" fmla="*/ 464634 h 711819"/>
              <a:gd name="connsiteX7" fmla="*/ 814039 w 1276814"/>
              <a:gd name="connsiteY7" fmla="*/ 330819 h 711819"/>
              <a:gd name="connsiteX8" fmla="*/ 892097 w 1276814"/>
              <a:gd name="connsiteY8" fmla="*/ 453483 h 711819"/>
              <a:gd name="connsiteX9" fmla="*/ 959005 w 1276814"/>
              <a:gd name="connsiteY9" fmla="*/ 353122 h 711819"/>
              <a:gd name="connsiteX10" fmla="*/ 1037063 w 1276814"/>
              <a:gd name="connsiteY10" fmla="*/ 386575 h 711819"/>
              <a:gd name="connsiteX11" fmla="*/ 1081668 w 1276814"/>
              <a:gd name="connsiteY11" fmla="*/ 364273 h 711819"/>
              <a:gd name="connsiteX12" fmla="*/ 1248936 w 1276814"/>
              <a:gd name="connsiteY12" fmla="*/ 375424 h 711819"/>
              <a:gd name="connsiteX13" fmla="*/ 1248936 w 1276814"/>
              <a:gd name="connsiteY13" fmla="*/ 364273 h 71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76814" h="711819">
                <a:moveTo>
                  <a:pt x="0" y="375424"/>
                </a:moveTo>
                <a:cubicBezTo>
                  <a:pt x="49251" y="187712"/>
                  <a:pt x="98503" y="0"/>
                  <a:pt x="144966" y="52039"/>
                </a:cubicBezTo>
                <a:cubicBezTo>
                  <a:pt x="191429" y="104078"/>
                  <a:pt x="236034" y="663497"/>
                  <a:pt x="278780" y="687658"/>
                </a:cubicBezTo>
                <a:cubicBezTo>
                  <a:pt x="321526" y="711819"/>
                  <a:pt x="360556" y="228600"/>
                  <a:pt x="401444" y="197005"/>
                </a:cubicBezTo>
                <a:cubicBezTo>
                  <a:pt x="442332" y="165410"/>
                  <a:pt x="483219" y="481360"/>
                  <a:pt x="524107" y="498087"/>
                </a:cubicBezTo>
                <a:cubicBezTo>
                  <a:pt x="564995" y="514814"/>
                  <a:pt x="613316" y="302941"/>
                  <a:pt x="646770" y="297366"/>
                </a:cubicBezTo>
                <a:cubicBezTo>
                  <a:pt x="680224" y="291791"/>
                  <a:pt x="696951" y="459059"/>
                  <a:pt x="724829" y="464634"/>
                </a:cubicBezTo>
                <a:cubicBezTo>
                  <a:pt x="752707" y="470209"/>
                  <a:pt x="786161" y="332678"/>
                  <a:pt x="814039" y="330819"/>
                </a:cubicBezTo>
                <a:cubicBezTo>
                  <a:pt x="841917" y="328960"/>
                  <a:pt x="867936" y="449766"/>
                  <a:pt x="892097" y="453483"/>
                </a:cubicBezTo>
                <a:cubicBezTo>
                  <a:pt x="916258" y="457200"/>
                  <a:pt x="934844" y="364273"/>
                  <a:pt x="959005" y="353122"/>
                </a:cubicBezTo>
                <a:cubicBezTo>
                  <a:pt x="983166" y="341971"/>
                  <a:pt x="1016619" y="384717"/>
                  <a:pt x="1037063" y="386575"/>
                </a:cubicBezTo>
                <a:cubicBezTo>
                  <a:pt x="1057507" y="388434"/>
                  <a:pt x="1046356" y="366131"/>
                  <a:pt x="1081668" y="364273"/>
                </a:cubicBezTo>
                <a:cubicBezTo>
                  <a:pt x="1116980" y="362415"/>
                  <a:pt x="1221058" y="375424"/>
                  <a:pt x="1248936" y="375424"/>
                </a:cubicBezTo>
                <a:cubicBezTo>
                  <a:pt x="1276814" y="375424"/>
                  <a:pt x="1262875" y="369848"/>
                  <a:pt x="1248936" y="36427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85852" y="5072074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Gripping force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small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71868" y="5072074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Gripping force large</a:t>
            </a:r>
            <a:endParaRPr kumimoji="1" lang="ja-JP" altLang="en-US" dirty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01819-65E6-4AE1-B9D8-402D3263FEBD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Related Work 3</a:t>
            </a:r>
            <a:endParaRPr kumimoji="1" lang="ja-JP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734557"/>
            <a:ext cx="3071834" cy="212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072074"/>
            <a:ext cx="4929222" cy="128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3000" dirty="0" smtClean="0"/>
              <a:t>Presenting different contact points through vibration pattern</a:t>
            </a:r>
            <a:endParaRPr kumimoji="1" lang="en-US" altLang="ja-JP" sz="3000" dirty="0" smtClean="0"/>
          </a:p>
          <a:p>
            <a:pPr lvl="1">
              <a:buNone/>
            </a:pPr>
            <a:r>
              <a:rPr lang="en-US" altLang="ja-JP" sz="2000" dirty="0" smtClean="0"/>
              <a:t>“Using vibration patterns to provide impact position information in haptic manipulation of virtual objects.”  Sreng et al.</a:t>
            </a:r>
          </a:p>
          <a:p>
            <a:pPr lvl="1"/>
            <a:r>
              <a:rPr lang="en-US" altLang="ja-JP" sz="2600" dirty="0" smtClean="0"/>
              <a:t>V</a:t>
            </a:r>
            <a:r>
              <a:rPr kumimoji="1" lang="en-US" altLang="ja-JP" sz="2600" dirty="0" smtClean="0"/>
              <a:t>ibrations differ on </a:t>
            </a:r>
            <a:r>
              <a:rPr lang="en-US" altLang="ja-JP" sz="2600" dirty="0" smtClean="0"/>
              <a:t>different c</a:t>
            </a:r>
            <a:r>
              <a:rPr kumimoji="1" lang="en-US" altLang="ja-JP" sz="2600" dirty="0" smtClean="0"/>
              <a:t>ontact points</a:t>
            </a:r>
          </a:p>
          <a:p>
            <a:pPr lvl="1"/>
            <a:r>
              <a:rPr lang="en-US" altLang="ja-JP" sz="2600" dirty="0" smtClean="0"/>
              <a:t>Contact points are perceived differently by different vibration patterns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01819-65E6-4AE1-B9D8-402D3263FEBD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Related Work 4</a:t>
            </a:r>
            <a:endParaRPr kumimoji="1"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5000743"/>
            <a:ext cx="1477845" cy="173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6544" y="4714884"/>
            <a:ext cx="3946017" cy="201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3000" dirty="0" smtClean="0"/>
              <a:t>Real-like material presentation is possible by vibration presentation</a:t>
            </a:r>
          </a:p>
          <a:p>
            <a:pPr lvl="1">
              <a:buNone/>
            </a:pPr>
            <a:r>
              <a:rPr lang="en-US" altLang="ja-JP" sz="2000" dirty="0" smtClean="0"/>
              <a:t>“Improving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contact realism through event-based haptic feedback” </a:t>
            </a:r>
          </a:p>
          <a:p>
            <a:pPr lvl="1">
              <a:buNone/>
            </a:pPr>
            <a:r>
              <a:rPr lang="en-US" altLang="ja-JP" sz="2000" dirty="0" smtClean="0"/>
              <a:t>Kuchenbecker et al.</a:t>
            </a:r>
          </a:p>
          <a:p>
            <a:pPr lvl="1"/>
            <a:r>
              <a:rPr lang="en-US" altLang="ja-JP" sz="2600" dirty="0" smtClean="0"/>
              <a:t>Vibration is presented to increase realism </a:t>
            </a:r>
          </a:p>
          <a:p>
            <a:pPr>
              <a:buNone/>
            </a:pPr>
            <a:r>
              <a:rPr lang="en-US" altLang="ja-JP" sz="2400" dirty="0" smtClean="0"/>
              <a:t>	However,</a:t>
            </a:r>
          </a:p>
          <a:p>
            <a:pPr lvl="1"/>
            <a:r>
              <a:rPr lang="en-US" altLang="ja-JP" sz="2600" dirty="0" smtClean="0"/>
              <a:t>The sensation presented tends to be softer than the real thing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Research Goals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Conventional Event-based Haptic research</a:t>
            </a:r>
          </a:p>
          <a:p>
            <a:pPr lvl="1"/>
            <a:r>
              <a:rPr lang="en-US" altLang="ja-JP" dirty="0" smtClean="0"/>
              <a:t>To improve and evaluate realism 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Evaluation on Event-based Haptic through stiffness is scarce</a:t>
            </a:r>
          </a:p>
          <a:p>
            <a:r>
              <a:rPr lang="en-US" altLang="ja-JP" dirty="0" smtClean="0"/>
              <a:t>Our goals</a:t>
            </a:r>
          </a:p>
          <a:p>
            <a:pPr lvl="1">
              <a:buFont typeface="Wingdings" pitchFamily="2" charset="2"/>
              <a:buChar char="u"/>
            </a:pPr>
            <a:r>
              <a:rPr kumimoji="1" lang="en-US" altLang="ja-JP" dirty="0" smtClean="0"/>
              <a:t>To evaluate the influences of Event-Based Haptic on stiffness perception</a:t>
            </a:r>
          </a:p>
          <a:p>
            <a:pPr lvl="1">
              <a:buFont typeface="Wingdings" pitchFamily="2" charset="2"/>
              <a:buChar char="u"/>
            </a:pPr>
            <a:r>
              <a:rPr lang="en-US" altLang="ja-JP" dirty="0" smtClean="0"/>
              <a:t>To evaluate humans stiffness perception characteristics through presented vibrations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01819-65E6-4AE1-B9D8-402D3263FEBD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Research Outline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00174"/>
            <a:ext cx="8543956" cy="4929222"/>
          </a:xfrm>
        </p:spPr>
        <p:txBody>
          <a:bodyPr/>
          <a:lstStyle/>
          <a:p>
            <a:r>
              <a:rPr lang="en-US" altLang="ja-JP" dirty="0" smtClean="0"/>
              <a:t>Relation  of spring, vibration and stiffness perception</a:t>
            </a:r>
          </a:p>
          <a:p>
            <a:pPr lvl="1"/>
            <a:r>
              <a:rPr lang="en-US" altLang="ja-JP" dirty="0" smtClean="0"/>
              <a:t>Ex.1: Evaluation of perception of stiffness</a:t>
            </a:r>
          </a:p>
          <a:p>
            <a:pPr lvl="2"/>
            <a:r>
              <a:rPr lang="en-US" altLang="ja-JP" dirty="0" smtClean="0"/>
              <a:t>Standard      : vibration, re-presenting stiffness</a:t>
            </a:r>
          </a:p>
          <a:p>
            <a:pPr lvl="2"/>
            <a:r>
              <a:rPr lang="en-US" altLang="ja-JP" dirty="0" smtClean="0"/>
              <a:t>Comparison : non-vibration, altering spring coefficient</a:t>
            </a:r>
          </a:p>
          <a:p>
            <a:pPr lvl="1"/>
            <a:endParaRPr kumimoji="1" lang="en-US" altLang="ja-JP" dirty="0" smtClean="0"/>
          </a:p>
          <a:p>
            <a:pPr lvl="1"/>
            <a:r>
              <a:rPr lang="en-US" altLang="ja-JP" dirty="0" smtClean="0"/>
              <a:t>Ex.2: Relation of penetration </a:t>
            </a:r>
            <a:r>
              <a:rPr kumimoji="1" lang="en-US" altLang="ja-JP" dirty="0" smtClean="0"/>
              <a:t>depth, velocity and stiffness perception</a:t>
            </a:r>
          </a:p>
          <a:p>
            <a:pPr lvl="2"/>
            <a:r>
              <a:rPr kumimoji="1" lang="en-US" altLang="ja-JP" dirty="0" smtClean="0"/>
              <a:t>Using the data recorded on the first experiment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01819-65E6-4AE1-B9D8-402D3263FEBD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テーマ1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5036</TotalTime>
  <Words>752</Words>
  <Application>Microsoft Office PowerPoint</Application>
  <PresentationFormat>画面に合わせる (4:3)</PresentationFormat>
  <Paragraphs>210</Paragraphs>
  <Slides>19</Slides>
  <Notes>19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1" baseType="lpstr">
      <vt:lpstr>テーマ1</vt:lpstr>
      <vt:lpstr>数式</vt:lpstr>
      <vt:lpstr>Short Paper:  Characteristics of Perception of Stiffness by Varied  Tapping Velocity and Penetration  in Using Event-Based Haptic</vt:lpstr>
      <vt:lpstr>Background</vt:lpstr>
      <vt:lpstr>Background</vt:lpstr>
      <vt:lpstr>Related Work 1</vt:lpstr>
      <vt:lpstr>Related Work 2</vt:lpstr>
      <vt:lpstr>Related Work 3</vt:lpstr>
      <vt:lpstr>Related Work 4</vt:lpstr>
      <vt:lpstr>Research Goals</vt:lpstr>
      <vt:lpstr>Research Outline</vt:lpstr>
      <vt:lpstr>Experimental Environment</vt:lpstr>
      <vt:lpstr>Experimental Protocol Perception of Stiffness with Vibration</vt:lpstr>
      <vt:lpstr>Result</vt:lpstr>
      <vt:lpstr>Result</vt:lpstr>
      <vt:lpstr>スライド 14</vt:lpstr>
      <vt:lpstr>Penetration-Spring Coefficient  Vibration A, K=0.5(N/mm)</vt:lpstr>
      <vt:lpstr>Velocity-Spring Coefficient  Vibration A, K=0.5(N/mm)</vt:lpstr>
      <vt:lpstr>Velocity-Spring Coefficient  Vibration A, K=0.5(N/mm)</vt:lpstr>
      <vt:lpstr>Discussion</vt:lpstr>
      <vt:lpstr>Conclusions and Future work</vt:lpstr>
    </vt:vector>
  </TitlesOfParts>
  <Company>haselab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Paper:  Characteristics of Perception of Stiffness by Varied  Tapping Velocity and Penetration  in Using Event-Based Haptic</dc:title>
  <dc:creator>ikeda</dc:creator>
  <cp:lastModifiedBy>ikeda</cp:lastModifiedBy>
  <cp:revision>487</cp:revision>
  <dcterms:created xsi:type="dcterms:W3CDTF">2009-11-10T05:07:26Z</dcterms:created>
  <dcterms:modified xsi:type="dcterms:W3CDTF">2009-12-04T07:18:16Z</dcterms:modified>
</cp:coreProperties>
</file>